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8854-E524-46DA-9C23-FFAEB508F524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E949-AA28-4F65-A643-7C909B22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4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8854-E524-46DA-9C23-FFAEB508F524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E949-AA28-4F65-A643-7C909B22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6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8854-E524-46DA-9C23-FFAEB508F524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E949-AA28-4F65-A643-7C909B22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8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8854-E524-46DA-9C23-FFAEB508F524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E949-AA28-4F65-A643-7C909B22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3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8854-E524-46DA-9C23-FFAEB508F524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E949-AA28-4F65-A643-7C909B22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2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8854-E524-46DA-9C23-FFAEB508F524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E949-AA28-4F65-A643-7C909B22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6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8854-E524-46DA-9C23-FFAEB508F524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E949-AA28-4F65-A643-7C909B22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0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8854-E524-46DA-9C23-FFAEB508F524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E949-AA28-4F65-A643-7C909B22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3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8854-E524-46DA-9C23-FFAEB508F524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E949-AA28-4F65-A643-7C909B22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0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8854-E524-46DA-9C23-FFAEB508F524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E949-AA28-4F65-A643-7C909B22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8854-E524-46DA-9C23-FFAEB508F524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E949-AA28-4F65-A643-7C909B22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7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A8854-E524-46DA-9C23-FFAEB508F524}" type="datetimeFigureOut">
              <a:rPr lang="en-US" smtClean="0"/>
              <a:t>28/06/2019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E949-AA28-4F65-A643-7C909B22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6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onductive_polymer" TargetMode="External"/><Relationship Id="rId3" Type="http://schemas.openxmlformats.org/officeDocument/2006/relationships/hyperlink" Target="https://en.wikipedia.org/wiki/Electrolyte" TargetMode="External"/><Relationship Id="rId7" Type="http://schemas.openxmlformats.org/officeDocument/2006/relationships/hyperlink" Target="https://en.wikipedia.org/wiki/Graphite" TargetMode="External"/><Relationship Id="rId2" Type="http://schemas.openxmlformats.org/officeDocument/2006/relationships/hyperlink" Target="https://en.wikipedia.org/wiki/Meta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Plasma_(physics)" TargetMode="External"/><Relationship Id="rId5" Type="http://schemas.openxmlformats.org/officeDocument/2006/relationships/hyperlink" Target="https://en.wikipedia.org/wiki/Semiconductor" TargetMode="External"/><Relationship Id="rId10" Type="http://schemas.openxmlformats.org/officeDocument/2006/relationships/hyperlink" Target="https://en.wikipedia.org/wiki/Electrical_conductivity" TargetMode="External"/><Relationship Id="rId4" Type="http://schemas.openxmlformats.org/officeDocument/2006/relationships/hyperlink" Target="https://en.wikipedia.org/wiki/Superconductor" TargetMode="External"/><Relationship Id="rId9" Type="http://schemas.openxmlformats.org/officeDocument/2006/relationships/hyperlink" Target="https://en.wikipedia.org/wiki/Copper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lectrical_conduction" TargetMode="External"/><Relationship Id="rId3" Type="http://schemas.openxmlformats.org/officeDocument/2006/relationships/hyperlink" Target="https://en.wikipedia.org/wiki/Electric_current" TargetMode="External"/><Relationship Id="rId7" Type="http://schemas.openxmlformats.org/officeDocument/2006/relationships/hyperlink" Target="https://en.wikipedia.org/wiki/Resistivity" TargetMode="External"/><Relationship Id="rId2" Type="http://schemas.openxmlformats.org/officeDocument/2006/relationships/hyperlink" Target="https://en.wikipedia.org/wiki/Electric_char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Electrical_conductor" TargetMode="External"/><Relationship Id="rId5" Type="http://schemas.openxmlformats.org/officeDocument/2006/relationships/hyperlink" Target="https://en.wikipedia.org/wiki/Semiconductor" TargetMode="External"/><Relationship Id="rId4" Type="http://schemas.openxmlformats.org/officeDocument/2006/relationships/hyperlink" Target="https://en.wikipedia.org/wiki/Electric_fiel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04800" y="2366211"/>
            <a:ext cx="9601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What is Conductors &amp; Insulators?</a:t>
            </a:r>
            <a:endParaRPr lang="en-US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337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386862"/>
            <a:ext cx="34808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Conductors</a:t>
            </a:r>
            <a:endParaRPr lang="en-US" sz="4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207044" y="1371600"/>
            <a:ext cx="6858000" cy="5079325"/>
            <a:chOff x="983394" y="1524000"/>
            <a:chExt cx="6858000" cy="5079325"/>
          </a:xfrm>
        </p:grpSpPr>
        <p:sp>
          <p:nvSpPr>
            <p:cNvPr id="3" name="Rectangle 2"/>
            <p:cNvSpPr/>
            <p:nvPr/>
          </p:nvSpPr>
          <p:spPr>
            <a:xfrm>
              <a:off x="983394" y="1524000"/>
              <a:ext cx="6629400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A conductor</a:t>
              </a:r>
              <a:r>
                <a:rPr lang="en-US" dirty="0"/>
                <a:t> is an object or type of material that allows the flow of charge (electrical </a:t>
              </a:r>
              <a:r>
                <a:rPr lang="en-US" dirty="0" smtClean="0"/>
                <a:t>current) </a:t>
              </a:r>
              <a:r>
                <a:rPr lang="en-US" dirty="0"/>
                <a:t>in one or more directions. </a:t>
              </a:r>
              <a:endParaRPr lang="en-US" dirty="0" smtClean="0"/>
            </a:p>
            <a:p>
              <a:pPr marL="285750" indent="-285750">
                <a:buFont typeface="Arial" pitchFamily="34" charset="0"/>
                <a:buChar char="•"/>
              </a:pPr>
              <a:endParaRPr lang="en-US" dirty="0"/>
            </a:p>
            <a:p>
              <a:pPr marL="285750" indent="-285750">
                <a:buFont typeface="Arial" pitchFamily="34" charset="0"/>
                <a:buChar char="•"/>
              </a:pPr>
              <a:endParaRPr lang="en-US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Materials </a:t>
              </a:r>
              <a:r>
                <a:rPr lang="en-US" dirty="0"/>
                <a:t>made of metal are common electrical conductors</a:t>
              </a:r>
              <a:r>
                <a:rPr lang="en-US" dirty="0" smtClean="0"/>
                <a:t>.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en-US" dirty="0"/>
            </a:p>
            <a:p>
              <a:r>
                <a:rPr lang="en-US" dirty="0" smtClean="0"/>
                <a:t>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Electrical </a:t>
              </a:r>
              <a:r>
                <a:rPr lang="en-US" dirty="0"/>
                <a:t>current is generated by the flow of negatively charged electrons, positively charged holes, and positive or negative ions in some cases.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983394" y="4572000"/>
              <a:ext cx="6858000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dirty="0"/>
                <a:t>Conduction materials include </a:t>
              </a:r>
              <a:r>
                <a:rPr lang="en-US" dirty="0">
                  <a:hlinkClick r:id="rId2" tooltip="Metal"/>
                </a:rPr>
                <a:t>metals</a:t>
              </a:r>
              <a:r>
                <a:rPr lang="en-US" dirty="0"/>
                <a:t>, </a:t>
              </a:r>
              <a:r>
                <a:rPr lang="en-US" dirty="0">
                  <a:hlinkClick r:id="rId3" tooltip="Electrolyte"/>
                </a:rPr>
                <a:t>electrolytes</a:t>
              </a:r>
              <a:r>
                <a:rPr lang="en-US" dirty="0"/>
                <a:t>, </a:t>
              </a:r>
              <a:r>
                <a:rPr lang="en-US" dirty="0">
                  <a:hlinkClick r:id="rId4" tooltip="Superconductor"/>
                </a:rPr>
                <a:t>superconductors</a:t>
              </a:r>
              <a:r>
                <a:rPr lang="en-US" dirty="0"/>
                <a:t>, </a:t>
              </a:r>
              <a:r>
                <a:rPr lang="en-US" dirty="0">
                  <a:hlinkClick r:id="rId5" tooltip="Semiconductor"/>
                </a:rPr>
                <a:t>semiconductors</a:t>
              </a:r>
              <a:r>
                <a:rPr lang="en-US" dirty="0"/>
                <a:t>, </a:t>
              </a:r>
              <a:r>
                <a:rPr lang="en-US" dirty="0">
                  <a:hlinkClick r:id="rId6" tooltip="Plasma (physics)"/>
                </a:rPr>
                <a:t>plasmas</a:t>
              </a:r>
              <a:r>
                <a:rPr lang="en-US" dirty="0"/>
                <a:t> and some nonmetallic conductors such as </a:t>
              </a:r>
              <a:r>
                <a:rPr lang="en-US" dirty="0">
                  <a:hlinkClick r:id="rId7" tooltip="Graphite"/>
                </a:rPr>
                <a:t>graphite</a:t>
              </a:r>
              <a:r>
                <a:rPr lang="en-US" dirty="0"/>
                <a:t> and </a:t>
              </a:r>
              <a:r>
                <a:rPr lang="en-US" dirty="0">
                  <a:hlinkClick r:id="rId8" tooltip="Conductive polymer"/>
                </a:rPr>
                <a:t>Conductive polymers</a:t>
              </a:r>
              <a:r>
                <a:rPr lang="en-US" dirty="0" smtClean="0"/>
                <a:t>.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en-US" dirty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>
                  <a:hlinkClick r:id="rId9" tooltip="Copper"/>
                </a:rPr>
                <a:t>Copper</a:t>
              </a:r>
              <a:r>
                <a:rPr lang="en-US" dirty="0"/>
                <a:t> has a high </a:t>
              </a:r>
              <a:r>
                <a:rPr lang="en-US" dirty="0">
                  <a:hlinkClick r:id="rId10" tooltip="Electrical conductivity"/>
                </a:rPr>
                <a:t>conductivity</a:t>
              </a:r>
              <a:r>
                <a:rPr lang="en-US" dirty="0" smtClean="0"/>
                <a:t>.  Copper, Silver, Gold, Aluminum are the examples of  good conductor.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0898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9046" y="211015"/>
            <a:ext cx="32297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Insulators</a:t>
            </a:r>
            <a:endParaRPr lang="en-US" sz="4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066800" y="1447800"/>
            <a:ext cx="6934200" cy="4251177"/>
            <a:chOff x="838200" y="1447800"/>
            <a:chExt cx="6934200" cy="4251177"/>
          </a:xfrm>
        </p:grpSpPr>
        <p:sp>
          <p:nvSpPr>
            <p:cNvPr id="3" name="Rectangle 2"/>
            <p:cNvSpPr/>
            <p:nvPr/>
          </p:nvSpPr>
          <p:spPr>
            <a:xfrm>
              <a:off x="838200" y="1447800"/>
              <a:ext cx="6858000" cy="2585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dirty="0"/>
                <a:t>An electrical insulator is a material whose internal </a:t>
              </a:r>
              <a:r>
                <a:rPr lang="en-US" dirty="0">
                  <a:hlinkClick r:id="rId2" tooltip="Electric charge"/>
                </a:rPr>
                <a:t>electric charges</a:t>
              </a:r>
              <a:r>
                <a:rPr lang="en-US" dirty="0"/>
                <a:t> do not flow freely; very little </a:t>
              </a:r>
              <a:r>
                <a:rPr lang="en-US" dirty="0">
                  <a:hlinkClick r:id="rId3" tooltip="Electric current"/>
                </a:rPr>
                <a:t>electric current</a:t>
              </a:r>
              <a:r>
                <a:rPr lang="en-US" dirty="0"/>
                <a:t> will flow through it under the influence of an </a:t>
              </a:r>
              <a:r>
                <a:rPr lang="en-US" dirty="0">
                  <a:hlinkClick r:id="rId4" tooltip="Electric field"/>
                </a:rPr>
                <a:t>electric field</a:t>
              </a:r>
              <a:r>
                <a:rPr lang="en-US" dirty="0"/>
                <a:t>. </a:t>
              </a:r>
              <a:endParaRPr lang="en-US" dirty="0" smtClean="0"/>
            </a:p>
            <a:p>
              <a:pPr marL="285750" indent="-285750">
                <a:buFont typeface="Arial" pitchFamily="34" charset="0"/>
                <a:buChar char="•"/>
              </a:pPr>
              <a:endParaRPr lang="en-US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This </a:t>
              </a:r>
              <a:r>
                <a:rPr lang="en-US" dirty="0"/>
                <a:t>contrasts with other materials, </a:t>
              </a:r>
              <a:r>
                <a:rPr lang="en-US" dirty="0">
                  <a:hlinkClick r:id="rId5" tooltip="Semiconductor"/>
                </a:rPr>
                <a:t>semiconductors</a:t>
              </a:r>
              <a:r>
                <a:rPr lang="en-US" dirty="0"/>
                <a:t> and </a:t>
              </a:r>
              <a:r>
                <a:rPr lang="en-US" dirty="0">
                  <a:hlinkClick r:id="rId6" tooltip="Electrical conductor"/>
                </a:rPr>
                <a:t>conductors</a:t>
              </a:r>
              <a:r>
                <a:rPr lang="en-US" dirty="0"/>
                <a:t>, which conduct electric current more easily. </a:t>
              </a:r>
              <a:endParaRPr lang="en-US" dirty="0" smtClean="0"/>
            </a:p>
            <a:p>
              <a:pPr marL="285750" indent="-285750">
                <a:buFont typeface="Arial" pitchFamily="34" charset="0"/>
                <a:buChar char="•"/>
              </a:pPr>
              <a:endParaRPr lang="en-US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The </a:t>
              </a:r>
              <a:r>
                <a:rPr lang="en-US" dirty="0"/>
                <a:t>property that distinguishes an insulator is its </a:t>
              </a:r>
              <a:r>
                <a:rPr lang="en-US" dirty="0">
                  <a:hlinkClick r:id="rId7" tooltip="Resistivity"/>
                </a:rPr>
                <a:t>resistivity</a:t>
              </a:r>
              <a:r>
                <a:rPr lang="en-US" dirty="0"/>
                <a:t>; insulators have higher resistivity than semiconductors or conductors.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838200" y="4322912"/>
              <a:ext cx="6096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dirty="0"/>
                <a:t>Electrical insulation is the absence of </a:t>
              </a:r>
              <a:r>
                <a:rPr lang="en-US" dirty="0">
                  <a:hlinkClick r:id="rId8" tooltip="Electrical conduction"/>
                </a:rPr>
                <a:t>electrical conduction</a:t>
              </a:r>
              <a:r>
                <a:rPr lang="en-US" dirty="0"/>
                <a:t>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8200" y="5052646"/>
              <a:ext cx="6934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Wood, Plastic, Rubber, Wool, Paper, Wax, Glass, Ebonite are the examples of insulators.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4602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ownloads\conductor &amp; bad conducto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0"/>
          <a:stretch/>
        </p:blipFill>
        <p:spPr bwMode="auto">
          <a:xfrm>
            <a:off x="838200" y="1676400"/>
            <a:ext cx="7315200" cy="457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04896" y="228600"/>
            <a:ext cx="72485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Examples of Conductor &amp; Insulator</a:t>
            </a:r>
            <a:endParaRPr lang="en-US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81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4507" y="2895600"/>
            <a:ext cx="4174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 you…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5014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2019-06-28T10:46:32Z</dcterms:created>
  <dcterms:modified xsi:type="dcterms:W3CDTF">2019-06-28T11:20:39Z</dcterms:modified>
</cp:coreProperties>
</file>