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notesMasterIdLst>
    <p:notesMasterId r:id="rId17"/>
  </p:notesMasterIdLst>
  <p:sldIdLst>
    <p:sldId id="273" r:id="rId2"/>
    <p:sldId id="256" r:id="rId3"/>
    <p:sldId id="257" r:id="rId4"/>
    <p:sldId id="272" r:id="rId5"/>
    <p:sldId id="263" r:id="rId6"/>
    <p:sldId id="264" r:id="rId7"/>
    <p:sldId id="260" r:id="rId8"/>
    <p:sldId id="267" r:id="rId9"/>
    <p:sldId id="268" r:id="rId10"/>
    <p:sldId id="258" r:id="rId11"/>
    <p:sldId id="261" r:id="rId12"/>
    <p:sldId id="270" r:id="rId13"/>
    <p:sldId id="265" r:id="rId14"/>
    <p:sldId id="262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956" autoAdjust="0"/>
  </p:normalViewPr>
  <p:slideViewPr>
    <p:cSldViewPr snapToGrid="0" showGuides="1">
      <p:cViewPr varScale="1">
        <p:scale>
          <a:sx n="65" d="100"/>
          <a:sy n="65" d="100"/>
        </p:scale>
        <p:origin x="1330" y="43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551D9-7412-483F-9E43-438BC01E5AD9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0BAC4-AE1E-4A26-A01C-FEFC7E515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30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Introduce students to Fablab Studio</a:t>
            </a:r>
            <a:r>
              <a:rPr lang="en-US" baseline="0" dirty="0"/>
              <a:t> 5/6.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Introduce ourselves</a:t>
            </a:r>
            <a:r>
              <a:rPr lang="en-US" baseline="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Ask the participants to introduce themselves.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Make the icebreaking activity (best cities you have been visited).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524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u="none" strike="noStrike" cap="none" dirty="0">
                <a:solidFill>
                  <a:schemeClr val="lt1"/>
                </a:solidFill>
              </a:rPr>
              <a:t>Define the STL file.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we can export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STL file.</a:t>
            </a:r>
            <a:endParaRPr lang="en-US" sz="1200" u="none" strike="noStrike" cap="none" dirty="0">
              <a:solidFill>
                <a:schemeClr val="lt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65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r>
              <a:rPr lang="en-US" dirty="0"/>
              <a:t>Introduce</a:t>
            </a:r>
            <a:r>
              <a:rPr lang="en-US" baseline="0" dirty="0"/>
              <a:t> students that Cura is a software for digital machines like 3d printers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r>
              <a:rPr lang="en-US" baseline="0" dirty="0"/>
              <a:t>What is the digital machines?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r>
              <a:rPr lang="en-US" baseline="0" dirty="0"/>
              <a:t>What does </a:t>
            </a:r>
            <a:r>
              <a:rPr lang="en-US" baseline="0" dirty="0" err="1"/>
              <a:t>cura</a:t>
            </a:r>
            <a:r>
              <a:rPr lang="en-US" baseline="0" dirty="0"/>
              <a:t> do? Control the machine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r>
              <a:rPr lang="en-US" baseline="0" dirty="0"/>
              <a:t>What we can control?</a:t>
            </a:r>
            <a:endParaRPr lang="en-US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r>
              <a:rPr lang="en-US" dirty="0"/>
              <a:t>How</a:t>
            </a:r>
            <a:r>
              <a:rPr lang="en-US" baseline="0" dirty="0"/>
              <a:t> we can fabricate a part using digital machine?</a:t>
            </a:r>
            <a:endParaRPr lang="en-US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endParaRPr lang="en-US" baseline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8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u="none" strike="noStrike" cap="none" dirty="0">
                <a:solidFill>
                  <a:schemeClr val="lt1"/>
                </a:solidFill>
              </a:rPr>
              <a:t>❶ Introduction to Cura: </a:t>
            </a:r>
            <a:endParaRPr lang="en-US" dirty="0"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200" u="none" strike="noStrike" cap="none" dirty="0">
                <a:solidFill>
                  <a:schemeClr val="lt1"/>
                </a:solidFill>
              </a:rPr>
              <a:t>Explain and show to students how to export the design from </a:t>
            </a:r>
            <a:r>
              <a:rPr lang="en-US" sz="1200" u="none" strike="noStrike" cap="none" dirty="0" err="1">
                <a:solidFill>
                  <a:schemeClr val="lt1"/>
                </a:solidFill>
              </a:rPr>
              <a:t>Tinkercad</a:t>
            </a:r>
            <a:r>
              <a:rPr lang="en-US" sz="1200" u="none" strike="noStrike" cap="none" dirty="0">
                <a:solidFill>
                  <a:schemeClr val="lt1"/>
                </a:solidFill>
              </a:rPr>
              <a:t>.</a:t>
            </a:r>
            <a:endParaRPr lang="en-US" dirty="0"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200" u="none" strike="noStrike" cap="none" dirty="0">
                <a:solidFill>
                  <a:schemeClr val="lt1"/>
                </a:solidFill>
              </a:rPr>
              <a:t>Introduce students to Cura software.</a:t>
            </a:r>
            <a:endParaRPr lang="en-US" dirty="0"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200" u="none" strike="noStrike" cap="none" dirty="0">
                <a:solidFill>
                  <a:schemeClr val="lt1"/>
                </a:solidFill>
              </a:rPr>
              <a:t>Explain to students how to prepare the model for printing using Cura.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endParaRPr lang="en-US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u="none" strike="noStrike" cap="none" dirty="0">
                <a:solidFill>
                  <a:schemeClr val="lt1"/>
                </a:solidFill>
              </a:rPr>
              <a:t>❷ Introduce students to the 3D printer.</a:t>
            </a:r>
            <a:endParaRPr lang="en-US" dirty="0"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200" u="none" strike="noStrike" cap="none" dirty="0">
                <a:solidFill>
                  <a:schemeClr val="lt1"/>
                </a:solidFill>
              </a:rPr>
              <a:t>Explain the mechanism of the 3D printer.</a:t>
            </a:r>
            <a:endParaRPr lang="en-US" dirty="0"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200" u="none" strike="noStrike" cap="none" dirty="0">
                <a:solidFill>
                  <a:schemeClr val="lt1"/>
                </a:solidFill>
              </a:rPr>
              <a:t>Guide students through the process of printing a file.</a:t>
            </a:r>
            <a:endParaRPr lang="en-US" dirty="0"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200" u="none" strike="noStrike" cap="none" dirty="0">
                <a:solidFill>
                  <a:schemeClr val="lt1"/>
                </a:solidFill>
              </a:rPr>
              <a:t>Allow students to operate the printer and print the city</a:t>
            </a:r>
            <a:r>
              <a:rPr lang="en-US" dirty="0">
                <a:solidFill>
                  <a:schemeClr val="lt1"/>
                </a:solidFill>
              </a:rPr>
              <a:t>.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15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US" dirty="0"/>
              <a:t>❶ Identify the Problem/Need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Distribute the client letter.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Give students time to go through the letter and identify the challenge.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 identify the problem.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❷ Research</a:t>
            </a:r>
            <a:r>
              <a:rPr lang="en-US" baseline="0" dirty="0"/>
              <a:t> the problem / Gather information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Discuss with students the concept of smart cities and the</a:t>
            </a:r>
            <a:r>
              <a:rPr lang="en-US" baseline="0" dirty="0"/>
              <a:t> </a:t>
            </a:r>
            <a:r>
              <a:rPr lang="en-US" dirty="0"/>
              <a:t>best technology to solve the challenge.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Identify the “Need to knows so solve the problem.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Ask students to identify the </a:t>
            </a:r>
            <a:r>
              <a:rPr lang="en-US" baseline="0" dirty="0"/>
              <a:t>best solution </a:t>
            </a:r>
            <a:r>
              <a:rPr lang="en-US" dirty="0"/>
              <a:t>independently.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Brainstorming.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67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US" dirty="0"/>
              <a:t>❶ Identify the Problem/Need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Distribute the client letter.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Give students time to go through the letter and identify the challenge.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 identify the problem.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❷ Research</a:t>
            </a:r>
            <a:r>
              <a:rPr lang="en-US" baseline="0" dirty="0"/>
              <a:t> the problem / Gather information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Discuss with students the concept of smart cities and the</a:t>
            </a:r>
            <a:r>
              <a:rPr lang="en-US" baseline="0" dirty="0"/>
              <a:t> </a:t>
            </a:r>
            <a:r>
              <a:rPr lang="en-US" dirty="0"/>
              <a:t>best technology to solve the challenge.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Identify the “Need to knows so solve the problem.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Ask students to identify the </a:t>
            </a:r>
            <a:r>
              <a:rPr lang="en-US" baseline="0" dirty="0"/>
              <a:t>best solution </a:t>
            </a:r>
            <a:r>
              <a:rPr lang="en-US" dirty="0"/>
              <a:t>independently.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Brainstorming.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042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u="none" strike="noStrike" cap="none" dirty="0">
                <a:solidFill>
                  <a:schemeClr val="lt1"/>
                </a:solidFill>
              </a:rPr>
              <a:t>Engage students in discussions, what is this machine ??</a:t>
            </a:r>
            <a:endParaRPr lang="en-US" dirty="0">
              <a:solidFill>
                <a:schemeClr val="lt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you heard about this machine before?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</a:t>
            </a:r>
            <a:r>
              <a:rPr lang="en-US" baseline="0" dirty="0"/>
              <a:t> you seen it before?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93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lt1"/>
                </a:solidFill>
              </a:rPr>
              <a:t>Define the 3D Printer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200" u="none" strike="noStrike" cap="none" dirty="0">
                <a:solidFill>
                  <a:schemeClr val="lt1"/>
                </a:solidFill>
              </a:rPr>
              <a:t>Display a short video about 3D printing . 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200" u="none" strike="noStrike" cap="none" dirty="0">
                <a:solidFill>
                  <a:schemeClr val="lt1"/>
                </a:solidFill>
              </a:rPr>
              <a:t>Show participants different 3D projects. 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200" u="none" strike="noStrike" cap="none" dirty="0">
                <a:solidFill>
                  <a:schemeClr val="lt1"/>
                </a:solidFill>
              </a:rPr>
              <a:t>Encourage the participants to hold and touch the 3D projects.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049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Mention</a:t>
            </a:r>
            <a:r>
              <a:rPr lang="en-US" baseline="0" dirty="0"/>
              <a:t> the advantages of using 3d printing in houses such like time and cost.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Give an example of a printed house.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79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72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dirty="0"/>
              <a:t> ask then if</a:t>
            </a:r>
            <a:r>
              <a:rPr lang="en-US" baseline="0" dirty="0"/>
              <a:t> they used a design software before.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baseline="0" dirty="0"/>
              <a:t>Explain the 3D design.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baseline="0" dirty="0"/>
              <a:t>Explain what the tools that help to make a 3D design.</a:t>
            </a:r>
            <a:endParaRPr lang="en-US" dirty="0"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200" u="none" strike="noStrike" cap="none" dirty="0">
                <a:solidFill>
                  <a:schemeClr val="lt1"/>
                </a:solidFill>
              </a:rPr>
              <a:t>Introduction to how to digital</a:t>
            </a:r>
            <a:r>
              <a:rPr lang="en-US" sz="1200" u="none" strike="noStrike" cap="none" baseline="0" dirty="0">
                <a:solidFill>
                  <a:schemeClr val="lt1"/>
                </a:solidFill>
              </a:rPr>
              <a:t> fabricate any part through the CAD &amp; CAM process.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200" u="none" strike="noStrike" cap="none" dirty="0">
                <a:solidFill>
                  <a:schemeClr val="lt1"/>
                </a:solidFill>
              </a:rPr>
              <a:t>Introduction about Tinker cad  [8 mins] : </a:t>
            </a:r>
            <a:endParaRPr lang="en-US" dirty="0"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200" u="none" strike="noStrike" cap="none" dirty="0">
                <a:solidFill>
                  <a:schemeClr val="lt1"/>
                </a:solidFill>
              </a:rPr>
              <a:t>Introduce students to Tinker cad.</a:t>
            </a:r>
            <a:endParaRPr lang="en-US" dirty="0"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200" u="none" strike="noStrike" cap="none" dirty="0">
                <a:solidFill>
                  <a:schemeClr val="lt1"/>
                </a:solidFill>
              </a:rPr>
              <a:t>Explain to students the basic features. </a:t>
            </a:r>
            <a:endParaRPr lang="en-US" dirty="0"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200" u="none" strike="noStrike" cap="none" dirty="0">
                <a:solidFill>
                  <a:schemeClr val="lt1"/>
                </a:solidFill>
              </a:rPr>
              <a:t>Encourage students to explore the software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779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u="none" strike="noStrike" cap="none" dirty="0">
                <a:solidFill>
                  <a:schemeClr val="lt1"/>
                </a:solidFill>
              </a:rPr>
              <a:t>3D Designing the city:</a:t>
            </a:r>
            <a:endParaRPr lang="en-US" dirty="0"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200" u="none" strike="noStrike" cap="none" dirty="0">
                <a:solidFill>
                  <a:schemeClr val="lt1"/>
                </a:solidFill>
              </a:rPr>
              <a:t>Guide the students through designing part of the City. 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200" u="none" strike="noStrike" cap="none" dirty="0">
                <a:solidFill>
                  <a:schemeClr val="lt1"/>
                </a:solidFill>
              </a:rPr>
              <a:t>Challenge the students to complete the 3D design indepe</a:t>
            </a:r>
            <a:r>
              <a:rPr lang="en-US" dirty="0">
                <a:solidFill>
                  <a:schemeClr val="lt1"/>
                </a:solidFill>
              </a:rPr>
              <a:t>ndently.</a:t>
            </a:r>
            <a:r>
              <a:rPr lang="en-US" sz="1200" u="none" strike="noStrike" cap="none" dirty="0">
                <a:solidFill>
                  <a:schemeClr val="lt1"/>
                </a:solidFill>
              </a:rPr>
              <a:t> [</a:t>
            </a:r>
            <a:r>
              <a:rPr lang="en-US" dirty="0">
                <a:solidFill>
                  <a:schemeClr val="lt1"/>
                </a:solidFill>
              </a:rPr>
              <a:t>20</a:t>
            </a:r>
            <a:r>
              <a:rPr lang="en-US" sz="1200" u="none" strike="noStrike" cap="none" dirty="0">
                <a:solidFill>
                  <a:schemeClr val="lt1"/>
                </a:solidFill>
              </a:rPr>
              <a:t> mins]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200" u="none" strike="noStrike" cap="none" dirty="0">
                <a:solidFill>
                  <a:schemeClr val="lt1"/>
                </a:solidFill>
              </a:rPr>
              <a:t>1- </a:t>
            </a:r>
            <a:r>
              <a:rPr lang="en-US" sz="1200" u="none" strike="noStrike" cap="none" dirty="0" smtClean="0">
                <a:solidFill>
                  <a:schemeClr val="lt1"/>
                </a:solidFill>
              </a:rPr>
              <a:t>Design the Ground </a:t>
            </a:r>
            <a:r>
              <a:rPr lang="en-US" sz="1200" u="none" strike="noStrike" cap="none" dirty="0">
                <a:solidFill>
                  <a:schemeClr val="lt1"/>
                </a:solidFill>
              </a:rPr>
              <a:t>or the base 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200" u="none" strike="noStrike" cap="none" dirty="0">
                <a:solidFill>
                  <a:schemeClr val="lt1"/>
                </a:solidFill>
              </a:rPr>
              <a:t>2- </a:t>
            </a:r>
            <a:r>
              <a:rPr lang="en-US" sz="1200" u="none" strike="noStrike" cap="none" dirty="0" smtClean="0">
                <a:solidFill>
                  <a:schemeClr val="lt1"/>
                </a:solidFill>
              </a:rPr>
              <a:t>Design Streets </a:t>
            </a:r>
            <a:r>
              <a:rPr lang="en-US" sz="1200" u="none" strike="noStrike" cap="none" dirty="0">
                <a:solidFill>
                  <a:schemeClr val="lt1"/>
                </a:solidFill>
              </a:rPr>
              <a:t>and trees 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200" u="none" strike="noStrike" cap="none" dirty="0">
                <a:solidFill>
                  <a:schemeClr val="lt1"/>
                </a:solidFill>
              </a:rPr>
              <a:t>3- </a:t>
            </a:r>
            <a:r>
              <a:rPr lang="en-US" sz="1200" u="none" strike="noStrike" cap="none" dirty="0" smtClean="0">
                <a:solidFill>
                  <a:schemeClr val="lt1"/>
                </a:solidFill>
              </a:rPr>
              <a:t>Design houses </a:t>
            </a:r>
            <a:r>
              <a:rPr lang="en-US" sz="1200" u="none" strike="noStrike" cap="none" dirty="0">
                <a:solidFill>
                  <a:schemeClr val="lt1"/>
                </a:solidFill>
              </a:rPr>
              <a:t>and buildings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4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3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45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6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05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0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99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9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76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30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71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6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6A4A5-B433-47F9-AD75-2880884783FD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87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2.emf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7.emf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posvE8p-8I&amp;list=LLhFI9AKfACpwcFF3MahwGnw&amp;index=4&amp;t=0s&amp;pbjreload=1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5WMDRM7rHc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13.emf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3" t="61182" r="15116" b="22466"/>
          <a:stretch/>
        </p:blipFill>
        <p:spPr>
          <a:xfrm>
            <a:off x="6248587" y="1"/>
            <a:ext cx="5943413" cy="100739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1" y="1007391"/>
            <a:ext cx="12192001" cy="5526759"/>
            <a:chOff x="-1" y="1007391"/>
            <a:chExt cx="12192001" cy="552675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r="47246"/>
            <a:stretch/>
          </p:blipFill>
          <p:spPr>
            <a:xfrm>
              <a:off x="5736698" y="1007391"/>
              <a:ext cx="6455302" cy="5526759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-1" y="1007392"/>
              <a:ext cx="5974081" cy="5434048"/>
            </a:xfrm>
            <a:prstGeom prst="rect">
              <a:avLst/>
            </a:prstGeom>
            <a:solidFill>
              <a:srgbClr val="4A56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5024" y="1116718"/>
            <a:ext cx="8006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3D Print a mini city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024" y="2040048"/>
            <a:ext cx="4624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3D modeling and digital fabrication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024" y="5779994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</p:spTree>
    <p:extLst>
      <p:ext uri="{BB962C8B-B14F-4D97-AF65-F5344CB8AC3E}">
        <p14:creationId xmlns:p14="http://schemas.microsoft.com/office/powerpoint/2010/main" val="911208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1106" y="246658"/>
            <a:ext cx="8596668" cy="1320800"/>
          </a:xfrm>
        </p:spPr>
        <p:txBody>
          <a:bodyPr/>
          <a:lstStyle/>
          <a:p>
            <a:pPr algn="ctr"/>
            <a:r>
              <a:rPr lang="ar-QA" dirty="0">
                <a:solidFill>
                  <a:schemeClr val="tx1"/>
                </a:solidFill>
              </a:rPr>
              <a:t>التصميم الثلاثي الابعاد</a:t>
            </a:r>
            <a:br>
              <a:rPr lang="ar-QA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3D Design </a:t>
            </a:r>
          </a:p>
        </p:txBody>
      </p:sp>
      <p:pic>
        <p:nvPicPr>
          <p:cNvPr id="1032" name="Picture 8" descr="Image result for TINKERCAD 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9127" y="4106921"/>
            <a:ext cx="5580626" cy="24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59876" y="3460590"/>
            <a:ext cx="3726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TINKERCAD</a:t>
            </a:r>
          </a:p>
        </p:txBody>
      </p:sp>
      <p:sp>
        <p:nvSpPr>
          <p:cNvPr id="3" name="Rectangle 2"/>
          <p:cNvSpPr/>
          <p:nvPr/>
        </p:nvSpPr>
        <p:spPr>
          <a:xfrm>
            <a:off x="827313" y="238153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creating a </a:t>
            </a:r>
            <a:r>
              <a:rPr lang="en-US" sz="2400" b="1" dirty="0">
                <a:solidFill>
                  <a:srgbClr val="222222"/>
                </a:solidFill>
                <a:latin typeface="arial" panose="020B0604020202020204" pitchFamily="34" charset="0"/>
              </a:rPr>
              <a:t>3D</a:t>
            </a:r>
            <a:r>
              <a:rPr 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 representation of any surface or object in </a:t>
            </a:r>
            <a:r>
              <a:rPr lang="en-US" sz="2400" b="1" dirty="0">
                <a:solidFill>
                  <a:srgbClr val="222222"/>
                </a:solidFill>
                <a:latin typeface="arial" panose="020B0604020202020204" pitchFamily="34" charset="0"/>
              </a:rPr>
              <a:t>3D</a:t>
            </a:r>
            <a:r>
              <a:rPr 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 space.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6471932" y="1673846"/>
            <a:ext cx="5431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إنشاء تمثيل ثلاثي الأبعاد لأي </a:t>
            </a:r>
            <a:r>
              <a:rPr lang="ar-QA" sz="2400" dirty="0">
                <a:latin typeface="Arial" panose="020B0604020202020204" pitchFamily="34" charset="0"/>
                <a:cs typeface="Arial" panose="020B0604020202020204" pitchFamily="34" charset="0"/>
              </a:rPr>
              <a:t>شكل في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مساحة ثلاثية الأبعاد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B00477-74D9-410A-ADF9-02EBCD7838C3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A09619-94DB-4ACC-824E-7A600336712E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353B7FF-5ADB-474E-981B-BFE7ED0975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296A1D2-AF78-4C62-A663-5E3E6D4F59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lum bright="-100000"/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3903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054" y="331986"/>
            <a:ext cx="9404723" cy="140053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Design &amp; Create A City </a:t>
            </a:r>
            <a:r>
              <a:rPr lang="ar-Q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صمم واصنع مدينة</a:t>
            </a:r>
            <a:r>
              <a:rPr lang="ar-QA" dirty="0">
                <a:solidFill>
                  <a:schemeClr val="tx1"/>
                </a:solidFill>
              </a:rPr>
              <a:t>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 descr="Image result for TINKER CAD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57" y="1393668"/>
            <a:ext cx="5500757" cy="515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02400" y="2615001"/>
            <a:ext cx="55595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QA" sz="3200" dirty="0">
                <a:latin typeface="Arial" panose="020B0604020202020204" pitchFamily="34" charset="0"/>
                <a:cs typeface="Arial" panose="020B0604020202020204" pitchFamily="34" charset="0"/>
              </a:rPr>
              <a:t>هيا بنا لنستكشف برنامج التصميم</a:t>
            </a:r>
          </a:p>
          <a:p>
            <a:r>
              <a:rPr lang="en-US" sz="2800" dirty="0"/>
              <a:t>Lets explore the design software</a:t>
            </a:r>
            <a:r>
              <a:rPr lang="ar-QA" sz="2800" dirty="0"/>
              <a:t> 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80D67D-648A-4D40-B43F-22BD53F43591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F8E2AD-F48E-4A0F-8A1F-154FA32B590F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3F6D0FE-C939-4AB6-9863-760E262F52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CDB655C-A0BE-4A9C-99E8-9C70448DFB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lum bright="-100000"/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5206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8448" y="2220686"/>
            <a:ext cx="6096001" cy="1320800"/>
          </a:xfrm>
        </p:spPr>
        <p:txBody>
          <a:bodyPr>
            <a:normAutofit/>
          </a:bodyPr>
          <a:lstStyle/>
          <a:p>
            <a:pPr algn="r"/>
            <a:r>
              <a:rPr lang="ar-QA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هو امتداد لملف مجسم ثلاثي الابعاد ويتشكل من العديد من المثلثات.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74" y="1103086"/>
            <a:ext cx="5538345" cy="528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647542" y="436605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An extension of a three-dimensional stereoscopic file consisting of many triangles.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7982062" y="3569050"/>
            <a:ext cx="24367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.STL file </a:t>
            </a:r>
          </a:p>
        </p:txBody>
      </p:sp>
      <p:sp>
        <p:nvSpPr>
          <p:cNvPr id="5" name="Rectangle 4"/>
          <p:cNvSpPr/>
          <p:nvPr/>
        </p:nvSpPr>
        <p:spPr>
          <a:xfrm>
            <a:off x="7982062" y="892445"/>
            <a:ext cx="27879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.STL</a:t>
            </a:r>
            <a:r>
              <a:rPr lang="ar-QA" sz="4400" dirty="0"/>
              <a:t>ملف </a:t>
            </a:r>
            <a:r>
              <a:rPr lang="en-US" sz="4400" dirty="0"/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96C5A9-C96D-4A9E-8AD8-1FB14ABC0EC3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FFC9561-EEF2-4C74-9508-F6EBB35F9ABD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D7B35A9-7D87-49AF-A21D-BAE0AF8D53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D5C41F5-D3C5-4F91-B9AC-F05954595E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lum bright="-100000"/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3494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A5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>
            <a:off x="9352750" y="6273830"/>
            <a:ext cx="1310892" cy="4144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3642" y="6273830"/>
            <a:ext cx="1319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Politica" charset="0"/>
                <a:ea typeface="Politica" charset="0"/>
                <a:cs typeface="Politica" charset="0"/>
              </a:rPr>
              <a:t>Studio56.qa</a:t>
            </a:r>
            <a:endParaRPr lang="en-US" dirty="0">
              <a:latin typeface="Politica" charset="0"/>
              <a:ea typeface="Politica" charset="0"/>
              <a:cs typeface="Politica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41439" y="0"/>
            <a:ext cx="9404723" cy="17321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Q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برنامج التصنيع </a:t>
            </a:r>
            <a:r>
              <a:rPr lang="ar-QA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كيورا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CAM software - </a:t>
            </a:r>
            <a:r>
              <a:rPr lang="en-US" dirty="0" err="1">
                <a:solidFill>
                  <a:schemeClr val="bg1"/>
                </a:solidFill>
              </a:rPr>
              <a:t>Cura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4" descr="Image result for cura software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623" y="1229639"/>
            <a:ext cx="8177573" cy="498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54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A5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>
            <a:off x="9352750" y="5981996"/>
            <a:ext cx="1310892" cy="4144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3642" y="5981996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Politica" charset="0"/>
                <a:ea typeface="Politica" charset="0"/>
                <a:cs typeface="Politica" charset="0"/>
              </a:rPr>
              <a:t>Studio56.qa</a:t>
            </a:r>
            <a:endParaRPr lang="en-US" dirty="0">
              <a:latin typeface="Politica" charset="0"/>
              <a:ea typeface="Politica" charset="0"/>
              <a:cs typeface="Politica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lum bright="100000"/>
            <a:alphaModFix amt="32000"/>
          </a:blip>
          <a:srcRect r="53215"/>
          <a:stretch/>
        </p:blipFill>
        <p:spPr>
          <a:xfrm>
            <a:off x="8875219" y="-439303"/>
            <a:ext cx="3316781" cy="622866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058787" y="478042"/>
            <a:ext cx="9404723" cy="17100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Q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من الالف الى الياء، برنامج </a:t>
            </a:r>
            <a:r>
              <a:rPr lang="ar-QA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كيورا</a:t>
            </a:r>
            <a:r>
              <a:rPr lang="ar-Q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و الطباعة الثلاثية الابعاد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FROM A to Z, CURA SOFTWARE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and 3D Printing</a:t>
            </a:r>
          </a:p>
        </p:txBody>
      </p:sp>
      <p:pic>
        <p:nvPicPr>
          <p:cNvPr id="11" name="Picture 6" descr="Image result for cura software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7346" y="1996647"/>
            <a:ext cx="5704316" cy="570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61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A5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7157" y="2529544"/>
            <a:ext cx="43701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THANKS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0699" y="3636180"/>
            <a:ext cx="4019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Politica" charset="0"/>
                <a:ea typeface="Politica" charset="0"/>
                <a:cs typeface="Politica" charset="0"/>
              </a:rPr>
              <a:t>info@studio56.qa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100000"/>
          </a:blip>
          <a:stretch>
            <a:fillRect/>
          </a:stretch>
        </p:blipFill>
        <p:spPr>
          <a:xfrm>
            <a:off x="9352750" y="6273830"/>
            <a:ext cx="1310892" cy="414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 bright="-100000" contrast="-60000"/>
          </a:blip>
          <a:stretch>
            <a:fillRect/>
          </a:stretch>
        </p:blipFill>
        <p:spPr>
          <a:xfrm>
            <a:off x="163954" y="289039"/>
            <a:ext cx="3688502" cy="151323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742808" y="2353860"/>
            <a:ext cx="5035134" cy="1871501"/>
            <a:chOff x="5628508" y="2353860"/>
            <a:chExt cx="5035134" cy="187150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lum bright="100000"/>
            </a:blip>
            <a:srcRect l="32140" r="37541"/>
            <a:stretch/>
          </p:blipFill>
          <p:spPr>
            <a:xfrm>
              <a:off x="7183646" y="2353860"/>
              <a:ext cx="1628775" cy="18542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>
              <a:lum bright="-100000"/>
            </a:blip>
            <a:srcRect l="67778"/>
            <a:stretch/>
          </p:blipFill>
          <p:spPr>
            <a:xfrm>
              <a:off x="8932655" y="2371161"/>
              <a:ext cx="1730987" cy="18542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>
              <a:lum bright="100000"/>
            </a:blip>
            <a:srcRect r="71052"/>
            <a:stretch/>
          </p:blipFill>
          <p:spPr>
            <a:xfrm>
              <a:off x="5628508" y="2353860"/>
              <a:ext cx="1555138" cy="1854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2608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6;p16"/>
          <p:cNvSpPr txBox="1">
            <a:spLocks noGrp="1"/>
          </p:cNvSpPr>
          <p:nvPr>
            <p:ph type="ctrTitle"/>
          </p:nvPr>
        </p:nvSpPr>
        <p:spPr>
          <a:xfrm>
            <a:off x="0" y="410642"/>
            <a:ext cx="4372007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latin typeface="Century Gothic" panose="020B0502020202020204" pitchFamily="34" charset="0"/>
              </a:rPr>
              <a:t>OUR TEAM!</a:t>
            </a:r>
            <a:endParaRPr sz="6000" dirty="0">
              <a:latin typeface="Century Gothic" panose="020B0502020202020204" pitchFamily="34" charset="0"/>
            </a:endParaRPr>
          </a:p>
        </p:txBody>
      </p:sp>
      <p:sp>
        <p:nvSpPr>
          <p:cNvPr id="5" name="Google Shape;127;p16"/>
          <p:cNvSpPr txBox="1">
            <a:spLocks noGrp="1"/>
          </p:cNvSpPr>
          <p:nvPr>
            <p:ph type="subTitle" idx="1"/>
          </p:nvPr>
        </p:nvSpPr>
        <p:spPr>
          <a:xfrm>
            <a:off x="711200" y="1965865"/>
            <a:ext cx="3660807" cy="375760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r">
              <a:buNone/>
            </a:pPr>
            <a:r>
              <a:rPr lang="en-US" sz="3600" dirty="0">
                <a:latin typeface="Century Gothic" panose="020B0502020202020204" pitchFamily="34" charset="0"/>
                <a:sym typeface="Work Sans"/>
              </a:rPr>
              <a:t>WASIM</a:t>
            </a:r>
          </a:p>
          <a:p>
            <a:pPr marL="0" indent="0" algn="r">
              <a:buNone/>
            </a:pPr>
            <a:r>
              <a:rPr lang="en-US" sz="3600" dirty="0">
                <a:latin typeface="Century Gothic" panose="020B0502020202020204" pitchFamily="34" charset="0"/>
                <a:sym typeface="Work Sans"/>
              </a:rPr>
              <a:t>MOATH</a:t>
            </a:r>
          </a:p>
          <a:p>
            <a:pPr marL="0" indent="0" algn="r">
              <a:buNone/>
            </a:pPr>
            <a:r>
              <a:rPr lang="en-US" sz="3600" dirty="0">
                <a:latin typeface="Century Gothic" panose="020B0502020202020204" pitchFamily="34" charset="0"/>
                <a:sym typeface="Work Sans"/>
              </a:rPr>
              <a:t>FERAS</a:t>
            </a:r>
            <a:endParaRPr lang="ar-QA" sz="3600" dirty="0">
              <a:latin typeface="Century Gothic" panose="020B0502020202020204" pitchFamily="34" charset="0"/>
              <a:sym typeface="Work Sans"/>
            </a:endParaRPr>
          </a:p>
          <a:p>
            <a:pPr marL="0" lvl="0" indent="0" algn="r">
              <a:buNone/>
            </a:pPr>
            <a:r>
              <a:rPr lang="en-US" sz="3600" dirty="0">
                <a:latin typeface="Century Gothic" panose="020B0502020202020204" pitchFamily="34" charset="0"/>
                <a:sym typeface="Work Sans"/>
              </a:rPr>
              <a:t>ILARIA</a:t>
            </a:r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600" dirty="0">
                <a:latin typeface="Century Gothic" panose="020B0502020202020204" pitchFamily="34" charset="0"/>
                <a:sym typeface="Work Sans"/>
              </a:rPr>
              <a:t>SARAH</a:t>
            </a:r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600" dirty="0">
                <a:latin typeface="Century Gothic" panose="020B0502020202020204" pitchFamily="34" charset="0"/>
                <a:sym typeface="Work Sans"/>
              </a:rPr>
              <a:t>MAHA</a:t>
            </a:r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600" dirty="0">
                <a:latin typeface="Century Gothic" panose="020B0502020202020204" pitchFamily="34" charset="0"/>
                <a:sym typeface="Work Sans"/>
              </a:rPr>
              <a:t>AYSHA</a:t>
            </a:r>
            <a:endParaRPr lang="ar-QA" sz="3600" dirty="0">
              <a:latin typeface="Century Gothic" panose="020B0502020202020204" pitchFamily="34" charset="0"/>
              <a:sym typeface="Work Sans"/>
            </a:endParaRPr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endParaRPr lang="en-US" sz="2000" b="1" dirty="0">
              <a:latin typeface="Work Sans"/>
              <a:sym typeface="Work Sans"/>
            </a:endParaRPr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endParaRPr lang="en-US" sz="2000" b="1" dirty="0">
              <a:latin typeface="Work Sans"/>
              <a:sym typeface="Work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3538" y="6471993"/>
            <a:ext cx="1593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EB2DB9C-D408-4D4D-8A9F-FB52D80BCCEC}"/>
              </a:ext>
            </a:extLst>
          </p:cNvPr>
          <p:cNvGrpSpPr/>
          <p:nvPr/>
        </p:nvGrpSpPr>
        <p:grpSpPr>
          <a:xfrm>
            <a:off x="187569" y="93785"/>
            <a:ext cx="12004431" cy="6596799"/>
            <a:chOff x="343962" y="-2"/>
            <a:chExt cx="11420188" cy="685800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063E100-522B-4DC6-801D-7ABB699D3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20000"/>
            </a:blip>
            <a:stretch>
              <a:fillRect/>
            </a:stretch>
          </p:blipFill>
          <p:spPr>
            <a:xfrm>
              <a:off x="343962" y="0"/>
              <a:ext cx="3822191" cy="685799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1DA9715-138B-47DC-854A-1276D57BCB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20000"/>
            </a:blip>
            <a:stretch>
              <a:fillRect/>
            </a:stretch>
          </p:blipFill>
          <p:spPr>
            <a:xfrm>
              <a:off x="4166153" y="-1"/>
              <a:ext cx="3822191" cy="685799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A76BDBF-933C-4B79-A2CF-C98A41899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20000"/>
            </a:blip>
            <a:stretch>
              <a:fillRect/>
            </a:stretch>
          </p:blipFill>
          <p:spPr>
            <a:xfrm>
              <a:off x="7941959" y="-2"/>
              <a:ext cx="3822191" cy="68579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6700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6974" y="656940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ar-QA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صمم وصنع مدينة مثالية بطريقة ذكية 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Design and Fabricate an ideal city in smart way</a:t>
            </a:r>
            <a:b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610" y="2735151"/>
            <a:ext cx="4529196" cy="3310079"/>
          </a:xfrm>
          <a:prstGeom prst="rect">
            <a:avLst/>
          </a:prstGeom>
        </p:spPr>
      </p:pic>
      <p:sp>
        <p:nvSpPr>
          <p:cNvPr id="5" name="AutoShape 2" descr="blob:https://web.whatsapp.com/23553f85-37c5-4e26-969e-6bb0abbec9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blob:https://web.whatsapp.com/23553f85-37c5-4e26-969e-6bb0abbec9e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878" y="2735151"/>
            <a:ext cx="4413438" cy="33100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63642" y="6209353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5018" r="84123"/>
          <a:stretch/>
        </p:blipFill>
        <p:spPr>
          <a:xfrm>
            <a:off x="41600" y="0"/>
            <a:ext cx="1594546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9248482" y="6209353"/>
            <a:ext cx="1415160" cy="476766"/>
            <a:chOff x="8882864" y="6158525"/>
            <a:chExt cx="1780778" cy="59994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/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>
              <a:lum bright="-100000"/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2192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1320" y="2920029"/>
            <a:ext cx="4529196" cy="3310079"/>
          </a:xfrm>
          <a:prstGeom prst="rect">
            <a:avLst/>
          </a:prstGeom>
        </p:spPr>
      </p:pic>
      <p:sp>
        <p:nvSpPr>
          <p:cNvPr id="5" name="AutoShape 2" descr="blob:https://web.whatsapp.com/23553f85-37c5-4e26-969e-6bb0abbec9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blob:https://web.whatsapp.com/23553f85-37c5-4e26-969e-6bb0abbec9e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764" y="2920028"/>
            <a:ext cx="4413438" cy="33100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21319" y="308769"/>
            <a:ext cx="9639883" cy="2763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Maha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 a designer and she want to improve the city for kids that have a necessary need, so she will be glad to get your ideas to help and develop a 3D design for a new city.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ar-JO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مها مصممة وتريد تحسين المدينة للأطفال الذين يحتاجون إلى اشياء مهمة ، لذلك ستكون سعيدة للحصول على أفكارك للمساعدة وتطوير تصميم ثلاثي الأبعاد لمدينة جديدة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0478915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910306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9063755" y="6273830"/>
            <a:ext cx="1415160" cy="476766"/>
            <a:chOff x="8882864" y="6158525"/>
            <a:chExt cx="1780778" cy="59994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/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>
              <a:lum bright="-100000"/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947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05" y="652388"/>
            <a:ext cx="9404723" cy="1400530"/>
          </a:xfrm>
        </p:spPr>
        <p:txBody>
          <a:bodyPr/>
          <a:lstStyle/>
          <a:p>
            <a:pPr algn="ctr"/>
            <a:r>
              <a:rPr lang="ar-Q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التصنيع الرقمي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Digital fabrication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1837267" y="2377229"/>
            <a:ext cx="85174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QA" sz="3200" b="1" i="1" dirty="0">
                <a:latin typeface="Roboto"/>
                <a:ea typeface="Roboto"/>
                <a:cs typeface="Roboto"/>
                <a:sym typeface="Roboto"/>
              </a:rPr>
              <a:t>التصنيع الرقمي ؟ </a:t>
            </a:r>
          </a:p>
          <a:p>
            <a:pPr algn="r" rtl="1"/>
            <a:r>
              <a:rPr lang="ar-QA" sz="3200" b="1" i="1" dirty="0">
                <a:latin typeface="Roboto"/>
                <a:ea typeface="Roboto"/>
                <a:cs typeface="Roboto"/>
                <a:sym typeface="Roboto"/>
              </a:rPr>
              <a:t>هو عملية تحويل الملفات الرقمية على الحاسوب إلى أجسام مادية ملموسة باستخدام آلات وأدوات مختلفة </a:t>
            </a:r>
          </a:p>
        </p:txBody>
      </p:sp>
      <p:sp>
        <p:nvSpPr>
          <p:cNvPr id="5" name="Rectangle 4"/>
          <p:cNvSpPr/>
          <p:nvPr/>
        </p:nvSpPr>
        <p:spPr>
          <a:xfrm>
            <a:off x="2076450" y="4271200"/>
            <a:ext cx="90085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3200" dirty="0">
                <a:latin typeface="Century Gothic" panose="020B0502020202020204" pitchFamily="34" charset="0"/>
                <a:ea typeface="Consolas" charset="0"/>
                <a:cs typeface="Consolas" charset="0"/>
              </a:rPr>
              <a:t>It is the process of converting digital files on our computers to physical objects using different tools and machines</a:t>
            </a:r>
            <a:endParaRPr lang="en-US" sz="3200" dirty="0">
              <a:latin typeface="Century Gothic" panose="020B0502020202020204" pitchFamily="34" charset="0"/>
              <a:ea typeface="Consolas" charset="0"/>
              <a:cs typeface="Consolas" charset="0"/>
              <a:sym typeface="Robot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9050"/>
            <a:ext cx="1873250" cy="672496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lum bright="-100000"/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1942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228" y="227783"/>
            <a:ext cx="10416137" cy="581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625397" y="33867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QA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التصنيع الرقمي 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Digital fabrication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91895" y="4836847"/>
            <a:ext cx="52104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QA" sz="3200" dirty="0">
                <a:latin typeface="Arial" panose="020B0604020202020204" pitchFamily="34" charset="0"/>
                <a:cs typeface="Arial" panose="020B0604020202020204" pitchFamily="34" charset="0"/>
              </a:rPr>
              <a:t>ماهي هذه الماكنة؟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Century Gothic" panose="020B0502020202020204" pitchFamily="34" charset="0"/>
              </a:rPr>
              <a:t>What is this machine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54200" cy="680491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/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>
              <a:lum bright="-100000"/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6179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11" y="240912"/>
            <a:ext cx="11545889" cy="1400530"/>
          </a:xfrm>
        </p:spPr>
        <p:txBody>
          <a:bodyPr>
            <a:normAutofit/>
          </a:bodyPr>
          <a:lstStyle/>
          <a:p>
            <a:pPr algn="ctr"/>
            <a:r>
              <a:rPr lang="ar-QA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تكنولوجيا الطباعة ثلاثية الابعاد </a:t>
            </a:r>
            <a:r>
              <a:rPr lang="ar-QA" sz="3200" dirty="0">
                <a:solidFill>
                  <a:schemeClr val="tx1"/>
                </a:solidFill>
                <a:hlinkClick r:id="rId3"/>
              </a:rPr>
              <a:t/>
            </a:r>
            <a:br>
              <a:rPr lang="ar-QA" sz="3200" dirty="0">
                <a:solidFill>
                  <a:schemeClr val="tx1"/>
                </a:solidFill>
                <a:hlinkClick r:id="rId3"/>
              </a:rPr>
            </a:b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hlinkClick r:id="rId3"/>
              </a:rPr>
              <a:t>3D Printing Technology</a:t>
            </a:r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4" name="Picture 6" descr="Image result for 3d printer car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924" y="3178224"/>
            <a:ext cx="4485355" cy="350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00384" y="1486851"/>
            <a:ext cx="57313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800" dirty="0">
                <a:latin typeface="Arial" panose="020B0604020202020204" pitchFamily="34" charset="0"/>
                <a:cs typeface="Arial" panose="020B0604020202020204" pitchFamily="34" charset="0"/>
              </a:rPr>
              <a:t>هي إحدى تقنيات التصنيع بالإضافة، حيث يتم تصنيع القطع عن طريق طباعة طبقة فوق الأخرى حتى يتكون الشكل النهائي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ar-S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893" y="1486851"/>
            <a:ext cx="57557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It is one of the manufacturing techniques in addition, where the pieces are manufactured by printing a layer on top of the other until the final shape is formed.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B37C69-7E4B-4B65-946F-58541EB3DD70}"/>
              </a:ext>
            </a:extLst>
          </p:cNvPr>
          <p:cNvSpPr txBox="1"/>
          <p:nvPr/>
        </p:nvSpPr>
        <p:spPr>
          <a:xfrm>
            <a:off x="10663642" y="628907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776643C-26C8-4881-952B-7E318F5617DF}"/>
              </a:ext>
            </a:extLst>
          </p:cNvPr>
          <p:cNvGrpSpPr/>
          <p:nvPr/>
        </p:nvGrpSpPr>
        <p:grpSpPr>
          <a:xfrm>
            <a:off x="9248482" y="6289070"/>
            <a:ext cx="1415160" cy="476766"/>
            <a:chOff x="8882864" y="6158525"/>
            <a:chExt cx="1780778" cy="59994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441708A-37C8-4344-8389-7187934FE7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BD66404-4B38-4403-AF4A-514176328A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lum bright="-100000"/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7875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038" y="419236"/>
            <a:ext cx="8596668" cy="2158724"/>
          </a:xfrm>
        </p:spPr>
        <p:txBody>
          <a:bodyPr>
            <a:normAutofit/>
          </a:bodyPr>
          <a:lstStyle/>
          <a:p>
            <a:pPr algn="ctr"/>
            <a:r>
              <a:rPr lang="ar-QA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هناك العديد من الاشكال والمجسمات التي يمكن طباعتها ومن الأمثلة على هذه الأشياء البيت المطبوع  </a:t>
            </a:r>
            <a:br>
              <a:rPr lang="ar-QA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chemeClr val="tx1"/>
                </a:solidFill>
                <a:latin typeface="Century Gothic" panose="020B0502020202020204" pitchFamily="34" charset="0"/>
                <a:hlinkClick r:id="rId3"/>
              </a:rPr>
              <a:t>3D PRINTING A HOUSE</a:t>
            </a:r>
            <a:r>
              <a:rPr lang="ar-QA" sz="3600" dirty="0">
                <a:solidFill>
                  <a:schemeClr val="tx1"/>
                </a:solidFill>
                <a:latin typeface="Century Gothic" panose="020B0502020202020204" pitchFamily="34" charset="0"/>
                <a:hlinkClick r:id="rId3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Century Gothic" panose="020B0502020202020204" pitchFamily="34" charset="0"/>
                <a:hlinkClick r:id="rId3"/>
              </a:rPr>
              <a:t> is an example of the ability of a 3D printer. </a:t>
            </a:r>
            <a:endParaRPr lang="en-US" sz="3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8" name="Picture 4" descr="Image result for 3d printed hou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319" y="2577960"/>
            <a:ext cx="5330356" cy="399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r="50000"/>
          <a:stretch/>
        </p:blipFill>
        <p:spPr>
          <a:xfrm>
            <a:off x="8633163" y="-106532"/>
            <a:ext cx="3558837" cy="66431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/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>
              <a:lum bright="-100000"/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9020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3d printed hou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885" y="411480"/>
            <a:ext cx="7656469" cy="574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6399" y="1456266"/>
            <a:ext cx="2997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QA" sz="3200" dirty="0">
                <a:latin typeface="Arial" panose="020B0604020202020204" pitchFamily="34" charset="0"/>
                <a:cs typeface="Arial" panose="020B0604020202020204" pitchFamily="34" charset="0"/>
              </a:rPr>
              <a:t>بيت مطبوع بطابعة ثلاثية الابعاد</a:t>
            </a:r>
          </a:p>
          <a:p>
            <a:r>
              <a:rPr lang="en-US" sz="3200" dirty="0"/>
              <a:t>3D Printed house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18D6F4-E833-484F-98BD-80F7B3D20637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FA12503-6A35-41C1-8D72-0173D676FFDF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683CE04-5806-49BF-BB6F-1A4A248414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43E8858-80F7-4089-9362-58BBC98D30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lum bright="-100000"/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3716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</TotalTime>
  <Words>798</Words>
  <Application>Microsoft Office PowerPoint</Application>
  <PresentationFormat>Widescreen</PresentationFormat>
  <Paragraphs>130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Arial</vt:lpstr>
      <vt:lpstr>Calibri</vt:lpstr>
      <vt:lpstr>Calibri Light</vt:lpstr>
      <vt:lpstr>Century Gothic</vt:lpstr>
      <vt:lpstr>Consolas</vt:lpstr>
      <vt:lpstr>Politica</vt:lpstr>
      <vt:lpstr>Roboto</vt:lpstr>
      <vt:lpstr>Times New Roman</vt:lpstr>
      <vt:lpstr>Work Sans</vt:lpstr>
      <vt:lpstr>Office Theme</vt:lpstr>
      <vt:lpstr>PowerPoint Presentation</vt:lpstr>
      <vt:lpstr>OUR TEAM!</vt:lpstr>
      <vt:lpstr>صمم وصنع مدينة مثالية بطريقة ذكية  Design and Fabricate an ideal city in smart way </vt:lpstr>
      <vt:lpstr>PowerPoint Presentation</vt:lpstr>
      <vt:lpstr>التصنيع الرقمي  Digital fabrication </vt:lpstr>
      <vt:lpstr>PowerPoint Presentation</vt:lpstr>
      <vt:lpstr>تكنولوجيا الطباعة ثلاثية الابعاد  3D Printing Technology</vt:lpstr>
      <vt:lpstr>هناك العديد من الاشكال والمجسمات التي يمكن طباعتها ومن الأمثلة على هذه الأشياء البيت المطبوع   3D PRINTING A HOUSE  is an example of the ability of a 3D printer. </vt:lpstr>
      <vt:lpstr>PowerPoint Presentation</vt:lpstr>
      <vt:lpstr>التصميم الثلاثي الابعاد 3D Design </vt:lpstr>
      <vt:lpstr>Design &amp; Create A City صمم واصنع مدينة  </vt:lpstr>
      <vt:lpstr>هو امتداد لملف مجسم ثلاثي الابعاد ويتشكل من العديد من المثلثات.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Print a mini city</dc:title>
  <dc:creator>Moath Mohammad abed Allah Al Momani</dc:creator>
  <cp:lastModifiedBy>Momani</cp:lastModifiedBy>
  <cp:revision>76</cp:revision>
  <dcterms:created xsi:type="dcterms:W3CDTF">2019-08-27T05:15:07Z</dcterms:created>
  <dcterms:modified xsi:type="dcterms:W3CDTF">2019-12-05T12:10:08Z</dcterms:modified>
</cp:coreProperties>
</file>