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235" y="-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2515737" y="-1563035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52399" y="1276296"/>
            <a:ext cx="10284002" cy="4641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 			AGE GROUP: 12-15 		</a:t>
            </a:r>
            <a:r>
              <a:rPr lang="en-US" sz="12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 with Unity Software and internet access.</a:t>
            </a:r>
            <a:b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Students will learn how to develop a new version of  </a:t>
            </a:r>
            <a:r>
              <a:rPr lang="en-US" sz="1200" dirty="0" err="1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PacMan</a:t>
            </a: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game in which the sprite collects coins and avoids obstacles.</a:t>
            </a:r>
          </a:p>
          <a:p>
            <a:pPr lvl="0">
              <a:lnSpc>
                <a:spcPct val="150000"/>
              </a:lnSpc>
            </a:pPr>
            <a:endParaRPr lang="en-US" sz="1200" dirty="0">
              <a:latin typeface="Politica" panose="02000506060000020004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 The Megapolis Entertainment Center in Qatar wants to add a new arcade game to their gaming world. The concept for the game is that it includes a character that collects coins and avoids obstacles, similar to the </a:t>
            </a:r>
            <a:r>
              <a:rPr lang="en-US" sz="1200" dirty="0" err="1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PacMan</a:t>
            </a: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game. </a:t>
            </a:r>
            <a:b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Megapolis Entertainment Center is asking you to develop this game. Make sure that the game includes the following elements: 2 levels, a Sprite that can be controlled using the arrow keys, coins that disappear when the sprite touches them, and a nice background for the game.  </a:t>
            </a:r>
            <a:b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endParaRPr lang="en-US" sz="12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2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Design a complete game background.</a:t>
            </a:r>
            <a:endParaRPr lang="en-US" sz="12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Define how a player will move from one level to another.</a:t>
            </a:r>
            <a:endParaRPr lang="en-US" sz="12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Describe the link between programming and design.</a:t>
            </a:r>
            <a:endParaRPr lang="en-US" sz="12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2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Use loops, decision statements, switches and timing. </a:t>
            </a:r>
            <a:endParaRPr lang="en-US" sz="12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2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TITLE: P</a:t>
            </a:r>
            <a:r>
              <a:rPr lang="en-US" dirty="0"/>
              <a:t>acman 2.0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Politica" panose="02000506060000020004" pitchFamily="2" charset="0"/>
              </a:rPr>
              <a:t>Studio56.qa</a:t>
            </a:r>
          </a:p>
        </p:txBody>
      </p:sp>
      <p:sp>
        <p:nvSpPr>
          <p:cNvPr id="15" name="Google Shape;71;p15">
            <a:extLst>
              <a:ext uri="{FF2B5EF4-FFF2-40B4-BE49-F238E27FC236}">
                <a16:creationId xmlns:a16="http://schemas.microsoft.com/office/drawing/2014/main" id="{27951F17-6144-4B6B-B67A-9F05323DCC13}"/>
              </a:ext>
            </a:extLst>
          </p:cNvPr>
          <p:cNvSpPr txBox="1"/>
          <p:nvPr/>
        </p:nvSpPr>
        <p:spPr>
          <a:xfrm>
            <a:off x="3873134" y="361763"/>
            <a:ext cx="4720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LESSON PLAN (Pg 1)</a:t>
            </a:r>
            <a:endParaRPr sz="2000" b="0" i="0" u="none" strike="noStrike" cap="none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</p:txBody>
      </p:sp>
      <p:grpSp>
        <p:nvGrpSpPr>
          <p:cNvPr id="16" name="Google Shape;72;p15">
            <a:extLst>
              <a:ext uri="{FF2B5EF4-FFF2-40B4-BE49-F238E27FC236}">
                <a16:creationId xmlns:a16="http://schemas.microsoft.com/office/drawing/2014/main" id="{1FFFA79F-5646-4BA4-B853-73320317BB35}"/>
              </a:ext>
            </a:extLst>
          </p:cNvPr>
          <p:cNvGrpSpPr/>
          <p:nvPr/>
        </p:nvGrpSpPr>
        <p:grpSpPr>
          <a:xfrm>
            <a:off x="5237032" y="401850"/>
            <a:ext cx="1992396" cy="494650"/>
            <a:chOff x="3729550" y="3181900"/>
            <a:chExt cx="4720200" cy="494650"/>
          </a:xfrm>
        </p:grpSpPr>
        <p:cxnSp>
          <p:nvCxnSpPr>
            <p:cNvPr id="17" name="Google Shape;73;p15">
              <a:extLst>
                <a:ext uri="{FF2B5EF4-FFF2-40B4-BE49-F238E27FC236}">
                  <a16:creationId xmlns:a16="http://schemas.microsoft.com/office/drawing/2014/main" id="{D59F9D86-B344-4ABE-875E-09B80EF927CD}"/>
                </a:ext>
              </a:extLst>
            </p:cNvPr>
            <p:cNvCxnSpPr/>
            <p:nvPr/>
          </p:nvCxnSpPr>
          <p:spPr>
            <a:xfrm>
              <a:off x="3729550" y="3181900"/>
              <a:ext cx="47202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74;p15">
              <a:extLst>
                <a:ext uri="{FF2B5EF4-FFF2-40B4-BE49-F238E27FC236}">
                  <a16:creationId xmlns:a16="http://schemas.microsoft.com/office/drawing/2014/main" id="{827E0BF9-3D42-43ED-BDF4-10E39AB3CEA5}"/>
                </a:ext>
              </a:extLst>
            </p:cNvPr>
            <p:cNvCxnSpPr/>
            <p:nvPr/>
          </p:nvCxnSpPr>
          <p:spPr>
            <a:xfrm>
              <a:off x="3729550" y="3676550"/>
              <a:ext cx="47202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" name="Google Shape;75;p15">
            <a:extLst>
              <a:ext uri="{FF2B5EF4-FFF2-40B4-BE49-F238E27FC236}">
                <a16:creationId xmlns:a16="http://schemas.microsoft.com/office/drawing/2014/main" id="{9449D1F1-3E88-4A30-AA67-6611C44DA956}"/>
              </a:ext>
            </a:extLst>
          </p:cNvPr>
          <p:cNvSpPr txBox="1"/>
          <p:nvPr/>
        </p:nvSpPr>
        <p:spPr>
          <a:xfrm>
            <a:off x="952450" y="1866125"/>
            <a:ext cx="102840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20" name="Google Shape;76;p15">
            <a:extLst>
              <a:ext uri="{FF2B5EF4-FFF2-40B4-BE49-F238E27FC236}">
                <a16:creationId xmlns:a16="http://schemas.microsoft.com/office/drawing/2014/main" id="{8A5E8F73-D67B-4196-B1F3-2DC31967E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515738"/>
              </p:ext>
            </p:extLst>
          </p:nvPr>
        </p:nvGraphicFramePr>
        <p:xfrm>
          <a:off x="818055" y="1179378"/>
          <a:ext cx="10795525" cy="49968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1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Activity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Materials</a:t>
                      </a:r>
                      <a:endParaRPr sz="1400" u="none" strike="noStrike" cap="none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10 min</a:t>
                      </a:r>
                      <a:endParaRPr sz="1400" u="none" strike="noStrike" cap="none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Introduce yourself. </a:t>
                      </a:r>
                      <a:endParaRPr dirty="0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Introduce students to the makerspace.</a:t>
                      </a:r>
                      <a:endParaRPr dirty="0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What is a makerspace?</a:t>
                      </a:r>
                      <a:endParaRPr dirty="0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What can be done in a makerspace?</a:t>
                      </a:r>
                      <a:endParaRPr dirty="0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Introduce students to the Makerspace safety guidelines. 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bg1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access, Data show, Projector.</a:t>
                      </a:r>
                      <a:endParaRPr sz="1400" u="none" strike="noStrike" cap="none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5 min</a:t>
                      </a:r>
                      <a:endParaRPr sz="1400" u="none" strike="noStrike" cap="none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Give students tour in the makerspace to discover each zone.</a:t>
                      </a:r>
                      <a:endParaRPr sz="1400" u="none" strike="noStrike" cap="none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bg1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access, , Data show, Projector.</a:t>
                      </a:r>
                      <a:endParaRPr sz="1400" u="none" strike="noStrike" cap="none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10 min</a:t>
                      </a:r>
                      <a:endParaRPr sz="1400" u="none" strike="noStrike" cap="none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Design Challenge, give the kids voice and choice in directing their own learning:</a:t>
                      </a:r>
                      <a:endParaRPr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●"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give students go through the letter and identify the</a:t>
                      </a:r>
                      <a:endParaRPr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          challenge. [5 mns]</a:t>
                      </a:r>
                      <a:endParaRPr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●"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discuss with students the challenge, design specifications and</a:t>
                      </a:r>
                      <a:endParaRPr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          the best technology to solve the challenge. [5 mins]</a:t>
                      </a:r>
                      <a:endParaRPr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access, , Data show, Projector.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1</a:t>
                      </a:r>
                      <a:r>
                        <a:rPr lang="en-US" sz="1400" u="none" strike="noStrike" cap="none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0 min</a:t>
                      </a:r>
                      <a:endParaRPr sz="1400" u="none" strike="noStrike" cap="none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Using the engineering design challenge, let the students identify the need to know  by analyzing constraints.</a:t>
                      </a:r>
                      <a:endParaRPr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342900" lvl="0" indent="-34290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Char char="-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How games are made?</a:t>
                      </a:r>
                      <a:endParaRPr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342900" lvl="0" indent="-34290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Char char="-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Where to find and how to add 3D objects?</a:t>
                      </a:r>
                      <a:endParaRPr sz="1200">
                        <a:solidFill>
                          <a:schemeClr val="bg1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  <a:p>
                      <a:pPr marL="342900" lvl="0" indent="-34290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Char char="-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How to add and animate characters?</a:t>
                      </a:r>
                      <a:endParaRPr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342900" lvl="0" indent="-34290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Char char="-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How to make the object disappears?</a:t>
                      </a:r>
                      <a:endParaRPr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access, , Data show, Projector.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78;p15"/>
          <p:cNvSpPr txBox="1"/>
          <p:nvPr/>
        </p:nvSpPr>
        <p:spPr>
          <a:xfrm>
            <a:off x="3865009" y="875074"/>
            <a:ext cx="4720201" cy="499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 LESSON PLAN (Pg 2)</a:t>
            </a:r>
          </a:p>
        </p:txBody>
      </p:sp>
      <p:grpSp>
        <p:nvGrpSpPr>
          <p:cNvPr id="129" name="Google Shape;79;p15"/>
          <p:cNvGrpSpPr/>
          <p:nvPr/>
        </p:nvGrpSpPr>
        <p:grpSpPr>
          <a:xfrm>
            <a:off x="5257524" y="915149"/>
            <a:ext cx="1992356" cy="494651"/>
            <a:chOff x="0" y="0"/>
            <a:chExt cx="1992354" cy="494649"/>
          </a:xfrm>
        </p:grpSpPr>
        <p:sp>
          <p:nvSpPr>
            <p:cNvPr id="127" name="Google Shape;80;p15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Google Shape;81;p15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9" name="Google Shape;86;p16">
            <a:extLst>
              <a:ext uri="{FF2B5EF4-FFF2-40B4-BE49-F238E27FC236}">
                <a16:creationId xmlns:a16="http://schemas.microsoft.com/office/drawing/2014/main" id="{DA6553D9-9020-4ABC-8808-728123D05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480817"/>
              </p:ext>
            </p:extLst>
          </p:nvPr>
        </p:nvGraphicFramePr>
        <p:xfrm>
          <a:off x="952474" y="1758821"/>
          <a:ext cx="10561500" cy="3169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Materials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5 min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Students brainstorm and plan their solution:</a:t>
                      </a:r>
                      <a:endParaRPr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•"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give students time to plan their solutions.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10 min</a:t>
                      </a:r>
                      <a:endParaRPr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Introduce students to Game Development.</a:t>
                      </a:r>
                      <a:endParaRPr dirty="0">
                        <a:solidFill>
                          <a:schemeClr val="dk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•"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play a short video about Game development </a:t>
                      </a:r>
                      <a:endParaRPr dirty="0">
                        <a:solidFill>
                          <a:schemeClr val="dk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•"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ask students engaging questions </a:t>
                      </a:r>
                      <a:endParaRPr dirty="0">
                        <a:solidFill>
                          <a:schemeClr val="dk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•"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discuss with the students about game design, sprites, </a:t>
                      </a: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terrains</a:t>
                      </a: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 and different game engine platforms.</a:t>
                      </a:r>
                      <a:endParaRPr dirty="0">
                        <a:solidFill>
                          <a:schemeClr val="dk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•"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explain to the students what's a terrain.</a:t>
                      </a:r>
                      <a:endParaRPr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20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Introduce students to Unity game builder.</a:t>
                      </a:r>
                      <a:endParaRPr dirty="0">
                        <a:latin typeface="Politica" panose="0200050606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Demo and practice activities to add terrains, sprites, code, edit and change materials for the objects, animate sprites and change camera view point.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88;p16"/>
          <p:cNvSpPr txBox="1"/>
          <p:nvPr/>
        </p:nvSpPr>
        <p:spPr>
          <a:xfrm>
            <a:off x="3865009" y="341674"/>
            <a:ext cx="4720201" cy="499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 LESSON PLAN (Pg 3)</a:t>
            </a:r>
          </a:p>
        </p:txBody>
      </p:sp>
      <p:grpSp>
        <p:nvGrpSpPr>
          <p:cNvPr id="137" name="Google Shape;89;p16"/>
          <p:cNvGrpSpPr/>
          <p:nvPr/>
        </p:nvGrpSpPr>
        <p:grpSpPr>
          <a:xfrm>
            <a:off x="5228931" y="318459"/>
            <a:ext cx="1992356" cy="494651"/>
            <a:chOff x="0" y="0"/>
            <a:chExt cx="1992354" cy="494649"/>
          </a:xfrm>
        </p:grpSpPr>
        <p:sp>
          <p:nvSpPr>
            <p:cNvPr id="135" name="Google Shape;90;p16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Google Shape;91;p16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3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9" name="Google Shape;96;p17">
            <a:extLst>
              <a:ext uri="{FF2B5EF4-FFF2-40B4-BE49-F238E27FC236}">
                <a16:creationId xmlns:a16="http://schemas.microsoft.com/office/drawing/2014/main" id="{407DA501-19DA-4813-82C2-CBFB446C2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344194"/>
              </p:ext>
            </p:extLst>
          </p:nvPr>
        </p:nvGraphicFramePr>
        <p:xfrm>
          <a:off x="944349" y="1500921"/>
          <a:ext cx="10561500" cy="30326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Materials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40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Let students start working independently to build their solutions.</a:t>
                      </a:r>
                      <a:endParaRPr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Students create 2 different background for 2 levels.</a:t>
                      </a:r>
                      <a:endParaRPr dirty="0">
                        <a:latin typeface="Politica" panose="0200050606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Students create or import character.</a:t>
                      </a:r>
                      <a:endParaRPr dirty="0">
                        <a:latin typeface="Politica" panose="0200050606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Students animate character.</a:t>
                      </a:r>
                      <a:endParaRPr dirty="0">
                        <a:latin typeface="Politica" panose="0200050606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  <a:ea typeface="Arial"/>
                          <a:cs typeface="Arial"/>
                          <a:sym typeface="Arial"/>
                        </a:rPr>
                        <a:t>Students create and program coins that disappear when the sprite touches it.  </a:t>
                      </a:r>
                      <a:endParaRPr dirty="0">
                        <a:latin typeface="Politica" panose="0200050606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  <a:ea typeface="Arial"/>
                          <a:cs typeface="Arial"/>
                          <a:sym typeface="Arial"/>
                        </a:rPr>
                        <a:t>Students will </a:t>
                      </a:r>
                      <a:r>
                        <a:rPr lang="en-US" sz="1400" u="none" strike="noStrike" cap="none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Use loops, decision statements, switches and timing to program the game. 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Participants will </a:t>
                      </a:r>
                      <a:r>
                        <a:rPr lang="en-US" b="1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present </a:t>
                      </a: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their solutions to class.</a:t>
                      </a:r>
                      <a:endParaRPr dirty="0"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Students rotate around the groups to try each others games.</a:t>
                      </a:r>
                      <a:endParaRPr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FFFFFF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5 min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 panose="02000506060000020004" pitchFamily="2" charset="0"/>
                        </a:rPr>
                        <a:t>Reflect and discuss with the students the knowledge gained through the session. </a:t>
                      </a:r>
                      <a:endParaRPr dirty="0"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 panose="0200050606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Custom</PresentationFormat>
  <Paragraphs>77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</vt:lpstr>
      <vt:lpstr>Lato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Busaaa</cp:lastModifiedBy>
  <cp:revision>2</cp:revision>
  <dcterms:modified xsi:type="dcterms:W3CDTF">2020-03-26T08:18:38Z</dcterms:modified>
</cp:coreProperties>
</file>