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317" r:id="rId2"/>
    <p:sldId id="348" r:id="rId3"/>
    <p:sldId id="350" r:id="rId4"/>
    <p:sldId id="351" r:id="rId5"/>
    <p:sldId id="355" r:id="rId6"/>
    <p:sldId id="352" r:id="rId7"/>
    <p:sldId id="257" r:id="rId8"/>
    <p:sldId id="259" r:id="rId9"/>
    <p:sldId id="292" r:id="rId10"/>
    <p:sldId id="310" r:id="rId11"/>
    <p:sldId id="293" r:id="rId12"/>
    <p:sldId id="294" r:id="rId13"/>
    <p:sldId id="339" r:id="rId14"/>
    <p:sldId id="332" r:id="rId15"/>
    <p:sldId id="260" r:id="rId16"/>
    <p:sldId id="278" r:id="rId17"/>
    <p:sldId id="311" r:id="rId18"/>
    <p:sldId id="333" r:id="rId19"/>
    <p:sldId id="314" r:id="rId20"/>
    <p:sldId id="313" r:id="rId21"/>
    <p:sldId id="312" r:id="rId22"/>
    <p:sldId id="318" r:id="rId23"/>
    <p:sldId id="331" r:id="rId24"/>
    <p:sldId id="316" r:id="rId25"/>
    <p:sldId id="315" r:id="rId26"/>
    <p:sldId id="346" r:id="rId27"/>
    <p:sldId id="302" r:id="rId28"/>
    <p:sldId id="321" r:id="rId29"/>
    <p:sldId id="324" r:id="rId30"/>
    <p:sldId id="325" r:id="rId31"/>
    <p:sldId id="322" r:id="rId32"/>
    <p:sldId id="326" r:id="rId33"/>
    <p:sldId id="323" r:id="rId34"/>
    <p:sldId id="309" r:id="rId35"/>
    <p:sldId id="356" r:id="rId36"/>
    <p:sldId id="357" r:id="rId37"/>
    <p:sldId id="354" r:id="rId38"/>
    <p:sldId id="358" r:id="rId39"/>
    <p:sldId id="35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66462" autoAdjust="0"/>
  </p:normalViewPr>
  <p:slideViewPr>
    <p:cSldViewPr snapToGrid="0">
      <p:cViewPr varScale="1">
        <p:scale>
          <a:sx n="58" d="100"/>
          <a:sy n="58" d="100"/>
        </p:scale>
        <p:origin x="2170" y="58"/>
      </p:cViewPr>
      <p:guideLst>
        <p:guide orient="horz" pos="2136"/>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DBA68-5B21-BF4A-A951-70BF0CC3BA8C}" type="datetimeFigureOut">
              <a:rPr lang="en-US" smtClean="0"/>
              <a:t>1/30/2020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EF9DF-2D43-0049-9632-EA87D1B5ABA9}"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a:t>
            </a:r>
            <a:r>
              <a:rPr lang="en-US" dirty="0" smtClean="0"/>
              <a:t>We</a:t>
            </a:r>
            <a:r>
              <a:rPr lang="en-US" baseline="0" dirty="0" smtClean="0"/>
              <a:t> are Fablab studio 5/6 and our </a:t>
            </a:r>
            <a:r>
              <a:rPr lang="en-US" b="1" baseline="0" dirty="0" smtClean="0">
                <a:solidFill>
                  <a:srgbClr val="FF0000"/>
                </a:solidFill>
              </a:rPr>
              <a:t>Vision</a:t>
            </a:r>
            <a:r>
              <a:rPr lang="en-US" baseline="0" dirty="0" smtClean="0"/>
              <a:t> is to expand knowledge of technology and Empower learners to become technology makers instead of technology consumers. </a:t>
            </a:r>
          </a:p>
          <a:p>
            <a:r>
              <a:rPr lang="en-US" dirty="0" smtClean="0"/>
              <a:t>2- Introduce ourselves</a:t>
            </a:r>
            <a:r>
              <a:rPr lang="en-US" baseline="0" dirty="0" smtClean="0"/>
              <a:t> </a:t>
            </a:r>
          </a:p>
          <a:p>
            <a:r>
              <a:rPr lang="en-US" baseline="0" dirty="0" smtClean="0"/>
              <a:t>3- Ask the participants to introduce themselves</a:t>
            </a:r>
          </a:p>
          <a:p>
            <a:r>
              <a:rPr lang="en-US" baseline="0" dirty="0" smtClean="0"/>
              <a:t>4- Make the alphabet game – icebreaker </a:t>
            </a:r>
          </a:p>
          <a:p>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1</a:t>
            </a:fld>
            <a:endParaRPr lang="en-US"/>
          </a:p>
        </p:txBody>
      </p:sp>
    </p:spTree>
    <p:extLst>
      <p:ext uri="{BB962C8B-B14F-4D97-AF65-F5344CB8AC3E}">
        <p14:creationId xmlns:p14="http://schemas.microsoft.com/office/powerpoint/2010/main" val="1918458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Hardware can be anything touchable in</a:t>
            </a:r>
            <a:r>
              <a:rPr lang="en-US" baseline="0" dirty="0"/>
              <a:t> the computer, like Arduino board.</a:t>
            </a:r>
            <a:endParaRPr lang="en-US" dirty="0"/>
          </a:p>
        </p:txBody>
      </p:sp>
      <p:sp>
        <p:nvSpPr>
          <p:cNvPr id="4" name="Slide Number Placeholder 3"/>
          <p:cNvSpPr>
            <a:spLocks noGrp="1"/>
          </p:cNvSpPr>
          <p:nvPr>
            <p:ph type="sldNum" sz="quarter" idx="10"/>
          </p:nvPr>
        </p:nvSpPr>
        <p:spPr/>
        <p:txBody>
          <a:bodyPr/>
          <a:lstStyle/>
          <a:p>
            <a:fld id="{7C519786-DB1B-4EE6-873C-FAFFF25247A0}" type="slidenum">
              <a:rPr lang="en-US"/>
              <a:t>12</a:t>
            </a:fld>
            <a:endParaRPr lang="en-US"/>
          </a:p>
        </p:txBody>
      </p:sp>
    </p:spTree>
    <p:extLst>
      <p:ext uri="{BB962C8B-B14F-4D97-AF65-F5344CB8AC3E}">
        <p14:creationId xmlns:p14="http://schemas.microsoft.com/office/powerpoint/2010/main" val="299811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Book example, the papers are the hardware and the information is the </a:t>
            </a:r>
            <a:r>
              <a:rPr lang="en-US" dirty="0" smtClean="0"/>
              <a:t>software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Ask them what is the software and hardware I a computer.</a:t>
            </a:r>
            <a:endParaRPr lang="en-US" dirty="0"/>
          </a:p>
          <a:p>
            <a:endParaRPr lang="en-US" dirty="0"/>
          </a:p>
        </p:txBody>
      </p:sp>
      <p:sp>
        <p:nvSpPr>
          <p:cNvPr id="4" name="Slide Number Placeholder 3"/>
          <p:cNvSpPr>
            <a:spLocks noGrp="1"/>
          </p:cNvSpPr>
          <p:nvPr>
            <p:ph type="sldNum" sz="quarter" idx="10"/>
          </p:nvPr>
        </p:nvSpPr>
        <p:spPr/>
        <p:txBody>
          <a:bodyPr/>
          <a:lstStyle/>
          <a:p>
            <a:fld id="{7C519786-DB1B-4EE6-873C-FAFFF25247A0}" type="slidenum">
              <a:rPr lang="en-US"/>
              <a:t>13</a:t>
            </a:fld>
            <a:endParaRPr lang="en-US"/>
          </a:p>
        </p:txBody>
      </p:sp>
    </p:spTree>
    <p:extLst>
      <p:ext uri="{BB962C8B-B14F-4D97-AF65-F5344CB8AC3E}">
        <p14:creationId xmlns:p14="http://schemas.microsoft.com/office/powerpoint/2010/main" val="2226793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Types of input devices:</a:t>
            </a:r>
          </a:p>
          <a:p>
            <a:endParaRPr lang="en-US" sz="1200" b="1" i="0" kern="1200" dirty="0" smtClean="0">
              <a:solidFill>
                <a:schemeClr val="tx1"/>
              </a:solidFill>
              <a:effectLst/>
              <a:latin typeface="+mn-lt"/>
              <a:ea typeface="+mn-ea"/>
              <a:cs typeface="+mn-cs"/>
            </a:endParaRPr>
          </a:p>
          <a:p>
            <a:r>
              <a:rPr lang="en-US" dirty="0" smtClean="0"/>
              <a:t>Audio conversion device</a:t>
            </a:r>
          </a:p>
          <a:p>
            <a:r>
              <a:rPr lang="en-US" dirty="0" smtClean="0"/>
              <a:t>Barcode reader</a:t>
            </a:r>
          </a:p>
          <a:p>
            <a:r>
              <a:rPr lang="en-US" dirty="0" smtClean="0"/>
              <a:t>Biometrics (e.g. fingerprint scanner)</a:t>
            </a:r>
          </a:p>
          <a:p>
            <a:r>
              <a:rPr lang="en-US" dirty="0" smtClean="0"/>
              <a:t>Business Card Reader</a:t>
            </a:r>
          </a:p>
          <a:p>
            <a:r>
              <a:rPr lang="en-US" dirty="0" smtClean="0"/>
              <a:t>Digital camera and Digital Camcorder</a:t>
            </a:r>
          </a:p>
          <a:p>
            <a:r>
              <a:rPr lang="en-US" dirty="0" smtClean="0"/>
              <a:t>Electroencephalography (EEG)</a:t>
            </a:r>
            <a:r>
              <a:rPr lang="ar-JO" dirty="0" smtClean="0"/>
              <a:t> </a:t>
            </a:r>
            <a:r>
              <a:rPr lang="en-US" baseline="0" dirty="0" smtClean="0"/>
              <a:t> - </a:t>
            </a:r>
            <a:r>
              <a:rPr lang="en-US" sz="1200" b="0" i="0" kern="1200" dirty="0" smtClean="0">
                <a:solidFill>
                  <a:schemeClr val="tx1"/>
                </a:solidFill>
                <a:effectLst/>
                <a:latin typeface="+mn-lt"/>
                <a:ea typeface="+mn-ea"/>
                <a:cs typeface="+mn-cs"/>
              </a:rPr>
              <a:t> monitoring method to record electrical activity of the brain</a:t>
            </a:r>
            <a:endParaRPr lang="en-US" dirty="0" smtClean="0"/>
          </a:p>
          <a:p>
            <a:r>
              <a:rPr lang="en-US" dirty="0" smtClean="0"/>
              <a:t>Finger (with touchscreen or Windows Touch)</a:t>
            </a:r>
          </a:p>
          <a:p>
            <a:r>
              <a:rPr lang="en-US" dirty="0" smtClean="0"/>
              <a:t>Gamepad, Joystick, Paddle, Steering wheel, and Microsoft Kinect</a:t>
            </a:r>
          </a:p>
          <a:p>
            <a:r>
              <a:rPr lang="en-US" dirty="0" smtClean="0"/>
              <a:t>Gesture recognition</a:t>
            </a:r>
          </a:p>
          <a:p>
            <a:r>
              <a:rPr lang="en-US" dirty="0" smtClean="0"/>
              <a:t>Graphics tablet</a:t>
            </a:r>
          </a:p>
          <a:p>
            <a:r>
              <a:rPr lang="en-US" dirty="0" smtClean="0"/>
              <a:t>Keyboard</a:t>
            </a:r>
          </a:p>
          <a:p>
            <a:r>
              <a:rPr lang="en-US" dirty="0" smtClean="0"/>
              <a:t>Light gun</a:t>
            </a:r>
          </a:p>
          <a:p>
            <a:r>
              <a:rPr lang="en-US" dirty="0" smtClean="0"/>
              <a:t>Light pen</a:t>
            </a:r>
          </a:p>
          <a:p>
            <a:r>
              <a:rPr lang="en-US" dirty="0" smtClean="0"/>
              <a:t>Magnetic ink (like the ink found on checks)</a:t>
            </a:r>
          </a:p>
          <a:p>
            <a:r>
              <a:rPr lang="en-US" dirty="0" smtClean="0"/>
              <a:t>Magnetic stripe reader</a:t>
            </a:r>
          </a:p>
          <a:p>
            <a:r>
              <a:rPr lang="en-US" dirty="0" smtClean="0"/>
              <a:t>Medical imaging devices (e.g., X-Ray, CAT Scan, and Ultrasound images)</a:t>
            </a:r>
          </a:p>
          <a:p>
            <a:r>
              <a:rPr lang="en-US" dirty="0" smtClean="0"/>
              <a:t>Microphone (using voice speech recognition or biometric verification)</a:t>
            </a:r>
          </a:p>
          <a:p>
            <a:r>
              <a:rPr lang="en-US" dirty="0" smtClean="0"/>
              <a:t>MIDI keyboard</a:t>
            </a:r>
          </a:p>
          <a:p>
            <a:r>
              <a:rPr lang="en-US" dirty="0" smtClean="0"/>
              <a:t>MICR</a:t>
            </a:r>
          </a:p>
          <a:p>
            <a:r>
              <a:rPr lang="en-US" dirty="0" smtClean="0"/>
              <a:t>Mouse, touchpad, or other pointing devices</a:t>
            </a:r>
          </a:p>
          <a:p>
            <a:r>
              <a:rPr lang="en-US" dirty="0" smtClean="0"/>
              <a:t>Optical Mark Reader (OMR)</a:t>
            </a:r>
          </a:p>
          <a:p>
            <a:r>
              <a:rPr lang="en-US" dirty="0" smtClean="0"/>
              <a:t>Paddle</a:t>
            </a:r>
          </a:p>
          <a:p>
            <a:r>
              <a:rPr lang="en-US" dirty="0" smtClean="0"/>
              <a:t>Pen or Stylus</a:t>
            </a:r>
          </a:p>
          <a:p>
            <a:r>
              <a:rPr lang="en-US" dirty="0" smtClean="0"/>
              <a:t>Punch card reader</a:t>
            </a:r>
          </a:p>
          <a:p>
            <a:r>
              <a:rPr lang="en-US" dirty="0" smtClean="0"/>
              <a:t>Remote</a:t>
            </a:r>
          </a:p>
          <a:p>
            <a:r>
              <a:rPr lang="en-US" dirty="0" smtClean="0"/>
              <a:t>Scanner</a:t>
            </a:r>
          </a:p>
          <a:p>
            <a:r>
              <a:rPr lang="en-US" dirty="0" smtClean="0"/>
              <a:t>Sensors (e.g. heat and orientation sensors)</a:t>
            </a:r>
          </a:p>
          <a:p>
            <a:r>
              <a:rPr lang="en-US" dirty="0" smtClean="0"/>
              <a:t>Sonar imaging devices</a:t>
            </a:r>
          </a:p>
          <a:p>
            <a:r>
              <a:rPr lang="en-US" dirty="0" smtClean="0"/>
              <a:t>Touchscreen</a:t>
            </a:r>
          </a:p>
          <a:p>
            <a:r>
              <a:rPr lang="en-US" dirty="0" smtClean="0"/>
              <a:t>Voice (using voice speech recognition or biometric verification)</a:t>
            </a:r>
          </a:p>
          <a:p>
            <a:r>
              <a:rPr lang="en-US" dirty="0" smtClean="0"/>
              <a:t>Video capture device</a:t>
            </a:r>
          </a:p>
          <a:p>
            <a:r>
              <a:rPr lang="en-US" dirty="0" smtClean="0"/>
              <a:t>VR helmet and gloves</a:t>
            </a:r>
          </a:p>
          <a:p>
            <a:r>
              <a:rPr lang="en-US" dirty="0" smtClean="0"/>
              <a:t>Webcam</a:t>
            </a:r>
          </a:p>
          <a:p>
            <a:r>
              <a:rPr lang="en-US" dirty="0" smtClean="0"/>
              <a:t>Yoke</a:t>
            </a:r>
          </a:p>
          <a:p>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14</a:t>
            </a:fld>
            <a:endParaRPr lang="en-US" dirty="0"/>
          </a:p>
        </p:txBody>
      </p:sp>
    </p:spTree>
    <p:extLst>
      <p:ext uri="{BB962C8B-B14F-4D97-AF65-F5344CB8AC3E}">
        <p14:creationId xmlns:p14="http://schemas.microsoft.com/office/powerpoint/2010/main" val="2364918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the broadest definition, a sensor is a device, module, or subsystem whose purpose is to detect events or changes in its environment and send the information to other electronics, frequently a computer processor. </a:t>
            </a:r>
          </a:p>
          <a:p>
            <a:endParaRPr lang="en-US" baseline="0" dirty="0"/>
          </a:p>
          <a:p>
            <a:endParaRPr lang="en-US" baseline="0" dirty="0"/>
          </a:p>
          <a:p>
            <a:r>
              <a:rPr lang="en-US" baseline="0" dirty="0"/>
              <a:t>Sensors are used in everyday objects such as touch-sensitive elevator buttons (tactile sensor) and lamps which dim or brighten by touching the base, besides innumerable applications of which most people are never aware.</a:t>
            </a:r>
          </a:p>
        </p:txBody>
      </p:sp>
      <p:sp>
        <p:nvSpPr>
          <p:cNvPr id="4" name="Slide Number Placeholder 3"/>
          <p:cNvSpPr>
            <a:spLocks noGrp="1"/>
          </p:cNvSpPr>
          <p:nvPr>
            <p:ph type="sldNum" sz="quarter" idx="10"/>
          </p:nvPr>
        </p:nvSpPr>
        <p:spPr/>
        <p:txBody>
          <a:bodyPr/>
          <a:lstStyle/>
          <a:p>
            <a:fld id="{7C519786-DB1B-4EE6-873C-FAFFF25247A0}" type="slidenum">
              <a:rPr lang="en-US"/>
              <a:t>15</a:t>
            </a:fld>
            <a:endParaRPr lang="en-US"/>
          </a:p>
        </p:txBody>
      </p:sp>
    </p:spTree>
    <p:extLst>
      <p:ext uri="{BB962C8B-B14F-4D97-AF65-F5344CB8AC3E}">
        <p14:creationId xmlns:p14="http://schemas.microsoft.com/office/powerpoint/2010/main" val="2984751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them about the human senses and how we get the signals from our world (our cells will sense the signal from our world and send it to our brain).</a:t>
            </a:r>
          </a:p>
          <a:p>
            <a:r>
              <a:rPr lang="en-US" dirty="0"/>
              <a:t>The same in computer,</a:t>
            </a:r>
            <a:r>
              <a:rPr lang="en-US" baseline="0" dirty="0"/>
              <a:t> sensors and input devices send the signals to computer.</a:t>
            </a:r>
          </a:p>
        </p:txBody>
      </p:sp>
      <p:sp>
        <p:nvSpPr>
          <p:cNvPr id="4" name="Slide Number Placeholder 3"/>
          <p:cNvSpPr>
            <a:spLocks noGrp="1"/>
          </p:cNvSpPr>
          <p:nvPr>
            <p:ph type="sldNum" sz="quarter" idx="10"/>
          </p:nvPr>
        </p:nvSpPr>
        <p:spPr/>
        <p:txBody>
          <a:bodyPr/>
          <a:lstStyle/>
          <a:p>
            <a:fld id="{7C519786-DB1B-4EE6-873C-FAFFF25247A0}" type="slidenum">
              <a:rPr lang="en-US"/>
              <a:t>16</a:t>
            </a:fld>
            <a:endParaRPr lang="en-US"/>
          </a:p>
        </p:txBody>
      </p:sp>
    </p:spTree>
    <p:extLst>
      <p:ext uri="{BB962C8B-B14F-4D97-AF65-F5344CB8AC3E}">
        <p14:creationId xmlns:p14="http://schemas.microsoft.com/office/powerpoint/2010/main" val="1502247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Its</a:t>
            </a:r>
            <a:r>
              <a:rPr lang="en-US" baseline="0" dirty="0" smtClean="0"/>
              <a:t> an input device used to measure the distance</a:t>
            </a:r>
          </a:p>
          <a:p>
            <a:r>
              <a:rPr lang="ar-JO" baseline="0" dirty="0" smtClean="0"/>
              <a:t> </a:t>
            </a:r>
            <a:r>
              <a:rPr lang="en-US" baseline="0" dirty="0" smtClean="0"/>
              <a:t>to know more about this sensor lets see the next picture.</a:t>
            </a:r>
          </a:p>
        </p:txBody>
      </p:sp>
      <p:sp>
        <p:nvSpPr>
          <p:cNvPr id="4" name="Slide Number Placeholder 3"/>
          <p:cNvSpPr>
            <a:spLocks noGrp="1"/>
          </p:cNvSpPr>
          <p:nvPr>
            <p:ph type="sldNum" sz="quarter" idx="10"/>
          </p:nvPr>
        </p:nvSpPr>
        <p:spPr/>
        <p:txBody>
          <a:bodyPr/>
          <a:lstStyle/>
          <a:p>
            <a:fld id="{35EEF9DF-2D43-0049-9632-EA87D1B5ABA9}" type="slidenum">
              <a:rPr lang="en-US" smtClean="0"/>
              <a:t>17</a:t>
            </a:fld>
            <a:endParaRPr lang="en-US"/>
          </a:p>
        </p:txBody>
      </p:sp>
    </p:spTree>
    <p:extLst>
      <p:ext uri="{BB962C8B-B14F-4D97-AF65-F5344CB8AC3E}">
        <p14:creationId xmlns:p14="http://schemas.microsoft.com/office/powerpoint/2010/main" val="1665907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these waves?</a:t>
            </a:r>
          </a:p>
          <a:p>
            <a:r>
              <a:rPr lang="en-US" dirty="0" smtClean="0"/>
              <a:t>Why we cannot hear this sound?</a:t>
            </a:r>
          </a:p>
          <a:p>
            <a:r>
              <a:rPr lang="en-US" dirty="0" smtClean="0"/>
              <a:t>What</a:t>
            </a:r>
            <a:r>
              <a:rPr lang="en-US" baseline="0" dirty="0" smtClean="0"/>
              <a:t> is the human detectable frequency</a:t>
            </a:r>
          </a:p>
          <a:p>
            <a:r>
              <a:rPr lang="en-US" sz="1200" b="1" i="0" kern="1200" dirty="0" smtClean="0">
                <a:solidFill>
                  <a:schemeClr val="tx1"/>
                </a:solidFill>
                <a:effectLst/>
                <a:latin typeface="+mn-lt"/>
                <a:ea typeface="+mn-ea"/>
                <a:cs typeface="+mn-cs"/>
              </a:rPr>
              <a:t>Ultrasonic waves</a:t>
            </a:r>
            <a:r>
              <a:rPr lang="en-US" sz="1200" b="0" i="0" kern="1200" dirty="0" smtClean="0">
                <a:solidFill>
                  <a:schemeClr val="tx1"/>
                </a:solidFill>
                <a:effectLst/>
                <a:latin typeface="+mn-lt"/>
                <a:ea typeface="+mn-ea"/>
                <a:cs typeface="+mn-cs"/>
              </a:rPr>
              <a:t> are sound </a:t>
            </a:r>
            <a:r>
              <a:rPr lang="en-US" sz="1200" b="1" i="0" kern="1200" dirty="0" smtClean="0">
                <a:solidFill>
                  <a:schemeClr val="tx1"/>
                </a:solidFill>
                <a:effectLst/>
                <a:latin typeface="+mn-lt"/>
                <a:ea typeface="+mn-ea"/>
                <a:cs typeface="+mn-cs"/>
              </a:rPr>
              <a:t>waves</a:t>
            </a:r>
            <a:r>
              <a:rPr lang="en-US" sz="1200" b="0" i="0" kern="1200" dirty="0" smtClean="0">
                <a:solidFill>
                  <a:schemeClr val="tx1"/>
                </a:solidFill>
                <a:effectLst/>
                <a:latin typeface="+mn-lt"/>
                <a:ea typeface="+mn-ea"/>
                <a:cs typeface="+mn-cs"/>
              </a:rPr>
              <a:t> transmitted above the human-detectable frequency range, usually above 20,000 Hz. They are used by some animals and in medical or industrial technological devices.</a:t>
            </a:r>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18</a:t>
            </a:fld>
            <a:endParaRPr lang="en-US"/>
          </a:p>
        </p:txBody>
      </p:sp>
    </p:spTree>
    <p:extLst>
      <p:ext uri="{BB962C8B-B14F-4D97-AF65-F5344CB8AC3E}">
        <p14:creationId xmlns:p14="http://schemas.microsoft.com/office/powerpoint/2010/main" val="1992121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a:t>
            </a:r>
            <a:r>
              <a:rPr lang="en-US" dirty="0" smtClean="0"/>
              <a:t>How does it works</a:t>
            </a:r>
          </a:p>
          <a:p>
            <a:r>
              <a:rPr lang="en-US" dirty="0" smtClean="0"/>
              <a:t>- Range of the sensor</a:t>
            </a:r>
          </a:p>
          <a:p>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19</a:t>
            </a:fld>
            <a:endParaRPr lang="en-US"/>
          </a:p>
        </p:txBody>
      </p:sp>
    </p:spTree>
    <p:extLst>
      <p:ext uri="{BB962C8B-B14F-4D97-AF65-F5344CB8AC3E}">
        <p14:creationId xmlns:p14="http://schemas.microsoft.com/office/powerpoint/2010/main" val="1884887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Application </a:t>
            </a:r>
            <a:endParaRPr lang="en-US" dirty="0" smtClean="0"/>
          </a:p>
          <a:p>
            <a:r>
              <a:rPr lang="en-US" dirty="0" smtClean="0"/>
              <a:t>The distance sensor in</a:t>
            </a:r>
            <a:r>
              <a:rPr lang="en-US" baseline="0" dirty="0" smtClean="0"/>
              <a:t> the car</a:t>
            </a:r>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20</a:t>
            </a:fld>
            <a:endParaRPr lang="en-US"/>
          </a:p>
        </p:txBody>
      </p:sp>
    </p:spTree>
    <p:extLst>
      <p:ext uri="{BB962C8B-B14F-4D97-AF65-F5344CB8AC3E}">
        <p14:creationId xmlns:p14="http://schemas.microsoft.com/office/powerpoint/2010/main" val="2996165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Arduino, with its built-in ADC (analog-to-digital converter), then converts the analog voltage (from 0-5V) into a digital value in the range of (0-1023)</a:t>
            </a:r>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21</a:t>
            </a:fld>
            <a:endParaRPr lang="en-US"/>
          </a:p>
        </p:txBody>
      </p:sp>
    </p:spTree>
    <p:extLst>
      <p:ext uri="{BB962C8B-B14F-4D97-AF65-F5344CB8AC3E}">
        <p14:creationId xmlns:p14="http://schemas.microsoft.com/office/powerpoint/2010/main" val="1172896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Introduce the students to physics and ask them about things that is related</a:t>
            </a:r>
            <a:r>
              <a:rPr lang="en-US" baseline="0" dirty="0" smtClean="0"/>
              <a:t> to it with focusing on light and distance </a:t>
            </a:r>
            <a:endParaRPr lang="ar-JO" baseline="0" dirty="0" smtClean="0"/>
          </a:p>
          <a:p>
            <a:pPr marL="171450" indent="-171450">
              <a:buFontTx/>
              <a:buChar char="-"/>
            </a:pPr>
            <a:r>
              <a:rPr lang="ar-SA" baseline="0" dirty="0" smtClean="0"/>
              <a:t>الفيزياء هو علم يهتم بقياس الاشياء مثل السرعة الجاذبية المسافة الطاقة او الاضائة وابتكار طرق جديدة لقياسها والتي تكون اكثر دقة والهدف هو تفسير</a:t>
            </a:r>
            <a:r>
              <a:rPr lang="ar-JO" baseline="0" dirty="0" smtClean="0"/>
              <a:t> و اثبات</a:t>
            </a:r>
            <a:r>
              <a:rPr lang="ar-SA" baseline="0" dirty="0" smtClean="0"/>
              <a:t> بعض الظاواهر</a:t>
            </a:r>
            <a:endParaRPr lang="en-US" baseline="0" dirty="0" smtClean="0"/>
          </a:p>
          <a:p>
            <a:pPr marL="171450" indent="-171450">
              <a:buFontTx/>
              <a:buChar char="-"/>
            </a:pPr>
            <a:r>
              <a:rPr lang="ar-JO" baseline="0" dirty="0" smtClean="0"/>
              <a:t>مثال على نظرية المسافة وقياسها والاستنتاج ان علم الفيزياء قائم على التجرية</a:t>
            </a:r>
            <a:r>
              <a:rPr lang="ar-SA" baseline="0" dirty="0" smtClean="0"/>
              <a:t> </a:t>
            </a:r>
            <a:endParaRPr lang="en-US" dirty="0" smtClean="0"/>
          </a:p>
          <a:p>
            <a:r>
              <a:rPr lang="en-US" dirty="0" smtClean="0"/>
              <a:t>- In schools u learn a lot of theorems and we use equations and complicated formulas to prove them</a:t>
            </a:r>
            <a:r>
              <a:rPr lang="en-US" baseline="0" dirty="0" smtClean="0"/>
              <a:t>, </a:t>
            </a:r>
            <a:r>
              <a:rPr lang="en-US" dirty="0" smtClean="0"/>
              <a:t>but today in this workshop we will</a:t>
            </a:r>
            <a:r>
              <a:rPr lang="ar-SA" dirty="0" smtClean="0"/>
              <a:t> </a:t>
            </a:r>
            <a:r>
              <a:rPr lang="en-US" dirty="0" smtClean="0"/>
              <a:t>create a new way</a:t>
            </a:r>
            <a:r>
              <a:rPr lang="en-US" baseline="0" dirty="0" smtClean="0"/>
              <a:t> by</a:t>
            </a:r>
            <a:r>
              <a:rPr lang="en-US" dirty="0" smtClean="0"/>
              <a:t> using the technology of digital fabrication instead to</a:t>
            </a:r>
            <a:r>
              <a:rPr lang="en-US" baseline="0" dirty="0" smtClean="0"/>
              <a:t> prove a physical theorem. </a:t>
            </a:r>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2</a:t>
            </a:fld>
            <a:endParaRPr lang="en-US" dirty="0"/>
          </a:p>
        </p:txBody>
      </p:sp>
    </p:spTree>
    <p:extLst>
      <p:ext uri="{BB962C8B-B14F-4D97-AF65-F5344CB8AC3E}">
        <p14:creationId xmlns:p14="http://schemas.microsoft.com/office/powerpoint/2010/main" val="883881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most common type of LDR has a resistance that falls with an increase in the light intensity falling upon the device (as shown in the image above). The resistance of an LDR may typically have the following resistances:</a:t>
            </a:r>
          </a:p>
          <a:p>
            <a:r>
              <a:rPr lang="en-US" sz="1200" b="0" i="0" kern="1200" dirty="0" smtClean="0">
                <a:solidFill>
                  <a:schemeClr val="tx1"/>
                </a:solidFill>
                <a:effectLst/>
                <a:latin typeface="+mn-lt"/>
                <a:ea typeface="+mn-ea"/>
                <a:cs typeface="+mn-cs"/>
              </a:rPr>
              <a:t>Daylight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5kΩ</a:t>
            </a:r>
          </a:p>
          <a:p>
            <a:r>
              <a:rPr lang="en-US" sz="1200" b="0" i="0" kern="1200" dirty="0" smtClean="0">
                <a:solidFill>
                  <a:schemeClr val="tx1"/>
                </a:solidFill>
                <a:effectLst/>
                <a:latin typeface="+mn-lt"/>
                <a:ea typeface="+mn-ea"/>
                <a:cs typeface="+mn-cs"/>
              </a:rPr>
              <a:t>Dark</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20MΩ</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22</a:t>
            </a:fld>
            <a:endParaRPr lang="en-US"/>
          </a:p>
        </p:txBody>
      </p:sp>
    </p:spTree>
    <p:extLst>
      <p:ext uri="{BB962C8B-B14F-4D97-AF65-F5344CB8AC3E}">
        <p14:creationId xmlns:p14="http://schemas.microsoft.com/office/powerpoint/2010/main" val="2945334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information that has been processed by and sent out from a computer or similar device is considered output. </a:t>
            </a:r>
          </a:p>
          <a:p>
            <a:r>
              <a:rPr lang="en-US" dirty="0" smtClean="0"/>
              <a:t>A simple example of output is anything you view on your computer monitor. </a:t>
            </a:r>
          </a:p>
          <a:p>
            <a:r>
              <a:rPr lang="en-US" dirty="0" smtClean="0"/>
              <a:t>The bottom half of the image to the right shows data being sent from a computer to a printer, which is considered output. </a:t>
            </a:r>
          </a:p>
          <a:p>
            <a:r>
              <a:rPr lang="en-US" dirty="0" smtClean="0"/>
              <a:t>That data is then printed onto a piece of paper, also considered a form of output.</a:t>
            </a:r>
          </a:p>
          <a:p>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23</a:t>
            </a:fld>
            <a:endParaRPr lang="en-US"/>
          </a:p>
        </p:txBody>
      </p:sp>
    </p:spTree>
    <p:extLst>
      <p:ext uri="{BB962C8B-B14F-4D97-AF65-F5344CB8AC3E}">
        <p14:creationId xmlns:p14="http://schemas.microsoft.com/office/powerpoint/2010/main" val="3337486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24</a:t>
            </a:fld>
            <a:endParaRPr lang="en-US"/>
          </a:p>
        </p:txBody>
      </p:sp>
    </p:spTree>
    <p:extLst>
      <p:ext uri="{BB962C8B-B14F-4D97-AF65-F5344CB8AC3E}">
        <p14:creationId xmlns:p14="http://schemas.microsoft.com/office/powerpoint/2010/main" val="2489458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that it is an output device </a:t>
            </a:r>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25</a:t>
            </a:fld>
            <a:endParaRPr lang="en-US"/>
          </a:p>
        </p:txBody>
      </p:sp>
    </p:spTree>
    <p:extLst>
      <p:ext uri="{BB962C8B-B14F-4D97-AF65-F5344CB8AC3E}">
        <p14:creationId xmlns:p14="http://schemas.microsoft.com/office/powerpoint/2010/main" val="805633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t>
            </a:r>
            <a:r>
              <a:rPr lang="en-US" dirty="0"/>
              <a:t>easy to deal with Arduino.</a:t>
            </a:r>
          </a:p>
          <a:p>
            <a:r>
              <a:rPr lang="en-US" dirty="0"/>
              <a:t>Explain what open source does mean.</a:t>
            </a:r>
          </a:p>
          <a:p>
            <a:endParaRPr lang="en-US" dirty="0"/>
          </a:p>
        </p:txBody>
      </p:sp>
      <p:sp>
        <p:nvSpPr>
          <p:cNvPr id="4" name="Slide Number Placeholder 3"/>
          <p:cNvSpPr>
            <a:spLocks noGrp="1"/>
          </p:cNvSpPr>
          <p:nvPr>
            <p:ph type="sldNum" sz="quarter" idx="10"/>
          </p:nvPr>
        </p:nvSpPr>
        <p:spPr/>
        <p:txBody>
          <a:bodyPr/>
          <a:lstStyle/>
          <a:p>
            <a:fld id="{7C519786-DB1B-4EE6-873C-FAFFF25247A0}" type="slidenum">
              <a:rPr lang="en-US"/>
              <a:t>26</a:t>
            </a:fld>
            <a:endParaRPr lang="en-US"/>
          </a:p>
        </p:txBody>
      </p:sp>
    </p:spTree>
    <p:extLst>
      <p:ext uri="{BB962C8B-B14F-4D97-AF65-F5344CB8AC3E}">
        <p14:creationId xmlns:p14="http://schemas.microsoft.com/office/powerpoint/2010/main" val="567063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them see their Arduino’s.</a:t>
            </a:r>
          </a:p>
          <a:p>
            <a:r>
              <a:rPr lang="en-US" dirty="0"/>
              <a:t>Explain</a:t>
            </a:r>
            <a:r>
              <a:rPr lang="en-US" baseline="0" dirty="0"/>
              <a:t> for them its components, like: </a:t>
            </a:r>
          </a:p>
          <a:p>
            <a:r>
              <a:rPr lang="en-US" baseline="0" dirty="0"/>
              <a:t>The microcontroller, I/O pins, </a:t>
            </a:r>
            <a:r>
              <a:rPr lang="en-US" sz="1200" b="0" i="0" kern="1200" dirty="0">
                <a:solidFill>
                  <a:schemeClr val="tx1"/>
                </a:solidFill>
                <a:effectLst/>
                <a:latin typeface="+mn-lt"/>
                <a:ea typeface="+mn-ea"/>
                <a:cs typeface="+mn-cs"/>
              </a:rPr>
              <a:t>oscillator.</a:t>
            </a:r>
            <a:endParaRPr lang="en-US" b="0" dirty="0"/>
          </a:p>
          <a:p>
            <a:endParaRPr lang="en-US" dirty="0"/>
          </a:p>
        </p:txBody>
      </p:sp>
      <p:sp>
        <p:nvSpPr>
          <p:cNvPr id="4" name="Slide Number Placeholder 3"/>
          <p:cNvSpPr>
            <a:spLocks noGrp="1"/>
          </p:cNvSpPr>
          <p:nvPr>
            <p:ph type="sldNum" sz="quarter" idx="10"/>
          </p:nvPr>
        </p:nvSpPr>
        <p:spPr/>
        <p:txBody>
          <a:bodyPr/>
          <a:lstStyle/>
          <a:p>
            <a:fld id="{7C519786-DB1B-4EE6-873C-FAFFF25247A0}" type="slidenum">
              <a:rPr lang="en-US" smtClean="0"/>
              <a:t>27</a:t>
            </a:fld>
            <a:endParaRPr lang="en-US" dirty="0"/>
          </a:p>
        </p:txBody>
      </p:sp>
    </p:spTree>
    <p:extLst>
      <p:ext uri="{BB962C8B-B14F-4D97-AF65-F5344CB8AC3E}">
        <p14:creationId xmlns:p14="http://schemas.microsoft.com/office/powerpoint/2010/main" val="489015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Breadboard</a:t>
            </a:r>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28</a:t>
            </a:fld>
            <a:endParaRPr lang="en-US" dirty="0"/>
          </a:p>
        </p:txBody>
      </p:sp>
    </p:spTree>
    <p:extLst>
      <p:ext uri="{BB962C8B-B14F-4D97-AF65-F5344CB8AC3E}">
        <p14:creationId xmlns:p14="http://schemas.microsoft.com/office/powerpoint/2010/main" val="556014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Arduino</a:t>
            </a:r>
            <a:r>
              <a:rPr lang="en-US" baseline="0" dirty="0" smtClean="0"/>
              <a:t> IDE is the same of other ordinary software's.</a:t>
            </a:r>
            <a:br>
              <a:rPr lang="en-US" baseline="0" dirty="0" smtClean="0"/>
            </a:br>
            <a:r>
              <a:rPr lang="en-US" baseline="0" dirty="0" smtClean="0"/>
              <a:t>Button number 1 is to check if the Arduino code is true or false.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Button number 2 is to upload the Arduino code to the Arduino.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Button number 3 is to make a new file.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Button number 4 is to open Arduino code from the computer.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Button number 5 is to save the Arduino code to the computer.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Button number 6 is to open serial monitor.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Button number 7 is the tab of Arduino code.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Button number 8 is the workspace of the Arduino code.</a:t>
            </a:r>
          </a:p>
          <a:p>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29</a:t>
            </a:fld>
            <a:endParaRPr lang="en-US" dirty="0"/>
          </a:p>
        </p:txBody>
      </p:sp>
    </p:spTree>
    <p:extLst>
      <p:ext uri="{BB962C8B-B14F-4D97-AF65-F5344CB8AC3E}">
        <p14:creationId xmlns:p14="http://schemas.microsoft.com/office/powerpoint/2010/main" val="2742699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33</a:t>
            </a:fld>
            <a:endParaRPr lang="en-US" dirty="0"/>
          </a:p>
        </p:txBody>
      </p:sp>
    </p:spTree>
    <p:extLst>
      <p:ext uri="{BB962C8B-B14F-4D97-AF65-F5344CB8AC3E}">
        <p14:creationId xmlns:p14="http://schemas.microsoft.com/office/powerpoint/2010/main" val="3662021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Arduino</a:t>
            </a:r>
            <a:r>
              <a:rPr lang="en-US" baseline="0" dirty="0"/>
              <a:t> IDE is the same of other ordinary software's.</a:t>
            </a:r>
            <a:br>
              <a:rPr lang="en-US" baseline="0" dirty="0"/>
            </a:br>
            <a:r>
              <a:rPr lang="en-US" baseline="0" dirty="0"/>
              <a:t>Button number 1 is to check if the Arduino code is true or false.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Button number 2 is to upload the Arduino code to the Arduino.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Button number 3 is to make a new file.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Button number 4 is to open Arduino code from the computer.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Button number 5 is to save the Arduino code to the computer.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Button number 6 is to open serial monitor.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Button number 7 is the tab of Arduino code.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Button number 8 is the workspace of the Arduino code.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7C519786-DB1B-4EE6-873C-FAFFF25247A0}" type="slidenum">
              <a:rPr lang="en-US"/>
              <a:t>34</a:t>
            </a:fld>
            <a:endParaRPr lang="en-US" dirty="0"/>
          </a:p>
        </p:txBody>
      </p:sp>
    </p:spTree>
    <p:extLst>
      <p:ext uri="{BB962C8B-B14F-4D97-AF65-F5344CB8AC3E}">
        <p14:creationId xmlns:p14="http://schemas.microsoft.com/office/powerpoint/2010/main" val="92413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Demonstrate the equation and the curve</a:t>
            </a:r>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3</a:t>
            </a:fld>
            <a:endParaRPr lang="en-US" dirty="0"/>
          </a:p>
        </p:txBody>
      </p:sp>
    </p:spTree>
    <p:extLst>
      <p:ext uri="{BB962C8B-B14F-4D97-AF65-F5344CB8AC3E}">
        <p14:creationId xmlns:p14="http://schemas.microsoft.com/office/powerpoint/2010/main" val="2317406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a:t>
            </a:r>
            <a:r>
              <a:rPr lang="en-US" baseline="0" dirty="0" smtClean="0"/>
              <a:t> the prototype with a light source</a:t>
            </a:r>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37</a:t>
            </a:fld>
            <a:endParaRPr lang="en-US" dirty="0"/>
          </a:p>
        </p:txBody>
      </p:sp>
    </p:spTree>
    <p:extLst>
      <p:ext uri="{BB962C8B-B14F-4D97-AF65-F5344CB8AC3E}">
        <p14:creationId xmlns:p14="http://schemas.microsoft.com/office/powerpoint/2010/main" val="1848796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a:t>
            </a:r>
            <a:r>
              <a:rPr lang="en-US" baseline="0" dirty="0" smtClean="0"/>
              <a:t> the prototype with a light source</a:t>
            </a:r>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38</a:t>
            </a:fld>
            <a:endParaRPr lang="en-US" dirty="0"/>
          </a:p>
        </p:txBody>
      </p:sp>
    </p:spTree>
    <p:extLst>
      <p:ext uri="{BB962C8B-B14F-4D97-AF65-F5344CB8AC3E}">
        <p14:creationId xmlns:p14="http://schemas.microsoft.com/office/powerpoint/2010/main" val="413570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are going to do!</a:t>
            </a:r>
          </a:p>
        </p:txBody>
      </p:sp>
      <p:sp>
        <p:nvSpPr>
          <p:cNvPr id="4" name="Slide Number Placeholder 3"/>
          <p:cNvSpPr>
            <a:spLocks noGrp="1"/>
          </p:cNvSpPr>
          <p:nvPr>
            <p:ph type="sldNum" sz="quarter" idx="10"/>
          </p:nvPr>
        </p:nvSpPr>
        <p:spPr/>
        <p:txBody>
          <a:bodyPr/>
          <a:lstStyle/>
          <a:p>
            <a:fld id="{35EEF9DF-2D43-0049-9632-EA87D1B5ABA9}" type="slidenum">
              <a:rPr lang="en-US" smtClean="0"/>
              <a:t>4</a:t>
            </a:fld>
            <a:endParaRPr lang="en-US"/>
          </a:p>
        </p:txBody>
      </p:sp>
    </p:spTree>
    <p:extLst>
      <p:ext uri="{BB962C8B-B14F-4D97-AF65-F5344CB8AC3E}">
        <p14:creationId xmlns:p14="http://schemas.microsoft.com/office/powerpoint/2010/main" val="63834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Demonstrate in details what is the function of the project and its components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Mention the microcontroller and engage with the computer concept </a:t>
            </a:r>
            <a:endParaRPr lang="en-US" dirty="0" smtClean="0"/>
          </a:p>
          <a:p>
            <a:endParaRPr lang="en-US" dirty="0"/>
          </a:p>
        </p:txBody>
      </p:sp>
      <p:sp>
        <p:nvSpPr>
          <p:cNvPr id="4" name="Slide Number Placeholder 3"/>
          <p:cNvSpPr>
            <a:spLocks noGrp="1"/>
          </p:cNvSpPr>
          <p:nvPr>
            <p:ph type="sldNum" sz="quarter" idx="10"/>
          </p:nvPr>
        </p:nvSpPr>
        <p:spPr/>
        <p:txBody>
          <a:bodyPr/>
          <a:lstStyle/>
          <a:p>
            <a:fld id="{35EEF9DF-2D43-0049-9632-EA87D1B5ABA9}" type="slidenum">
              <a:rPr lang="en-US" smtClean="0"/>
              <a:t>6</a:t>
            </a:fld>
            <a:endParaRPr lang="en-US" dirty="0"/>
          </a:p>
        </p:txBody>
      </p:sp>
    </p:spTree>
    <p:extLst>
      <p:ext uri="{BB962C8B-B14F-4D97-AF65-F5344CB8AC3E}">
        <p14:creationId xmlns:p14="http://schemas.microsoft.com/office/powerpoint/2010/main" val="141691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Mention that there are a lot of computers around us such as …..and the simplest example is the calculator </a:t>
            </a:r>
            <a:endParaRPr lang="en-US" dirty="0" smtClean="0"/>
          </a:p>
          <a:p>
            <a:r>
              <a:rPr lang="en-US" dirty="0" smtClean="0"/>
              <a:t>2- As we communicate in our language the computer has its own language,</a:t>
            </a:r>
            <a:r>
              <a:rPr lang="en-US" baseline="0" dirty="0" smtClean="0"/>
              <a:t> it </a:t>
            </a:r>
            <a:r>
              <a:rPr lang="en-US" dirty="0" smtClean="0"/>
              <a:t>only </a:t>
            </a:r>
            <a:r>
              <a:rPr lang="en-US" dirty="0"/>
              <a:t>two numbers (1 and 0), (on and off) (Binary</a:t>
            </a:r>
            <a:r>
              <a:rPr lang="en-US" baseline="0" dirty="0"/>
              <a:t> system)</a:t>
            </a:r>
            <a:r>
              <a:rPr lang="en-US" dirty="0"/>
              <a:t>.</a:t>
            </a:r>
          </a:p>
          <a:p>
            <a:r>
              <a:rPr lang="en-US" dirty="0" smtClean="0"/>
              <a:t>3- </a:t>
            </a:r>
            <a:r>
              <a:rPr lang="en-US" dirty="0"/>
              <a:t>One which probably mean that there is a close circuit</a:t>
            </a:r>
          </a:p>
          <a:p>
            <a:r>
              <a:rPr lang="en-US" dirty="0" smtClean="0"/>
              <a:t>4- </a:t>
            </a:r>
            <a:r>
              <a:rPr lang="en-US" dirty="0"/>
              <a:t>Zero which probably mean that there is an open </a:t>
            </a:r>
            <a:r>
              <a:rPr lang="en-US" dirty="0" smtClean="0"/>
              <a:t>circuit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C519786-DB1B-4EE6-873C-FAFFF25247A0}" type="slidenum">
              <a:rPr lang="en-US"/>
              <a:t>7</a:t>
            </a:fld>
            <a:endParaRPr lang="en-US"/>
          </a:p>
        </p:txBody>
      </p:sp>
    </p:spTree>
    <p:extLst>
      <p:ext uri="{BB962C8B-B14F-4D97-AF65-F5344CB8AC3E}">
        <p14:creationId xmlns:p14="http://schemas.microsoft.com/office/powerpoint/2010/main" val="1343860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slide let the students to make </a:t>
            </a:r>
            <a:r>
              <a:rPr lang="en-US" baseline="0" dirty="0" smtClean="0"/>
              <a:t>the </a:t>
            </a:r>
            <a:r>
              <a:rPr lang="en-US" b="1" baseline="0" dirty="0" smtClean="0"/>
              <a:t>group </a:t>
            </a:r>
            <a:r>
              <a:rPr lang="en-US" b="1" baseline="0" dirty="0"/>
              <a:t>p</a:t>
            </a:r>
            <a:r>
              <a:rPr lang="en-US" b="1" dirty="0"/>
              <a:t>aper </a:t>
            </a:r>
            <a:r>
              <a:rPr lang="en-US" b="1" dirty="0" smtClean="0"/>
              <a:t>activity (Brain Storming) </a:t>
            </a:r>
            <a:r>
              <a:rPr lang="en-US" dirty="0" smtClean="0"/>
              <a:t>about the differences</a:t>
            </a:r>
            <a:r>
              <a:rPr lang="en-US" baseline="0" dirty="0" smtClean="0"/>
              <a:t> between the human and computers </a:t>
            </a:r>
            <a:r>
              <a:rPr lang="en-US" dirty="0"/>
              <a:t>    </a:t>
            </a:r>
            <a:endParaRPr lang="en-US" dirty="0" smtClean="0"/>
          </a:p>
          <a:p>
            <a:r>
              <a:rPr lang="en-US" baseline="0" dirty="0" smtClean="0"/>
              <a:t> C</a:t>
            </a:r>
            <a:r>
              <a:rPr lang="en-US" dirty="0" smtClean="0"/>
              <a:t>omputers are programmed devices by the human like the robots</a:t>
            </a:r>
            <a:r>
              <a:rPr lang="en-US" baseline="0" dirty="0" smtClean="0"/>
              <a:t> </a:t>
            </a:r>
            <a:endParaRPr lang="en-US" dirty="0"/>
          </a:p>
          <a:p>
            <a:r>
              <a:rPr lang="en-US" dirty="0" smtClean="0"/>
              <a:t>Let</a:t>
            </a:r>
            <a:r>
              <a:rPr lang="en-US" baseline="0" dirty="0" smtClean="0"/>
              <a:t> the students imagine that</a:t>
            </a:r>
            <a:r>
              <a:rPr lang="en-US" baseline="0" dirty="0"/>
              <a:t> </a:t>
            </a:r>
            <a:r>
              <a:rPr lang="en-US" baseline="0" dirty="0" smtClean="0"/>
              <a:t>our brain </a:t>
            </a:r>
            <a:r>
              <a:rPr lang="en-US" baseline="0" dirty="0"/>
              <a:t>is like the </a:t>
            </a:r>
            <a:r>
              <a:rPr lang="en-US" baseline="0" dirty="0" smtClean="0"/>
              <a:t>MCU, </a:t>
            </a:r>
            <a:r>
              <a:rPr lang="en-US" baseline="0" dirty="0"/>
              <a:t>our senses </a:t>
            </a:r>
            <a:r>
              <a:rPr lang="en-US" baseline="0" dirty="0" smtClean="0"/>
              <a:t>are like devices and </a:t>
            </a:r>
            <a:r>
              <a:rPr lang="en-US" baseline="0" dirty="0"/>
              <a:t>sensors</a:t>
            </a:r>
            <a:r>
              <a:rPr lang="ar-SA" baseline="0" dirty="0" smtClean="0"/>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C519786-DB1B-4EE6-873C-FAFFF25247A0}" type="slidenum">
              <a:rPr lang="en-US"/>
              <a:t>8</a:t>
            </a:fld>
            <a:endParaRPr lang="en-US"/>
          </a:p>
        </p:txBody>
      </p:sp>
    </p:spTree>
    <p:extLst>
      <p:ext uri="{BB962C8B-B14F-4D97-AF65-F5344CB8AC3E}">
        <p14:creationId xmlns:p14="http://schemas.microsoft.com/office/powerpoint/2010/main" val="2726864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a:t>
            </a:r>
            <a:r>
              <a:rPr lang="en-US" baseline="0" dirty="0" smtClean="0"/>
              <a:t> </a:t>
            </a:r>
            <a:r>
              <a:rPr lang="en-US" baseline="0" dirty="0"/>
              <a:t>main difference between computer and human that human can think and they have perception. </a:t>
            </a:r>
            <a:endParaRPr lang="en-US" baseline="0" dirty="0" smtClean="0"/>
          </a:p>
          <a:p>
            <a:r>
              <a:rPr lang="en-US" baseline="0" dirty="0" smtClean="0"/>
              <a:t>2- Give example </a:t>
            </a:r>
            <a:r>
              <a:rPr lang="en-US" baseline="0" smtClean="0"/>
              <a:t>about human </a:t>
            </a:r>
            <a:r>
              <a:rPr lang="en-US" b="1" baseline="0" dirty="0" smtClean="0"/>
              <a:t>perception</a:t>
            </a:r>
          </a:p>
          <a:p>
            <a:endParaRPr lang="en-US" dirty="0"/>
          </a:p>
        </p:txBody>
      </p:sp>
      <p:sp>
        <p:nvSpPr>
          <p:cNvPr id="4" name="Slide Number Placeholder 3"/>
          <p:cNvSpPr>
            <a:spLocks noGrp="1"/>
          </p:cNvSpPr>
          <p:nvPr>
            <p:ph type="sldNum" sz="quarter" idx="10"/>
          </p:nvPr>
        </p:nvSpPr>
        <p:spPr/>
        <p:txBody>
          <a:bodyPr/>
          <a:lstStyle/>
          <a:p>
            <a:fld id="{7C519786-DB1B-4EE6-873C-FAFFF25247A0}" type="slidenum">
              <a:rPr lang="en-US"/>
              <a:t>9</a:t>
            </a:fld>
            <a:endParaRPr lang="en-US"/>
          </a:p>
        </p:txBody>
      </p:sp>
    </p:spTree>
    <p:extLst>
      <p:ext uri="{BB962C8B-B14F-4D97-AF65-F5344CB8AC3E}">
        <p14:creationId xmlns:p14="http://schemas.microsoft.com/office/powerpoint/2010/main" val="731737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has</a:t>
            </a:r>
            <a:r>
              <a:rPr lang="en-US" baseline="0" dirty="0"/>
              <a:t> many definitions, just let the students to understand that it</a:t>
            </a:r>
            <a:r>
              <a:rPr lang="mr-IN" baseline="0" dirty="0"/>
              <a:t>’</a:t>
            </a:r>
            <a:r>
              <a:rPr lang="en-US" baseline="0" dirty="0"/>
              <a:t>s the </a:t>
            </a:r>
            <a:r>
              <a:rPr lang="en-US" b="1" baseline="0" dirty="0"/>
              <a:t>programs and instructions of any computer</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7C519786-DB1B-4EE6-873C-FAFFF25247A0}" type="slidenum">
              <a:rPr lang="en-US"/>
              <a:t>11</a:t>
            </a:fld>
            <a:endParaRPr lang="en-US"/>
          </a:p>
        </p:txBody>
      </p:sp>
    </p:spTree>
    <p:extLst>
      <p:ext uri="{BB962C8B-B14F-4D97-AF65-F5344CB8AC3E}">
        <p14:creationId xmlns:p14="http://schemas.microsoft.com/office/powerpoint/2010/main" val="412158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34799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8525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59884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تخطيط مخص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ar-SA"/>
              <a:t>انقر لتحرير نمط العنوان الرئيسي</a:t>
            </a:r>
            <a:endParaRPr lang="en-US"/>
          </a:p>
        </p:txBody>
      </p:sp>
    </p:spTree>
    <p:extLst>
      <p:ext uri="{BB962C8B-B14F-4D97-AF65-F5344CB8AC3E}">
        <p14:creationId xmlns:p14="http://schemas.microsoft.com/office/powerpoint/2010/main" val="97643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5497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9008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759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4540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68667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9951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9474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3256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1/30/2020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327828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0" y="1643346"/>
            <a:ext cx="9144000" cy="4998861"/>
            <a:chOff x="-1" y="1007391"/>
            <a:chExt cx="12192001" cy="5526759"/>
          </a:xfrm>
        </p:grpSpPr>
        <p:pic>
          <p:nvPicPr>
            <p:cNvPr id="5" name="Picture 4"/>
            <p:cNvPicPr>
              <a:picLocks noChangeAspect="1"/>
            </p:cNvPicPr>
            <p:nvPr/>
          </p:nvPicPr>
          <p:blipFill rotWithShape="1">
            <a:blip r:embed="rId3"/>
            <a:srcRect r="47246"/>
            <a:stretch/>
          </p:blipFill>
          <p:spPr>
            <a:xfrm>
              <a:off x="5736698" y="1007391"/>
              <a:ext cx="6455302" cy="5526759"/>
            </a:xfrm>
            <a:prstGeom prst="rect">
              <a:avLst/>
            </a:prstGeom>
          </p:spPr>
        </p:pic>
        <p:sp>
          <p:nvSpPr>
            <p:cNvPr id="6" name="Rectangle 5"/>
            <p:cNvSpPr/>
            <p:nvPr/>
          </p:nvSpPr>
          <p:spPr>
            <a:xfrm>
              <a:off x="-1" y="1007392"/>
              <a:ext cx="5974081" cy="5434048"/>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6713" t="61182" r="15116" b="22466"/>
          <a:stretch/>
        </p:blipFill>
        <p:spPr>
          <a:xfrm>
            <a:off x="3200587" y="340293"/>
            <a:ext cx="5943413" cy="1007390"/>
          </a:xfrm>
          <a:prstGeom prst="rect">
            <a:avLst/>
          </a:prstGeom>
        </p:spPr>
      </p:pic>
      <p:sp>
        <p:nvSpPr>
          <p:cNvPr id="8" name="TextBox 7"/>
          <p:cNvSpPr txBox="1"/>
          <p:nvPr/>
        </p:nvSpPr>
        <p:spPr>
          <a:xfrm>
            <a:off x="-3263" y="1643346"/>
            <a:ext cx="8611573" cy="923330"/>
          </a:xfrm>
          <a:prstGeom prst="rect">
            <a:avLst/>
          </a:prstGeom>
          <a:noFill/>
        </p:spPr>
        <p:txBody>
          <a:bodyPr wrap="square" rtlCol="0">
            <a:spAutoFit/>
          </a:bodyPr>
          <a:lstStyle/>
          <a:p>
            <a:r>
              <a:rPr lang="en-US" sz="5400" dirty="0" smtClean="0">
                <a:solidFill>
                  <a:schemeClr val="bg1"/>
                </a:solidFill>
                <a:latin typeface="Politica" charset="0"/>
                <a:ea typeface="Politica" charset="0"/>
                <a:cs typeface="Politica" charset="0"/>
              </a:rPr>
              <a:t>PHYSICS WITH ARDUINO</a:t>
            </a:r>
            <a:endParaRPr lang="en-US" sz="5400" dirty="0">
              <a:solidFill>
                <a:schemeClr val="bg1"/>
              </a:solidFill>
              <a:latin typeface="Politica" charset="0"/>
              <a:ea typeface="Politica" charset="0"/>
              <a:cs typeface="Politica" charset="0"/>
            </a:endParaRPr>
          </a:p>
        </p:txBody>
      </p:sp>
      <p:sp>
        <p:nvSpPr>
          <p:cNvPr id="9" name="TextBox 8"/>
          <p:cNvSpPr txBox="1"/>
          <p:nvPr/>
        </p:nvSpPr>
        <p:spPr>
          <a:xfrm>
            <a:off x="-3263" y="2566676"/>
            <a:ext cx="3150937" cy="461665"/>
          </a:xfrm>
          <a:prstGeom prst="rect">
            <a:avLst/>
          </a:prstGeom>
          <a:noFill/>
        </p:spPr>
        <p:txBody>
          <a:bodyPr wrap="square" rtlCol="0">
            <a:spAutoFit/>
          </a:bodyPr>
          <a:lstStyle/>
          <a:p>
            <a:r>
              <a:rPr lang="en-US" sz="2400" dirty="0" smtClean="0">
                <a:solidFill>
                  <a:schemeClr val="bg1"/>
                </a:solidFill>
                <a:latin typeface="Politica" charset="0"/>
                <a:ea typeface="Politica" charset="0"/>
                <a:cs typeface="Politica" charset="0"/>
              </a:rPr>
              <a:t>Summer Workshop</a:t>
            </a:r>
            <a:endParaRPr lang="en-US" sz="2400" dirty="0">
              <a:solidFill>
                <a:schemeClr val="bg1"/>
              </a:solidFill>
              <a:latin typeface="Politica" charset="0"/>
              <a:ea typeface="Politica" charset="0"/>
              <a:cs typeface="Politica" charset="0"/>
            </a:endParaRPr>
          </a:p>
        </p:txBody>
      </p:sp>
    </p:spTree>
    <p:extLst>
      <p:ext uri="{BB962C8B-B14F-4D97-AF65-F5344CB8AC3E}">
        <p14:creationId xmlns:p14="http://schemas.microsoft.com/office/powerpoint/2010/main" val="4021420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1126" y="1603717"/>
            <a:ext cx="7577798" cy="2447583"/>
          </a:xfrm>
        </p:spPr>
        <p:txBody>
          <a:bodyPr>
            <a:noAutofit/>
          </a:bodyPr>
          <a:lstStyle/>
          <a:p>
            <a:pPr algn="ctr"/>
            <a:r>
              <a:rPr lang="ar-QA" sz="6000" b="1" dirty="0" smtClean="0">
                <a:latin typeface="Arial" panose="020B0604020202020204" pitchFamily="34" charset="0"/>
                <a:cs typeface="Arial" panose="020B0604020202020204" pitchFamily="34" charset="0"/>
              </a:rPr>
              <a:t>البرامج و الاجهزة</a:t>
            </a:r>
            <a:r>
              <a:rPr lang="en-US" sz="4800" b="1" dirty="0" smtClean="0">
                <a:latin typeface="Century Gothic" panose="020B0502020202020204" pitchFamily="34" charset="0"/>
              </a:rPr>
              <a:t/>
            </a:r>
            <a:br>
              <a:rPr lang="en-US" sz="4800" b="1" dirty="0" smtClean="0">
                <a:latin typeface="Century Gothic" panose="020B0502020202020204" pitchFamily="34" charset="0"/>
              </a:rPr>
            </a:br>
            <a:r>
              <a:rPr lang="en-US" sz="4800" b="1" dirty="0" smtClean="0">
                <a:latin typeface="Century Gothic" panose="020B0502020202020204" pitchFamily="34" charset="0"/>
              </a:rPr>
              <a:t>Software and Hardware</a:t>
            </a:r>
            <a:endParaRPr lang="en-US" sz="4800" b="1" dirty="0">
              <a:latin typeface="Century Gothic" panose="020B0502020202020204" pitchFamily="34" charset="0"/>
            </a:endParaRPr>
          </a:p>
        </p:txBody>
      </p:sp>
      <p:sp>
        <p:nvSpPr>
          <p:cNvPr id="3" name="TextBox 2"/>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4" name="Group 3"/>
          <p:cNvGrpSpPr/>
          <p:nvPr/>
        </p:nvGrpSpPr>
        <p:grpSpPr>
          <a:xfrm>
            <a:off x="6281192" y="6381234"/>
            <a:ext cx="1415160" cy="476766"/>
            <a:chOff x="8882864" y="6158525"/>
            <a:chExt cx="1780778" cy="599942"/>
          </a:xfrm>
        </p:grpSpPr>
        <p:pic>
          <p:nvPicPr>
            <p:cNvPr id="5" name="Picture 4"/>
            <p:cNvPicPr>
              <a:picLocks noChangeAspect="1"/>
            </p:cNvPicPr>
            <p:nvPr/>
          </p:nvPicPr>
          <p:blipFill rotWithShape="1">
            <a:blip r:embed="rId2"/>
            <a:srcRect r="35821"/>
            <a:stretch/>
          </p:blipFill>
          <p:spPr>
            <a:xfrm>
              <a:off x="8882864" y="6158525"/>
              <a:ext cx="1142880" cy="599942"/>
            </a:xfrm>
            <a:prstGeom prst="rect">
              <a:avLst/>
            </a:prstGeom>
          </p:spPr>
        </p:pic>
        <p:pic>
          <p:nvPicPr>
            <p:cNvPr id="6" name="Picture 5"/>
            <p:cNvPicPr>
              <a:picLocks noChangeAspect="1"/>
            </p:cNvPicPr>
            <p:nvPr/>
          </p:nvPicPr>
          <p:blipFill rotWithShape="1">
            <a:blip r:embed="rId2">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2646470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9327" y="235256"/>
            <a:ext cx="4768159" cy="1320800"/>
          </a:xfrm>
        </p:spPr>
        <p:txBody>
          <a:bodyPr vert="horz" lIns="91440" tIns="45720" rIns="91440" bIns="45720" rtlCol="0" anchor="t">
            <a:normAutofit/>
          </a:bodyPr>
          <a:lstStyle/>
          <a:p>
            <a:pPr algn="ctr"/>
            <a:r>
              <a:rPr lang="ar-JO" dirty="0" smtClean="0">
                <a:latin typeface="Arial" panose="020B0604020202020204" pitchFamily="34" charset="0"/>
                <a:cs typeface="Arial" panose="020B0604020202020204" pitchFamily="34" charset="0"/>
              </a:rPr>
              <a:t>ال</a:t>
            </a:r>
            <a:r>
              <a:rPr lang="ar-QA" dirty="0" smtClean="0">
                <a:latin typeface="Arial" panose="020B0604020202020204" pitchFamily="34" charset="0"/>
                <a:cs typeface="Arial" panose="020B0604020202020204" pitchFamily="34" charset="0"/>
              </a:rPr>
              <a:t>برنامج</a:t>
            </a:r>
            <a:r>
              <a:rPr lang="ar-QA" dirty="0" smtClean="0">
                <a:latin typeface="Century Gothic" panose="020B0502020202020204" pitchFamily="34" charset="0"/>
              </a:rPr>
              <a:t/>
            </a:r>
            <a:br>
              <a:rPr lang="ar-QA" dirty="0" smtClean="0">
                <a:latin typeface="Century Gothic" panose="020B0502020202020204" pitchFamily="34" charset="0"/>
              </a:rPr>
            </a:br>
            <a:r>
              <a:rPr lang="en-US" dirty="0" smtClean="0">
                <a:latin typeface="Century Gothic" panose="020B0502020202020204" pitchFamily="34" charset="0"/>
                <a:cs typeface="Arial" panose="020B0604020202020204" pitchFamily="34" charset="0"/>
              </a:rPr>
              <a:t>Software</a:t>
            </a:r>
            <a:endParaRPr lang="en-US" dirty="0">
              <a:latin typeface="Century Gothic" panose="020B0502020202020204" pitchFamily="34" charset="0"/>
              <a:cs typeface="Arial" panose="020B0604020202020204" pitchFamily="34" charset="0"/>
            </a:endParaRPr>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5718874" y="-1"/>
            <a:ext cx="3425125"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extBox 2"/>
          <p:cNvSpPr txBox="1"/>
          <p:nvPr/>
        </p:nvSpPr>
        <p:spPr>
          <a:xfrm>
            <a:off x="532799" y="3843137"/>
            <a:ext cx="5582834" cy="1636496"/>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sz="2400" dirty="0">
                <a:solidFill>
                  <a:schemeClr val="tx1">
                    <a:lumMod val="75000"/>
                    <a:lumOff val="25000"/>
                  </a:schemeClr>
                </a:solidFill>
                <a:latin typeface="Century Gothic" panose="020B0502020202020204" pitchFamily="34" charset="0"/>
              </a:rPr>
              <a:t>Software, in its most general sense, is a set of instructions or programs instructing a computer to do specific tasks.</a:t>
            </a:r>
          </a:p>
        </p:txBody>
      </p:sp>
      <p:sp>
        <p:nvSpPr>
          <p:cNvPr id="5" name="Rectangle 4"/>
          <p:cNvSpPr/>
          <p:nvPr/>
        </p:nvSpPr>
        <p:spPr>
          <a:xfrm>
            <a:off x="563258" y="2099432"/>
            <a:ext cx="4572000" cy="1200329"/>
          </a:xfrm>
          <a:prstGeom prst="rect">
            <a:avLst/>
          </a:prstGeom>
        </p:spPr>
        <p:txBody>
          <a:bodyPr>
            <a:spAutoFit/>
          </a:bodyPr>
          <a:lstStyle/>
          <a:p>
            <a:pPr algn="r"/>
            <a:r>
              <a:rPr lang="ar-QA" sz="2400" dirty="0">
                <a:latin typeface="Arial" panose="020B0604020202020204" pitchFamily="34" charset="0"/>
                <a:cs typeface="Arial" panose="020B0604020202020204" pitchFamily="34" charset="0"/>
              </a:rPr>
              <a:t>البرنامج ، بمعناه العام ، عبارة عن مجموعة من التعليمات أو البرامج التي تُوجِّه الكمبيوتر للقيام بمهام محددة.</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402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296120"/>
            <a:ext cx="6347713" cy="1320800"/>
          </a:xfrm>
        </p:spPr>
        <p:txBody>
          <a:bodyPr/>
          <a:lstStyle/>
          <a:p>
            <a:pPr algn="ctr"/>
            <a:r>
              <a:rPr lang="ar-QA" dirty="0" smtClean="0">
                <a:latin typeface="Arial" panose="020B0604020202020204" pitchFamily="34" charset="0"/>
                <a:cs typeface="Arial" panose="020B0604020202020204" pitchFamily="34" charset="0"/>
              </a:rPr>
              <a:t>الاجهزة</a:t>
            </a:r>
            <a:r>
              <a:rPr lang="ar-QA" dirty="0" smtClean="0"/>
              <a:t/>
            </a:r>
            <a:br>
              <a:rPr lang="ar-QA" dirty="0" smtClean="0"/>
            </a:br>
            <a:r>
              <a:rPr lang="en-US" dirty="0" smtClean="0">
                <a:latin typeface="Century Gothic" panose="020B0502020202020204" pitchFamily="34" charset="0"/>
              </a:rPr>
              <a:t>Hardware</a:t>
            </a:r>
            <a:endParaRPr lang="en-US" dirty="0">
              <a:latin typeface="Century Gothic" panose="020B0502020202020204" pitchFamily="34" charset="0"/>
            </a:endParaRP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646352" y="3847584"/>
            <a:ext cx="3381375" cy="2533650"/>
          </a:xfrm>
          <a:prstGeom prst="rect">
            <a:avLst/>
          </a:prstGeom>
        </p:spPr>
      </p:pic>
      <p:sp>
        <p:nvSpPr>
          <p:cNvPr id="3" name="Rectangle 2"/>
          <p:cNvSpPr/>
          <p:nvPr/>
        </p:nvSpPr>
        <p:spPr>
          <a:xfrm>
            <a:off x="213414" y="2937719"/>
            <a:ext cx="8229600" cy="1200329"/>
          </a:xfrm>
          <a:prstGeom prst="rect">
            <a:avLst/>
          </a:prstGeom>
        </p:spPr>
        <p:txBody>
          <a:bodyPr wrap="square">
            <a:spAutoFit/>
          </a:bodyPr>
          <a:lstStyle/>
          <a:p>
            <a:r>
              <a:rPr lang="en-US" sz="2400" dirty="0"/>
              <a:t>Hardware is best described as any physical component of a computer system that contains a circuit board, ICs, or other electronics.</a:t>
            </a:r>
          </a:p>
        </p:txBody>
      </p:sp>
      <p:sp>
        <p:nvSpPr>
          <p:cNvPr id="7" name="Title 1"/>
          <p:cNvSpPr txBox="1">
            <a:spLocks/>
          </p:cNvSpPr>
          <p:nvPr/>
        </p:nvSpPr>
        <p:spPr>
          <a:xfrm>
            <a:off x="213414" y="1699507"/>
            <a:ext cx="7067010"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QA" sz="2400" dirty="0" smtClean="0">
                <a:solidFill>
                  <a:schemeClr val="tx1"/>
                </a:solidFill>
                <a:latin typeface="Arial" panose="020B0604020202020204" pitchFamily="34" charset="0"/>
                <a:cs typeface="Arial" panose="020B0604020202020204" pitchFamily="34" charset="0"/>
              </a:rPr>
              <a:t>من الأفضل وصف الأجهزة بأنها أي مكون فعلي لنظام الكمبيوتر الذي </a:t>
            </a:r>
            <a:r>
              <a:rPr lang="ar-JO" sz="2400" dirty="0" smtClean="0">
                <a:solidFill>
                  <a:schemeClr val="tx1"/>
                </a:solidFill>
                <a:latin typeface="Arial" panose="020B0604020202020204" pitchFamily="34" charset="0"/>
                <a:cs typeface="Arial" panose="020B0604020202020204" pitchFamily="34" charset="0"/>
              </a:rPr>
              <a:t> </a:t>
            </a:r>
            <a:r>
              <a:rPr lang="ar-SA" sz="2400" dirty="0" smtClean="0">
                <a:solidFill>
                  <a:schemeClr val="tx1"/>
                </a:solidFill>
                <a:latin typeface="Arial" panose="020B0604020202020204" pitchFamily="34" charset="0"/>
                <a:cs typeface="Arial" panose="020B0604020202020204" pitchFamily="34" charset="0"/>
              </a:rPr>
              <a:t>   الذي ي</a:t>
            </a:r>
            <a:r>
              <a:rPr lang="ar-QA" sz="2400" dirty="0" smtClean="0">
                <a:solidFill>
                  <a:schemeClr val="tx1"/>
                </a:solidFill>
                <a:latin typeface="Arial" panose="020B0604020202020204" pitchFamily="34" charset="0"/>
                <a:cs typeface="Arial" panose="020B0604020202020204" pitchFamily="34" charset="0"/>
              </a:rPr>
              <a:t>حتوي على لوحة دوائر </a:t>
            </a:r>
            <a:r>
              <a:rPr lang="ar-JO" sz="2400" dirty="0" smtClean="0">
                <a:solidFill>
                  <a:schemeClr val="tx1"/>
                </a:solidFill>
                <a:latin typeface="Arial" panose="020B0604020202020204" pitchFamily="34" charset="0"/>
                <a:cs typeface="Arial" panose="020B0604020202020204" pitchFamily="34" charset="0"/>
              </a:rPr>
              <a:t>كهربائية </a:t>
            </a:r>
            <a:r>
              <a:rPr lang="ar-QA" sz="2400" dirty="0" smtClean="0">
                <a:solidFill>
                  <a:schemeClr val="tx1"/>
                </a:solidFill>
                <a:latin typeface="Arial" panose="020B0604020202020204" pitchFamily="34" charset="0"/>
                <a:cs typeface="Arial" panose="020B0604020202020204" pitchFamily="34" charset="0"/>
              </a:rPr>
              <a:t>أو غيرها من الأجهزة الإلكترونية</a:t>
            </a:r>
            <a:r>
              <a:rPr lang="ar-QA"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8" name="TextBox 7"/>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9" name="Group 8"/>
          <p:cNvGrpSpPr/>
          <p:nvPr/>
        </p:nvGrpSpPr>
        <p:grpSpPr>
          <a:xfrm>
            <a:off x="6281192" y="6381234"/>
            <a:ext cx="1415160" cy="476766"/>
            <a:chOff x="8882864" y="6158525"/>
            <a:chExt cx="1780778" cy="599942"/>
          </a:xfrm>
        </p:grpSpPr>
        <p:pic>
          <p:nvPicPr>
            <p:cNvPr id="10" name="Picture 9"/>
            <p:cNvPicPr>
              <a:picLocks noChangeAspect="1"/>
            </p:cNvPicPr>
            <p:nvPr/>
          </p:nvPicPr>
          <p:blipFill rotWithShape="1">
            <a:blip r:embed="rId4"/>
            <a:srcRect r="35821"/>
            <a:stretch/>
          </p:blipFill>
          <p:spPr>
            <a:xfrm>
              <a:off x="8882864" y="6158525"/>
              <a:ext cx="1142880" cy="599942"/>
            </a:xfrm>
            <a:prstGeom prst="rect">
              <a:avLst/>
            </a:prstGeom>
          </p:spPr>
        </p:pic>
        <p:pic>
          <p:nvPicPr>
            <p:cNvPr id="11" name="Picture 10"/>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1729025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23168" y="1288903"/>
            <a:ext cx="6347713" cy="676631"/>
          </a:xfrm>
        </p:spPr>
        <p:txBody>
          <a:bodyPr>
            <a:normAutofit/>
          </a:bodyPr>
          <a:lstStyle/>
          <a:p>
            <a:r>
              <a:rPr lang="en-US" dirty="0" smtClean="0"/>
              <a:t>Software </a:t>
            </a:r>
            <a:r>
              <a:rPr lang="en-US" dirty="0"/>
              <a:t>and Hardware</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2859" y="3419452"/>
            <a:ext cx="4895850" cy="2314575"/>
          </a:xfrm>
          <a:prstGeom prst="rect">
            <a:avLst/>
          </a:prstGeom>
        </p:spPr>
      </p:pic>
      <p:sp>
        <p:nvSpPr>
          <p:cNvPr id="3" name="Rectangle 2"/>
          <p:cNvSpPr/>
          <p:nvPr/>
        </p:nvSpPr>
        <p:spPr>
          <a:xfrm>
            <a:off x="364428" y="2725385"/>
            <a:ext cx="8229600" cy="830997"/>
          </a:xfrm>
          <a:prstGeom prst="rect">
            <a:avLst/>
          </a:prstGeom>
        </p:spPr>
        <p:txBody>
          <a:bodyPr wrap="square">
            <a:spAutoFit/>
          </a:bodyPr>
          <a:lstStyle/>
          <a:p>
            <a:r>
              <a:rPr lang="en-US" sz="2400" dirty="0"/>
              <a:t>The papers are the hardware and the information in the book are the software</a:t>
            </a:r>
          </a:p>
        </p:txBody>
      </p:sp>
      <p:sp>
        <p:nvSpPr>
          <p:cNvPr id="4" name="TextBox 3"/>
          <p:cNvSpPr txBox="1"/>
          <p:nvPr/>
        </p:nvSpPr>
        <p:spPr>
          <a:xfrm>
            <a:off x="1723168" y="642572"/>
            <a:ext cx="4486759" cy="646331"/>
          </a:xfrm>
          <a:prstGeom prst="rect">
            <a:avLst/>
          </a:prstGeom>
          <a:noFill/>
        </p:spPr>
        <p:txBody>
          <a:bodyPr wrap="square" rtlCol="0">
            <a:spAutoFit/>
          </a:bodyPr>
          <a:lstStyle/>
          <a:p>
            <a:pPr algn="ctr"/>
            <a:r>
              <a:rPr lang="ar-QA" sz="3600" dirty="0">
                <a:solidFill>
                  <a:schemeClr val="accent1"/>
                </a:solidFill>
                <a:latin typeface="Arial" panose="020B0604020202020204" pitchFamily="34" charset="0"/>
                <a:cs typeface="Arial" panose="020B0604020202020204" pitchFamily="34" charset="0"/>
              </a:rPr>
              <a:t>البرامج و </a:t>
            </a:r>
            <a:r>
              <a:rPr lang="ar-QA" sz="3600" dirty="0" smtClean="0">
                <a:solidFill>
                  <a:schemeClr val="accent1"/>
                </a:solidFill>
                <a:latin typeface="Arial" panose="020B0604020202020204" pitchFamily="34" charset="0"/>
                <a:cs typeface="Arial" panose="020B0604020202020204" pitchFamily="34" charset="0"/>
              </a:rPr>
              <a:t>الأجهزة</a:t>
            </a:r>
            <a:endParaRPr lang="en-US" sz="3600" dirty="0">
              <a:solidFill>
                <a:schemeClr val="accent1"/>
              </a:solidFill>
            </a:endParaRPr>
          </a:p>
        </p:txBody>
      </p:sp>
      <p:sp>
        <p:nvSpPr>
          <p:cNvPr id="5" name="Rectangle 4"/>
          <p:cNvSpPr/>
          <p:nvPr/>
        </p:nvSpPr>
        <p:spPr>
          <a:xfrm>
            <a:off x="364428" y="2003492"/>
            <a:ext cx="6824995" cy="461665"/>
          </a:xfrm>
          <a:prstGeom prst="rect">
            <a:avLst/>
          </a:prstGeom>
        </p:spPr>
        <p:txBody>
          <a:bodyPr wrap="square">
            <a:spAutoFit/>
          </a:bodyPr>
          <a:lstStyle/>
          <a:p>
            <a:pPr algn="r"/>
            <a:r>
              <a:rPr lang="en-US" sz="2400" dirty="0"/>
              <a:t>الأوراق هي الأجهزة والمعلومات الموجودة في الكتاب هي البرنامج</a:t>
            </a:r>
          </a:p>
        </p:txBody>
      </p:sp>
      <p:sp>
        <p:nvSpPr>
          <p:cNvPr id="7" name="TextBox 6"/>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9" name="Group 8"/>
          <p:cNvGrpSpPr/>
          <p:nvPr/>
        </p:nvGrpSpPr>
        <p:grpSpPr>
          <a:xfrm>
            <a:off x="6281192" y="6381234"/>
            <a:ext cx="1415160" cy="476766"/>
            <a:chOff x="8882864" y="6158525"/>
            <a:chExt cx="1780778" cy="599942"/>
          </a:xfrm>
        </p:grpSpPr>
        <p:pic>
          <p:nvPicPr>
            <p:cNvPr id="10" name="Picture 9"/>
            <p:cNvPicPr>
              <a:picLocks noChangeAspect="1"/>
            </p:cNvPicPr>
            <p:nvPr/>
          </p:nvPicPr>
          <p:blipFill rotWithShape="1">
            <a:blip r:embed="rId4"/>
            <a:srcRect r="35821"/>
            <a:stretch/>
          </p:blipFill>
          <p:spPr>
            <a:xfrm>
              <a:off x="8882864" y="6158525"/>
              <a:ext cx="1142880" cy="599942"/>
            </a:xfrm>
            <a:prstGeom prst="rect">
              <a:avLst/>
            </a:prstGeom>
          </p:spPr>
        </p:pic>
        <p:pic>
          <p:nvPicPr>
            <p:cNvPr id="11" name="Picture 10"/>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199364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1023435" y="364505"/>
            <a:ext cx="5699915" cy="67675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QA" dirty="0" smtClean="0">
                <a:solidFill>
                  <a:schemeClr val="tx1"/>
                </a:solidFill>
                <a:latin typeface="Arial" panose="020B0604020202020204" pitchFamily="34" charset="0"/>
                <a:cs typeface="Arial" panose="020B0604020202020204" pitchFamily="34" charset="0"/>
              </a:rPr>
              <a:t>أجهزة الادخال </a:t>
            </a:r>
            <a:endParaRPr lang="en-US" dirty="0">
              <a:solidFill>
                <a:schemeClr val="tx1"/>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319742" y="338379"/>
            <a:ext cx="5904040" cy="676759"/>
          </a:xfrm>
        </p:spPr>
        <p:txBody>
          <a:bodyPr anchor="ctr">
            <a:normAutofit/>
          </a:bodyPr>
          <a:lstStyle/>
          <a:p>
            <a:r>
              <a:rPr lang="en-US" dirty="0" smtClean="0">
                <a:solidFill>
                  <a:schemeClr val="tx1"/>
                </a:solidFill>
              </a:rPr>
              <a:t>Input devices    </a:t>
            </a:r>
            <a:endParaRPr lang="en-US" dirty="0">
              <a:solidFill>
                <a:schemeClr val="tx1"/>
              </a:solidFill>
            </a:endParaRPr>
          </a:p>
        </p:txBody>
      </p:sp>
      <p:sp>
        <p:nvSpPr>
          <p:cNvPr id="7" name="Content Placeholder 2"/>
          <p:cNvSpPr>
            <a:spLocks noGrp="1"/>
          </p:cNvSpPr>
          <p:nvPr>
            <p:ph idx="1"/>
          </p:nvPr>
        </p:nvSpPr>
        <p:spPr>
          <a:xfrm>
            <a:off x="319742" y="3765562"/>
            <a:ext cx="6903258" cy="3745581"/>
          </a:xfrm>
        </p:spPr>
        <p:txBody>
          <a:bodyPr anchor="t">
            <a:normAutofit/>
          </a:bodyPr>
          <a:lstStyle/>
          <a:p>
            <a:r>
              <a:rPr lang="en-US" sz="2400" dirty="0"/>
              <a:t>An input device is any hardware device that sends data to a computer, allowing you to interact with and control the computer. </a:t>
            </a:r>
          </a:p>
        </p:txBody>
      </p:sp>
      <p:sp>
        <p:nvSpPr>
          <p:cNvPr id="6" name="Content Placeholder 2"/>
          <p:cNvSpPr txBox="1">
            <a:spLocks/>
          </p:cNvSpPr>
          <p:nvPr/>
        </p:nvSpPr>
        <p:spPr>
          <a:xfrm>
            <a:off x="0" y="1762708"/>
            <a:ext cx="6948362" cy="374558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None/>
            </a:pPr>
            <a:r>
              <a:rPr lang="ar-JO" sz="2400" dirty="0">
                <a:solidFill>
                  <a:schemeClr val="tx1"/>
                </a:solidFill>
                <a:latin typeface="Arial" panose="020B0604020202020204" pitchFamily="34" charset="0"/>
                <a:cs typeface="Arial" panose="020B0604020202020204" pitchFamily="34" charset="0"/>
              </a:rPr>
              <a:t>هو اي جهاز يرسل البيانات الى الكمبيوتر، مما يتيح لك التفاعل مع جهاز الكمبيوتر والتحكم فيه. </a:t>
            </a:r>
            <a:endParaRPr lang="en-US" sz="2400" dirty="0" smtClean="0">
              <a:solidFill>
                <a:schemeClr val="tx1"/>
              </a:solidFill>
              <a:latin typeface="Arial" panose="020B0604020202020204" pitchFamily="34" charset="0"/>
              <a:cs typeface="Arial" panose="020B0604020202020204" pitchFamily="34" charset="0"/>
            </a:endParaRPr>
          </a:p>
          <a:p>
            <a:pPr marL="0" indent="0">
              <a:buFont typeface="Wingdings 3" charset="2"/>
              <a:buNone/>
            </a:pPr>
            <a:endParaRPr lang="en-US" dirty="0">
              <a:solidFill>
                <a:schemeClr val="tx1"/>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40900" y="2695097"/>
            <a:ext cx="1854340" cy="1880805"/>
          </a:xfrm>
          <a:prstGeom prst="rect">
            <a:avLst/>
          </a:prstGeom>
        </p:spPr>
      </p:pic>
      <p:sp>
        <p:nvSpPr>
          <p:cNvPr id="9" name="TextBox 8"/>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10" name="Group 9"/>
          <p:cNvGrpSpPr/>
          <p:nvPr/>
        </p:nvGrpSpPr>
        <p:grpSpPr>
          <a:xfrm>
            <a:off x="6281192" y="6381234"/>
            <a:ext cx="1415160" cy="476766"/>
            <a:chOff x="8882864" y="6158525"/>
            <a:chExt cx="1780778" cy="599942"/>
          </a:xfrm>
        </p:grpSpPr>
        <p:pic>
          <p:nvPicPr>
            <p:cNvPr id="11" name="Picture 10"/>
            <p:cNvPicPr>
              <a:picLocks noChangeAspect="1"/>
            </p:cNvPicPr>
            <p:nvPr/>
          </p:nvPicPr>
          <p:blipFill rotWithShape="1">
            <a:blip r:embed="rId4"/>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231623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51314" y="802953"/>
            <a:ext cx="1823635" cy="645763"/>
          </a:xfrm>
        </p:spPr>
        <p:txBody>
          <a:bodyPr>
            <a:normAutofit/>
          </a:bodyPr>
          <a:lstStyle/>
          <a:p>
            <a:r>
              <a:rPr lang="en-US" dirty="0" smtClean="0"/>
              <a:t>Sensors</a:t>
            </a:r>
            <a:endParaRPr lang="en-US" dirty="0"/>
          </a:p>
        </p:txBody>
      </p:sp>
      <p:sp>
        <p:nvSpPr>
          <p:cNvPr id="5" name="Rectangle 4"/>
          <p:cNvSpPr/>
          <p:nvPr/>
        </p:nvSpPr>
        <p:spPr>
          <a:xfrm>
            <a:off x="200963" y="3149096"/>
            <a:ext cx="8158951" cy="1815882"/>
          </a:xfrm>
          <a:prstGeom prst="rect">
            <a:avLst/>
          </a:prstGeom>
        </p:spPr>
        <p:txBody>
          <a:bodyPr wrap="square">
            <a:spAutoFit/>
          </a:bodyPr>
          <a:lstStyle/>
          <a:p>
            <a:r>
              <a:rPr lang="en-US" sz="2800" dirty="0" smtClean="0"/>
              <a:t>A </a:t>
            </a:r>
            <a:r>
              <a:rPr lang="en-US" sz="2800" dirty="0"/>
              <a:t>sensor is </a:t>
            </a:r>
            <a:r>
              <a:rPr lang="en-US" sz="2800" dirty="0" smtClean="0"/>
              <a:t>an input </a:t>
            </a:r>
            <a:r>
              <a:rPr lang="en-US" sz="2800" dirty="0"/>
              <a:t>device that detects and responds to some type of input from the physical </a:t>
            </a:r>
            <a:r>
              <a:rPr lang="en-US" sz="2800" dirty="0" smtClean="0"/>
              <a:t>environment such as heat, humidity, smoke..</a:t>
            </a:r>
            <a:r>
              <a:rPr lang="en-US" sz="2800" dirty="0" err="1" smtClean="0"/>
              <a:t>etc</a:t>
            </a:r>
            <a:r>
              <a:rPr lang="en-US" sz="2800" dirty="0" smtClean="0"/>
              <a:t>. .</a:t>
            </a:r>
            <a:endParaRPr lang="en-US" sz="28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50733" y="4504805"/>
            <a:ext cx="4126968" cy="2212909"/>
          </a:xfrm>
          <a:prstGeom prst="rect">
            <a:avLst/>
          </a:prstGeom>
        </p:spPr>
      </p:pic>
      <p:sp>
        <p:nvSpPr>
          <p:cNvPr id="3" name="TextBox 2"/>
          <p:cNvSpPr txBox="1"/>
          <p:nvPr/>
        </p:nvSpPr>
        <p:spPr>
          <a:xfrm>
            <a:off x="4488781" y="802385"/>
            <a:ext cx="1999281" cy="646331"/>
          </a:xfrm>
          <a:prstGeom prst="rect">
            <a:avLst/>
          </a:prstGeom>
          <a:noFill/>
        </p:spPr>
        <p:txBody>
          <a:bodyPr wrap="square" rtlCol="0">
            <a:spAutoFit/>
          </a:bodyPr>
          <a:lstStyle/>
          <a:p>
            <a:pPr algn="r"/>
            <a:r>
              <a:rPr lang="ar-QA" sz="3600" dirty="0" smtClean="0">
                <a:solidFill>
                  <a:schemeClr val="accent1"/>
                </a:solidFill>
                <a:latin typeface="Arial" panose="020B0604020202020204" pitchFamily="34" charset="0"/>
                <a:cs typeface="Arial" panose="020B0604020202020204" pitchFamily="34" charset="0"/>
              </a:rPr>
              <a:t>المستشعرات</a:t>
            </a:r>
            <a:endParaRPr lang="en-US" dirty="0">
              <a:solidFill>
                <a:schemeClr val="accent1"/>
              </a:solidFill>
              <a:latin typeface="Arial" panose="020B0604020202020204" pitchFamily="34" charset="0"/>
              <a:cs typeface="Arial" panose="020B0604020202020204" pitchFamily="34" charset="0"/>
            </a:endParaRPr>
          </a:p>
        </p:txBody>
      </p:sp>
      <p:sp>
        <p:nvSpPr>
          <p:cNvPr id="4" name="Rectangle 3"/>
          <p:cNvSpPr/>
          <p:nvPr/>
        </p:nvSpPr>
        <p:spPr>
          <a:xfrm>
            <a:off x="318529" y="1685250"/>
            <a:ext cx="6991376" cy="1384995"/>
          </a:xfrm>
          <a:prstGeom prst="rect">
            <a:avLst/>
          </a:prstGeom>
        </p:spPr>
        <p:txBody>
          <a:bodyPr wrap="square">
            <a:spAutoFit/>
          </a:bodyPr>
          <a:lstStyle/>
          <a:p>
            <a:pPr algn="r"/>
            <a:r>
              <a:rPr lang="ar-QA" sz="2800" dirty="0" smtClean="0">
                <a:latin typeface="Arial" panose="020B0604020202020204" pitchFamily="34" charset="0"/>
                <a:cs typeface="Arial" panose="020B0604020202020204" pitchFamily="34" charset="0"/>
              </a:rPr>
              <a:t>يعتبر المستشعر من أجهزة الادخال</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هو جهاز يكتشف ويستجيب لبعض أنواع المدخلات من البيئة </a:t>
            </a:r>
            <a:r>
              <a:rPr lang="ar-QA" sz="2800" dirty="0" smtClean="0">
                <a:latin typeface="Arial" panose="020B0604020202020204" pitchFamily="34" charset="0"/>
                <a:cs typeface="Arial" panose="020B0604020202020204" pitchFamily="34" charset="0"/>
              </a:rPr>
              <a:t>مثل الدخان، الحرارة، الرطوبة ....الخ .</a:t>
            </a:r>
            <a:endParaRPr lang="en-US" sz="2800" dirty="0">
              <a:latin typeface="Arial" panose="020B0604020202020204" pitchFamily="34" charset="0"/>
              <a:cs typeface="Arial" panose="020B0604020202020204" pitchFamily="34" charset="0"/>
            </a:endParaRPr>
          </a:p>
        </p:txBody>
      </p:sp>
      <p:sp>
        <p:nvSpPr>
          <p:cNvPr id="7" name="TextBox 6"/>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6281192" y="6381234"/>
            <a:ext cx="1415160" cy="476766"/>
            <a:chOff x="8882864" y="6158525"/>
            <a:chExt cx="1780778" cy="599942"/>
          </a:xfrm>
        </p:grpSpPr>
        <p:pic>
          <p:nvPicPr>
            <p:cNvPr id="9" name="Picture 8"/>
            <p:cNvPicPr>
              <a:picLocks noChangeAspect="1"/>
            </p:cNvPicPr>
            <p:nvPr/>
          </p:nvPicPr>
          <p:blipFill rotWithShape="1">
            <a:blip r:embed="rId4"/>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4280186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76355" y="462414"/>
            <a:ext cx="6347713" cy="1320800"/>
          </a:xfrm>
        </p:spPr>
        <p:txBody>
          <a:bodyPr/>
          <a:lstStyle/>
          <a:p>
            <a:r>
              <a:rPr lang="en-US" dirty="0" smtClean="0"/>
              <a:t>Sensors</a:t>
            </a:r>
            <a:r>
              <a:rPr lang="ar-QA" dirty="0" smtClean="0"/>
              <a:t>  </a:t>
            </a:r>
            <a:r>
              <a:rPr lang="ar-QA" dirty="0" smtClean="0">
                <a:latin typeface="Arial" panose="020B0604020202020204" pitchFamily="34" charset="0"/>
                <a:cs typeface="Arial" panose="020B0604020202020204" pitchFamily="34" charset="0"/>
              </a:rPr>
              <a:t>المستشعرات</a:t>
            </a:r>
            <a:r>
              <a:rPr lang="ar-QA" dirty="0" smtClean="0"/>
              <a:t> </a:t>
            </a:r>
            <a:endParaRPr lang="en-US" dirty="0"/>
          </a:p>
        </p:txBody>
      </p:sp>
      <p:sp>
        <p:nvSpPr>
          <p:cNvPr id="5" name="Rectangle 4"/>
          <p:cNvSpPr/>
          <p:nvPr/>
        </p:nvSpPr>
        <p:spPr>
          <a:xfrm>
            <a:off x="271220" y="2737985"/>
            <a:ext cx="8252848" cy="1384995"/>
          </a:xfrm>
          <a:prstGeom prst="rect">
            <a:avLst/>
          </a:prstGeom>
        </p:spPr>
        <p:txBody>
          <a:bodyPr wrap="square">
            <a:spAutoFit/>
          </a:bodyPr>
          <a:lstStyle/>
          <a:p>
            <a:r>
              <a:rPr lang="en-US" sz="2800" dirty="0"/>
              <a:t>Humans have a multitude of sensors. Sight (vision), hearing, taste, smell, and touch are the five traditionally recognized senses.</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44369" y="4122980"/>
            <a:ext cx="2735020" cy="2735020"/>
          </a:xfrm>
          <a:prstGeom prst="rect">
            <a:avLst/>
          </a:prstGeom>
        </p:spPr>
      </p:pic>
      <p:sp>
        <p:nvSpPr>
          <p:cNvPr id="4" name="Rectangle 3"/>
          <p:cNvSpPr/>
          <p:nvPr/>
        </p:nvSpPr>
        <p:spPr>
          <a:xfrm>
            <a:off x="1038386" y="1330235"/>
            <a:ext cx="6268345" cy="1200329"/>
          </a:xfrm>
          <a:prstGeom prst="rect">
            <a:avLst/>
          </a:prstGeom>
        </p:spPr>
        <p:txBody>
          <a:bodyPr wrap="square">
            <a:spAutoFit/>
          </a:bodyPr>
          <a:lstStyle/>
          <a:p>
            <a:pPr algn="r"/>
            <a:r>
              <a:rPr lang="en-US" sz="2400" dirty="0">
                <a:latin typeface="Arial" panose="020B0604020202020204" pitchFamily="34" charset="0"/>
                <a:cs typeface="Arial" panose="020B0604020202020204" pitchFamily="34" charset="0"/>
              </a:rPr>
              <a:t>البشر لديهم العديد من أجهزة </a:t>
            </a:r>
            <a:r>
              <a:rPr lang="en-US" sz="2400" dirty="0" smtClean="0">
                <a:latin typeface="Arial" panose="020B0604020202020204" pitchFamily="34" charset="0"/>
                <a:cs typeface="Arial" panose="020B0604020202020204" pitchFamily="34" charset="0"/>
              </a:rPr>
              <a:t>الاستشعا</a:t>
            </a:r>
            <a:r>
              <a:rPr lang="ar-QA" sz="2400" dirty="0" smtClean="0">
                <a:latin typeface="Arial" panose="020B0604020202020204" pitchFamily="34" charset="0"/>
                <a:cs typeface="Arial" panose="020B0604020202020204" pitchFamily="34" charset="0"/>
              </a:rPr>
              <a:t>ر.</a:t>
            </a:r>
          </a:p>
          <a:p>
            <a:pPr algn="r"/>
            <a:r>
              <a:rPr lang="en-US" sz="2400" dirty="0" smtClean="0">
                <a:latin typeface="Arial" panose="020B0604020202020204" pitchFamily="34" charset="0"/>
                <a:cs typeface="Arial" panose="020B0604020202020204" pitchFamily="34" charset="0"/>
              </a:rPr>
              <a:t> البص</a:t>
            </a:r>
            <a:r>
              <a:rPr lang="ar-QA" sz="2400" dirty="0" smtClean="0">
                <a:latin typeface="Arial" panose="020B0604020202020204" pitchFamily="34" charset="0"/>
                <a:cs typeface="Arial" panose="020B0604020202020204" pitchFamily="34" charset="0"/>
              </a:rPr>
              <a:t>ر، </a:t>
            </a:r>
            <a:r>
              <a:rPr lang="en-US" sz="2400" dirty="0" smtClean="0">
                <a:latin typeface="Arial" panose="020B0604020202020204" pitchFamily="34" charset="0"/>
                <a:cs typeface="Arial" panose="020B0604020202020204" pitchFamily="34" charset="0"/>
              </a:rPr>
              <a:t>السمع </a:t>
            </a:r>
            <a:r>
              <a:rPr lang="en-US" sz="2400" dirty="0">
                <a:latin typeface="Arial" panose="020B0604020202020204" pitchFamily="34" charset="0"/>
                <a:cs typeface="Arial" panose="020B0604020202020204" pitchFamily="34" charset="0"/>
              </a:rPr>
              <a:t>، الذوق ، الرائحة ، اللمس هي الحواس الخمسة المعترف بها </a:t>
            </a:r>
            <a:r>
              <a:rPr lang="en-US" sz="2400" dirty="0" smtClean="0">
                <a:latin typeface="Arial" panose="020B0604020202020204" pitchFamily="34" charset="0"/>
                <a:cs typeface="Arial" panose="020B0604020202020204" pitchFamily="34" charset="0"/>
              </a:rPr>
              <a:t>تقليديًا</a:t>
            </a:r>
            <a:r>
              <a:rPr lang="ar-QA"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7" name="Group 6"/>
          <p:cNvGrpSpPr/>
          <p:nvPr/>
        </p:nvGrpSpPr>
        <p:grpSpPr>
          <a:xfrm>
            <a:off x="6281192" y="6381234"/>
            <a:ext cx="1415160" cy="476766"/>
            <a:chOff x="8882864" y="6158525"/>
            <a:chExt cx="1780778" cy="599942"/>
          </a:xfrm>
        </p:grpSpPr>
        <p:pic>
          <p:nvPicPr>
            <p:cNvPr id="8" name="Picture 7"/>
            <p:cNvPicPr>
              <a:picLocks noChangeAspect="1"/>
            </p:cNvPicPr>
            <p:nvPr/>
          </p:nvPicPr>
          <p:blipFill rotWithShape="1">
            <a:blip r:embed="rId4"/>
            <a:srcRect r="35821"/>
            <a:stretch/>
          </p:blipFill>
          <p:spPr>
            <a:xfrm>
              <a:off x="8882864" y="6158525"/>
              <a:ext cx="1142880" cy="599942"/>
            </a:xfrm>
            <a:prstGeom prst="rect">
              <a:avLst/>
            </a:prstGeom>
          </p:spPr>
        </p:pic>
        <p:pic>
          <p:nvPicPr>
            <p:cNvPr id="9" name="Picture 8"/>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396697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5184" y="211015"/>
            <a:ext cx="6049107" cy="1944882"/>
          </a:xfrm>
        </p:spPr>
        <p:txBody>
          <a:bodyPr>
            <a:normAutofit/>
          </a:bodyPr>
          <a:lstStyle/>
          <a:p>
            <a:pPr algn="ctr"/>
            <a:r>
              <a:rPr lang="ar-QA" sz="4400" dirty="0">
                <a:latin typeface="Arial" panose="020B0604020202020204" pitchFamily="34" charset="0"/>
                <a:cs typeface="Arial" panose="020B0604020202020204" pitchFamily="34" charset="0"/>
              </a:rPr>
              <a:t>حساس الموجات فوق الصوتية</a:t>
            </a:r>
            <a:r>
              <a:rPr lang="ar-QA" dirty="0"/>
              <a:t/>
            </a:r>
            <a:br>
              <a:rPr lang="ar-QA" dirty="0"/>
            </a:br>
            <a:r>
              <a:rPr lang="en-US" sz="4000" dirty="0" smtClean="0">
                <a:latin typeface="Century Gothic" panose="020B0502020202020204" pitchFamily="34" charset="0"/>
              </a:rPr>
              <a:t>Ultrasonic sensor</a:t>
            </a:r>
            <a:endParaRPr lang="en-US" sz="4000" dirty="0">
              <a:latin typeface="Century Gothic" panose="020B0502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33392" y="2062686"/>
            <a:ext cx="3877216" cy="3877216"/>
          </a:xfrm>
          <a:prstGeom prst="rect">
            <a:avLst/>
          </a:prstGeom>
        </p:spPr>
      </p:pic>
      <p:sp>
        <p:nvSpPr>
          <p:cNvPr id="5" name="TextBox 4"/>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6" name="Group 5"/>
          <p:cNvGrpSpPr/>
          <p:nvPr/>
        </p:nvGrpSpPr>
        <p:grpSpPr>
          <a:xfrm>
            <a:off x="6281192" y="6381234"/>
            <a:ext cx="1415160" cy="476766"/>
            <a:chOff x="8882864" y="6158525"/>
            <a:chExt cx="1780778" cy="599942"/>
          </a:xfrm>
        </p:grpSpPr>
        <p:pic>
          <p:nvPicPr>
            <p:cNvPr id="7" name="Picture 6"/>
            <p:cNvPicPr>
              <a:picLocks noChangeAspect="1"/>
            </p:cNvPicPr>
            <p:nvPr/>
          </p:nvPicPr>
          <p:blipFill rotWithShape="1">
            <a:blip r:embed="rId4"/>
            <a:srcRect r="35821"/>
            <a:stretch/>
          </p:blipFill>
          <p:spPr>
            <a:xfrm>
              <a:off x="8882864" y="6158525"/>
              <a:ext cx="1142880" cy="599942"/>
            </a:xfrm>
            <a:prstGeom prst="rect">
              <a:avLst/>
            </a:prstGeom>
          </p:spPr>
        </p:pic>
        <p:pic>
          <p:nvPicPr>
            <p:cNvPr id="8" name="Picture 7"/>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407613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06" y="1"/>
            <a:ext cx="79552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964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ultrasonic sensor wor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59847"/>
            <a:ext cx="9144000" cy="36621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4" name="Group 3"/>
          <p:cNvGrpSpPr/>
          <p:nvPr/>
        </p:nvGrpSpPr>
        <p:grpSpPr>
          <a:xfrm>
            <a:off x="6281192" y="6381234"/>
            <a:ext cx="1415160" cy="476766"/>
            <a:chOff x="8882864" y="6158525"/>
            <a:chExt cx="1780778" cy="599942"/>
          </a:xfrm>
        </p:grpSpPr>
        <p:pic>
          <p:nvPicPr>
            <p:cNvPr id="5" name="Picture 4"/>
            <p:cNvPicPr>
              <a:picLocks noChangeAspect="1"/>
            </p:cNvPicPr>
            <p:nvPr/>
          </p:nvPicPr>
          <p:blipFill rotWithShape="1">
            <a:blip r:embed="rId4"/>
            <a:srcRect r="35821"/>
            <a:stretch/>
          </p:blipFill>
          <p:spPr>
            <a:xfrm>
              <a:off x="8882864" y="6158525"/>
              <a:ext cx="1142880" cy="599942"/>
            </a:xfrm>
            <a:prstGeom prst="rect">
              <a:avLst/>
            </a:prstGeom>
          </p:spPr>
        </p:pic>
        <p:pic>
          <p:nvPicPr>
            <p:cNvPr id="6" name="Picture 5"/>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3551729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64618" y="36284"/>
            <a:ext cx="6290906" cy="541867"/>
          </a:xfrm>
        </p:spPr>
        <p:txBody>
          <a:bodyPr>
            <a:normAutofit fontScale="90000"/>
          </a:bodyPr>
          <a:lstStyle/>
          <a:p>
            <a:pPr algn="ctr"/>
            <a:r>
              <a:rPr lang="ar-JO" dirty="0" smtClean="0">
                <a:latin typeface="Arial" panose="020B0604020202020204" pitchFamily="34" charset="0"/>
                <a:cs typeface="Arial" panose="020B0604020202020204" pitchFamily="34" charset="0"/>
              </a:rPr>
              <a:t>الفيزياء</a:t>
            </a:r>
            <a:r>
              <a:rPr lang="en-US" dirty="0" smtClean="0"/>
              <a:t/>
            </a:r>
            <a:br>
              <a:rPr lang="en-US" dirty="0" smtClean="0"/>
            </a:br>
            <a:r>
              <a:rPr lang="en-US" dirty="0" smtClean="0"/>
              <a:t>Physics</a:t>
            </a:r>
            <a:br>
              <a:rPr lang="en-US" dirty="0" smtClean="0"/>
            </a:br>
            <a:r>
              <a:rPr lang="en-US" dirty="0" smtClean="0"/>
              <a:t/>
            </a:r>
            <a:br>
              <a:rPr lang="en-US" dirty="0" smtClean="0"/>
            </a:br>
            <a:endParaRPr lang="en-US" dirty="0"/>
          </a:p>
        </p:txBody>
      </p:sp>
      <p:grpSp>
        <p:nvGrpSpPr>
          <p:cNvPr id="5" name="Group 4"/>
          <p:cNvGrpSpPr/>
          <p:nvPr/>
        </p:nvGrpSpPr>
        <p:grpSpPr>
          <a:xfrm>
            <a:off x="39162" y="849085"/>
            <a:ext cx="9104838" cy="5334000"/>
            <a:chOff x="343962" y="-2"/>
            <a:chExt cx="11420188" cy="6858001"/>
          </a:xfrm>
        </p:grpSpPr>
        <p:pic>
          <p:nvPicPr>
            <p:cNvPr id="6" name="Picture 5"/>
            <p:cNvPicPr>
              <a:picLocks noChangeAspect="1"/>
            </p:cNvPicPr>
            <p:nvPr/>
          </p:nvPicPr>
          <p:blipFill>
            <a:blip r:embed="rId3">
              <a:alphaModFix amt="20000"/>
            </a:blip>
            <a:stretch>
              <a:fillRect/>
            </a:stretch>
          </p:blipFill>
          <p:spPr>
            <a:xfrm>
              <a:off x="343962" y="0"/>
              <a:ext cx="3822191" cy="6857999"/>
            </a:xfrm>
            <a:prstGeom prst="rect">
              <a:avLst/>
            </a:prstGeom>
          </p:spPr>
        </p:pic>
        <p:pic>
          <p:nvPicPr>
            <p:cNvPr id="7" name="Picture 6"/>
            <p:cNvPicPr>
              <a:picLocks noChangeAspect="1"/>
            </p:cNvPicPr>
            <p:nvPr/>
          </p:nvPicPr>
          <p:blipFill>
            <a:blip r:embed="rId3">
              <a:alphaModFix amt="20000"/>
            </a:blip>
            <a:stretch>
              <a:fillRect/>
            </a:stretch>
          </p:blipFill>
          <p:spPr>
            <a:xfrm>
              <a:off x="4166153" y="-1"/>
              <a:ext cx="3822191" cy="6857999"/>
            </a:xfrm>
            <a:prstGeom prst="rect">
              <a:avLst/>
            </a:prstGeom>
          </p:spPr>
        </p:pic>
        <p:pic>
          <p:nvPicPr>
            <p:cNvPr id="8" name="Picture 7"/>
            <p:cNvPicPr>
              <a:picLocks noChangeAspect="1"/>
            </p:cNvPicPr>
            <p:nvPr/>
          </p:nvPicPr>
          <p:blipFill>
            <a:blip r:embed="rId3">
              <a:alphaModFix amt="20000"/>
            </a:blip>
            <a:stretch>
              <a:fillRect/>
            </a:stretch>
          </p:blipFill>
          <p:spPr>
            <a:xfrm>
              <a:off x="7941959" y="-2"/>
              <a:ext cx="3822191" cy="6857999"/>
            </a:xfrm>
            <a:prstGeom prst="rect">
              <a:avLst/>
            </a:prstGeom>
          </p:spPr>
        </p:pic>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4077" y="1557607"/>
            <a:ext cx="4534057" cy="4534057"/>
          </a:xfrm>
          <a:prstGeom prst="rect">
            <a:avLst/>
          </a:prstGeom>
          <a:ln>
            <a:noFill/>
          </a:ln>
          <a:effectLst>
            <a:outerShdw blurRad="152400" dist="317500" dir="5400000" sx="90000" sy="-19000" rotWithShape="0">
              <a:prstClr val="black">
                <a:alpha val="15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4272973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6" name="Group 5"/>
          <p:cNvGrpSpPr/>
          <p:nvPr/>
        </p:nvGrpSpPr>
        <p:grpSpPr>
          <a:xfrm>
            <a:off x="6281192" y="6381234"/>
            <a:ext cx="1415160" cy="476766"/>
            <a:chOff x="8882864" y="6158525"/>
            <a:chExt cx="1780778" cy="599942"/>
          </a:xfrm>
        </p:grpSpPr>
        <p:pic>
          <p:nvPicPr>
            <p:cNvPr id="7" name="Picture 6"/>
            <p:cNvPicPr>
              <a:picLocks noChangeAspect="1"/>
            </p:cNvPicPr>
            <p:nvPr/>
          </p:nvPicPr>
          <p:blipFill rotWithShape="1">
            <a:blip r:embed="rId4"/>
            <a:srcRect r="35821"/>
            <a:stretch/>
          </p:blipFill>
          <p:spPr>
            <a:xfrm>
              <a:off x="8882864" y="6158525"/>
              <a:ext cx="1142880" cy="599942"/>
            </a:xfrm>
            <a:prstGeom prst="rect">
              <a:avLst/>
            </a:prstGeom>
          </p:spPr>
        </p:pic>
        <p:pic>
          <p:nvPicPr>
            <p:cNvPr id="8" name="Picture 7"/>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1944969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891" y="332697"/>
            <a:ext cx="7680148" cy="729342"/>
          </a:xfrm>
        </p:spPr>
        <p:txBody>
          <a:bodyPr>
            <a:normAutofit fontScale="90000"/>
          </a:bodyPr>
          <a:lstStyle/>
          <a:p>
            <a:pPr algn="ctr"/>
            <a:r>
              <a:rPr lang="ar-JO" sz="3200" dirty="0" smtClean="0">
                <a:latin typeface="Arial" panose="020B0604020202020204" pitchFamily="34" charset="0"/>
                <a:cs typeface="Arial" panose="020B0604020202020204" pitchFamily="34" charset="0"/>
              </a:rPr>
              <a:t>مستشعر</a:t>
            </a:r>
            <a:r>
              <a:rPr lang="ar-QA" sz="3200" dirty="0" smtClean="0">
                <a:latin typeface="Arial" panose="020B0604020202020204" pitchFamily="34" charset="0"/>
                <a:cs typeface="Arial" panose="020B0604020202020204" pitchFamily="34" charset="0"/>
              </a:rPr>
              <a:t> الضوء</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LDR Sensor</a:t>
            </a:r>
            <a:r>
              <a:rPr lang="en-US" sz="3200" dirty="0" smtClean="0">
                <a:latin typeface="Century Gothic" panose="020B0502020202020204" pitchFamily="34" charset="0"/>
              </a:rPr>
              <a:t/>
            </a:r>
            <a:br>
              <a:rPr lang="en-US" sz="3200" dirty="0" smtClean="0">
                <a:latin typeface="Century Gothic" panose="020B0502020202020204" pitchFamily="34" charset="0"/>
              </a:rPr>
            </a:br>
            <a:endParaRPr lang="en-US"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66" y="1481138"/>
            <a:ext cx="4946888" cy="3255053"/>
          </a:xfrm>
          <a:prstGeom prst="rect">
            <a:avLst/>
          </a:prstGeom>
        </p:spPr>
      </p:pic>
      <p:sp>
        <p:nvSpPr>
          <p:cNvPr id="5" name="TextBox 4"/>
          <p:cNvSpPr txBox="1"/>
          <p:nvPr/>
        </p:nvSpPr>
        <p:spPr>
          <a:xfrm>
            <a:off x="1306287" y="4929352"/>
            <a:ext cx="5155450" cy="800219"/>
          </a:xfrm>
          <a:prstGeom prst="rect">
            <a:avLst/>
          </a:prstGeom>
          <a:noFill/>
        </p:spPr>
        <p:txBody>
          <a:bodyPr wrap="none" rtlCol="0">
            <a:spAutoFit/>
          </a:bodyPr>
          <a:lstStyle/>
          <a:p>
            <a:r>
              <a:rPr lang="en-US" sz="2800" dirty="0" smtClean="0">
                <a:solidFill>
                  <a:srgbClr val="00B0F0"/>
                </a:solidFill>
              </a:rPr>
              <a:t>LDR - Light Dependent Resistor</a:t>
            </a:r>
          </a:p>
          <a:p>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70042" y="1793493"/>
            <a:ext cx="2327443" cy="2753483"/>
          </a:xfrm>
          <a:prstGeom prst="rect">
            <a:avLst/>
          </a:prstGeom>
        </p:spPr>
      </p:pic>
      <p:sp>
        <p:nvSpPr>
          <p:cNvPr id="6" name="TextBox 5"/>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7" name="Group 6"/>
          <p:cNvGrpSpPr/>
          <p:nvPr/>
        </p:nvGrpSpPr>
        <p:grpSpPr>
          <a:xfrm>
            <a:off x="6281192" y="6381234"/>
            <a:ext cx="1415160" cy="476766"/>
            <a:chOff x="8882864" y="6158525"/>
            <a:chExt cx="1780778" cy="599942"/>
          </a:xfrm>
        </p:grpSpPr>
        <p:pic>
          <p:nvPicPr>
            <p:cNvPr id="8" name="Picture 7"/>
            <p:cNvPicPr>
              <a:picLocks noChangeAspect="1"/>
            </p:cNvPicPr>
            <p:nvPr/>
          </p:nvPicPr>
          <p:blipFill rotWithShape="1">
            <a:blip r:embed="rId5"/>
            <a:srcRect r="35821"/>
            <a:stretch/>
          </p:blipFill>
          <p:spPr>
            <a:xfrm>
              <a:off x="8882864" y="6158525"/>
              <a:ext cx="1142880" cy="599942"/>
            </a:xfrm>
            <a:prstGeom prst="rect">
              <a:avLst/>
            </a:prstGeom>
          </p:spPr>
        </p:pic>
        <p:pic>
          <p:nvPicPr>
            <p:cNvPr id="9" name="Picture 8"/>
            <p:cNvPicPr>
              <a:picLocks noChangeAspect="1"/>
            </p:cNvPicPr>
            <p:nvPr/>
          </p:nvPicPr>
          <p:blipFill rotWithShape="1">
            <a:blip r:embed="rId5">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26471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974437" y="1073835"/>
            <a:ext cx="4572000" cy="646331"/>
          </a:xfrm>
          <a:prstGeom prst="rect">
            <a:avLst/>
          </a:prstGeom>
        </p:spPr>
        <p:txBody>
          <a:bodyPr>
            <a:spAutoFit/>
          </a:bodyPr>
          <a:lstStyle/>
          <a:p>
            <a:r>
              <a:rPr lang="en-US" dirty="0">
                <a:solidFill>
                  <a:srgbClr val="2F333A"/>
                </a:solidFill>
                <a:latin typeface="Arial" panose="020B0604020202020204" pitchFamily="34" charset="0"/>
              </a:rPr>
              <a:t>Variation in resistance with changing light intensity</a:t>
            </a:r>
            <a:endParaRPr lang="en-US" b="0" i="0" dirty="0">
              <a:solidFill>
                <a:srgbClr val="2F333A"/>
              </a:solidFill>
              <a:effectLst/>
              <a:latin typeface="Arial" panose="020B0604020202020204" pitchFamily="34" charset="0"/>
            </a:endParaRPr>
          </a:p>
        </p:txBody>
      </p:sp>
      <p:pic>
        <p:nvPicPr>
          <p:cNvPr id="1028" name="Picture 4" descr="Picture of Princi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37" y="2077094"/>
            <a:ext cx="4825472" cy="4264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6" name="Group 5"/>
          <p:cNvGrpSpPr/>
          <p:nvPr/>
        </p:nvGrpSpPr>
        <p:grpSpPr>
          <a:xfrm>
            <a:off x="6281192" y="6381234"/>
            <a:ext cx="1415160" cy="476766"/>
            <a:chOff x="8882864" y="6158525"/>
            <a:chExt cx="1780778" cy="599942"/>
          </a:xfrm>
        </p:grpSpPr>
        <p:pic>
          <p:nvPicPr>
            <p:cNvPr id="7" name="Picture 6"/>
            <p:cNvPicPr>
              <a:picLocks noChangeAspect="1"/>
            </p:cNvPicPr>
            <p:nvPr/>
          </p:nvPicPr>
          <p:blipFill rotWithShape="1">
            <a:blip r:embed="rId4"/>
            <a:srcRect r="35821"/>
            <a:stretch/>
          </p:blipFill>
          <p:spPr>
            <a:xfrm>
              <a:off x="8882864" y="6158525"/>
              <a:ext cx="1142880" cy="599942"/>
            </a:xfrm>
            <a:prstGeom prst="rect">
              <a:avLst/>
            </a:prstGeom>
          </p:spPr>
        </p:pic>
        <p:pic>
          <p:nvPicPr>
            <p:cNvPr id="8" name="Picture 7"/>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151236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1070577" y="271167"/>
            <a:ext cx="4216803" cy="103322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QA" sz="4000" dirty="0" smtClean="0">
                <a:solidFill>
                  <a:schemeClr val="tx1"/>
                </a:solidFill>
                <a:latin typeface="Arial" panose="020B0604020202020204" pitchFamily="34" charset="0"/>
                <a:cs typeface="Arial" panose="020B0604020202020204" pitchFamily="34" charset="0"/>
              </a:rPr>
              <a:t>أجهزة الاخراج</a:t>
            </a:r>
            <a:r>
              <a:rPr lang="en-US" sz="4000" dirty="0" smtClean="0">
                <a:solidFill>
                  <a:schemeClr val="tx1"/>
                </a:solidFill>
              </a:rPr>
              <a:t/>
            </a:r>
            <a:br>
              <a:rPr lang="en-US" sz="4000" dirty="0" smtClean="0">
                <a:solidFill>
                  <a:schemeClr val="tx1"/>
                </a:solidFill>
              </a:rPr>
            </a:br>
            <a:r>
              <a:rPr lang="en-US" sz="4000" dirty="0" smtClean="0">
                <a:solidFill>
                  <a:schemeClr val="tx1"/>
                </a:solidFill>
              </a:rPr>
              <a:t>Output</a:t>
            </a:r>
            <a:r>
              <a:rPr lang="ar-QA" sz="4000" dirty="0" smtClean="0">
                <a:solidFill>
                  <a:schemeClr val="tx1"/>
                </a:solidFill>
              </a:rPr>
              <a:t> </a:t>
            </a:r>
            <a:r>
              <a:rPr lang="en-US" sz="4000" dirty="0" smtClean="0">
                <a:solidFill>
                  <a:schemeClr val="tx1"/>
                </a:solidFill>
              </a:rPr>
              <a:t>devices</a:t>
            </a:r>
            <a:endParaRPr lang="en-US" sz="4000" dirty="0">
              <a:solidFill>
                <a:schemeClr val="tx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977553" y="1534041"/>
            <a:ext cx="3749583" cy="1157773"/>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None/>
            </a:pPr>
            <a:r>
              <a:rPr lang="ar-QA" sz="2800" dirty="0" smtClean="0">
                <a:solidFill>
                  <a:schemeClr val="tx1"/>
                </a:solidFill>
                <a:latin typeface="Arial" panose="020B0604020202020204" pitchFamily="34" charset="0"/>
                <a:cs typeface="Arial" panose="020B0604020202020204" pitchFamily="34" charset="0"/>
              </a:rPr>
              <a:t>أي جهاز يستقبل معلومات </a:t>
            </a:r>
            <a:r>
              <a:rPr lang="ar-QA" sz="2800" dirty="0">
                <a:solidFill>
                  <a:schemeClr val="tx1"/>
                </a:solidFill>
                <a:latin typeface="Arial" panose="020B0604020202020204" pitchFamily="34" charset="0"/>
                <a:cs typeface="Arial" panose="020B0604020202020204" pitchFamily="34" charset="0"/>
              </a:rPr>
              <a:t>تمت معالجتها وإرسالها من جهاز كمبيوتر أو جهاز مشابه </a:t>
            </a:r>
            <a:r>
              <a:rPr lang="ar-QA" sz="2800" dirty="0" smtClean="0">
                <a:solidFill>
                  <a:schemeClr val="tx1"/>
                </a:solidFill>
                <a:latin typeface="Arial" panose="020B0604020202020204" pitchFamily="34" charset="0"/>
                <a:cs typeface="Arial" panose="020B0604020202020204" pitchFamily="34" charset="0"/>
              </a:rPr>
              <a:t>ثم يحولها الى </a:t>
            </a:r>
            <a:r>
              <a:rPr lang="ar-QA" sz="2800" dirty="0">
                <a:solidFill>
                  <a:schemeClr val="tx1"/>
                </a:solidFill>
                <a:latin typeface="Arial" panose="020B0604020202020204" pitchFamily="34" charset="0"/>
                <a:cs typeface="Arial" panose="020B0604020202020204" pitchFamily="34" charset="0"/>
              </a:rPr>
              <a:t>مخرجات </a:t>
            </a:r>
            <a:r>
              <a:rPr lang="ar-QA" sz="2800" dirty="0" smtClean="0">
                <a:solidFill>
                  <a:schemeClr val="tx1"/>
                </a:solidFill>
                <a:latin typeface="Arial" panose="020B0604020202020204" pitchFamily="34" charset="0"/>
                <a:cs typeface="Arial" panose="020B0604020202020204" pitchFamily="34" charset="0"/>
              </a:rPr>
              <a:t>مثل السماعات، الطابعة ....</a:t>
            </a:r>
            <a:endParaRPr lang="ar-QA" sz="2800" dirty="0">
              <a:solidFill>
                <a:schemeClr val="tx1"/>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370259" y="3986119"/>
            <a:ext cx="5617438" cy="1096392"/>
          </a:xfrm>
        </p:spPr>
        <p:txBody>
          <a:bodyPr anchor="t">
            <a:noAutofit/>
          </a:bodyPr>
          <a:lstStyle/>
          <a:p>
            <a:pPr marL="0" indent="0">
              <a:buNone/>
            </a:pPr>
            <a:r>
              <a:rPr lang="en-US" sz="2400" dirty="0">
                <a:solidFill>
                  <a:schemeClr val="tx1"/>
                </a:solidFill>
                <a:latin typeface="Century Gothic" panose="020B0502020202020204" pitchFamily="34" charset="0"/>
              </a:rPr>
              <a:t>An output device is any device used to send data from a computer to another device or user. Most computer data </a:t>
            </a:r>
            <a:r>
              <a:rPr lang="en-US" sz="2400" dirty="0" smtClean="0">
                <a:solidFill>
                  <a:schemeClr val="tx1"/>
                </a:solidFill>
                <a:latin typeface="Century Gothic" panose="020B0502020202020204" pitchFamily="34" charset="0"/>
              </a:rPr>
              <a:t>output </a:t>
            </a:r>
            <a:r>
              <a:rPr lang="en-US" sz="2400" dirty="0">
                <a:solidFill>
                  <a:schemeClr val="tx1"/>
                </a:solidFill>
                <a:latin typeface="Century Gothic" panose="020B0502020202020204" pitchFamily="34" charset="0"/>
              </a:rPr>
              <a:t>devices used by humans </a:t>
            </a:r>
            <a:r>
              <a:rPr lang="en-US" sz="2400" dirty="0" smtClean="0">
                <a:solidFill>
                  <a:schemeClr val="tx1"/>
                </a:solidFill>
                <a:latin typeface="Century Gothic" panose="020B0502020202020204" pitchFamily="34" charset="0"/>
              </a:rPr>
              <a:t>monitors</a:t>
            </a:r>
            <a:r>
              <a:rPr lang="en-US" sz="2400" dirty="0">
                <a:solidFill>
                  <a:schemeClr val="tx1"/>
                </a:solidFill>
                <a:latin typeface="Century Gothic" panose="020B0502020202020204" pitchFamily="34" charset="0"/>
              </a:rPr>
              <a:t>, projectors, speakers, headphones and printers.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380" y="1387765"/>
            <a:ext cx="2892580" cy="2104351"/>
          </a:xfrm>
          <a:prstGeom prst="rect">
            <a:avLst/>
          </a:prstGeom>
        </p:spPr>
      </p:pic>
      <p:sp>
        <p:nvSpPr>
          <p:cNvPr id="8" name="TextBox 7"/>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9" name="Group 8"/>
          <p:cNvGrpSpPr/>
          <p:nvPr/>
        </p:nvGrpSpPr>
        <p:grpSpPr>
          <a:xfrm>
            <a:off x="6281192" y="6381234"/>
            <a:ext cx="1415160" cy="476766"/>
            <a:chOff x="8882864" y="6158525"/>
            <a:chExt cx="1780778" cy="599942"/>
          </a:xfrm>
        </p:grpSpPr>
        <p:pic>
          <p:nvPicPr>
            <p:cNvPr id="10" name="Picture 9"/>
            <p:cNvPicPr>
              <a:picLocks noChangeAspect="1"/>
            </p:cNvPicPr>
            <p:nvPr/>
          </p:nvPicPr>
          <p:blipFill rotWithShape="1">
            <a:blip r:embed="rId4"/>
            <a:srcRect r="35821"/>
            <a:stretch/>
          </p:blipFill>
          <p:spPr>
            <a:xfrm>
              <a:off x="8882864" y="6158525"/>
              <a:ext cx="1142880" cy="599942"/>
            </a:xfrm>
            <a:prstGeom prst="rect">
              <a:avLst/>
            </a:prstGeom>
          </p:spPr>
        </p:pic>
        <p:pic>
          <p:nvPicPr>
            <p:cNvPr id="11" name="Picture 10"/>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683809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81697" y="1419497"/>
            <a:ext cx="6347713" cy="1320800"/>
          </a:xfrm>
        </p:spPr>
        <p:txBody>
          <a:bodyPr>
            <a:normAutofit fontScale="90000"/>
          </a:bodyPr>
          <a:lstStyle/>
          <a:p>
            <a:pPr algn="ctr"/>
            <a:r>
              <a:rPr lang="en-US" dirty="0" smtClean="0"/>
              <a:t>LCD Screen</a:t>
            </a:r>
            <a:br>
              <a:rPr lang="en-US" dirty="0" smtClean="0"/>
            </a:br>
            <a:r>
              <a:rPr lang="en-US" dirty="0" smtClean="0"/>
              <a:t>its acronym or abbreviation of</a:t>
            </a:r>
            <a:br>
              <a:rPr lang="en-US" dirty="0" smtClean="0"/>
            </a:br>
            <a:r>
              <a:rPr lang="en-US" dirty="0" smtClean="0"/>
              <a:t>Liquid Crystal display</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35" y="3352800"/>
            <a:ext cx="5729980" cy="2621492"/>
          </a:xfrm>
          <a:prstGeom prst="rect">
            <a:avLst/>
          </a:prstGeom>
        </p:spPr>
      </p:pic>
      <p:sp>
        <p:nvSpPr>
          <p:cNvPr id="2" name="Rectangle 1"/>
          <p:cNvSpPr/>
          <p:nvPr/>
        </p:nvSpPr>
        <p:spPr>
          <a:xfrm>
            <a:off x="1345482" y="528470"/>
            <a:ext cx="4358886" cy="584775"/>
          </a:xfrm>
          <a:prstGeom prst="rect">
            <a:avLst/>
          </a:prstGeom>
        </p:spPr>
        <p:txBody>
          <a:bodyPr wrap="none">
            <a:spAutoFit/>
          </a:bodyPr>
          <a:lstStyle/>
          <a:p>
            <a:r>
              <a:rPr lang="ar-JO" sz="3200" dirty="0" smtClean="0">
                <a:solidFill>
                  <a:schemeClr val="accent1"/>
                </a:solidFill>
                <a:latin typeface="Arial" panose="020B0604020202020204" pitchFamily="34" charset="0"/>
                <a:cs typeface="Arial" panose="020B0604020202020204" pitchFamily="34" charset="0"/>
              </a:rPr>
              <a:t>شاشات عرض الكريستال السائل</a:t>
            </a:r>
            <a:endParaRPr lang="en-US" sz="3200" dirty="0">
              <a:solidFill>
                <a:schemeClr val="accent1"/>
              </a:solidFill>
              <a:latin typeface="Arial" panose="020B0604020202020204" pitchFamily="34" charset="0"/>
              <a:cs typeface="Arial" panose="020B0604020202020204" pitchFamily="34" charset="0"/>
            </a:endParaRPr>
          </a:p>
        </p:txBody>
      </p:sp>
      <p:sp>
        <p:nvSpPr>
          <p:cNvPr id="5" name="TextBox 4"/>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7" name="Group 6"/>
          <p:cNvGrpSpPr/>
          <p:nvPr/>
        </p:nvGrpSpPr>
        <p:grpSpPr>
          <a:xfrm>
            <a:off x="6281192" y="6381234"/>
            <a:ext cx="1415160" cy="476766"/>
            <a:chOff x="8882864" y="6158525"/>
            <a:chExt cx="1780778" cy="599942"/>
          </a:xfrm>
        </p:grpSpPr>
        <p:pic>
          <p:nvPicPr>
            <p:cNvPr id="8" name="Picture 7"/>
            <p:cNvPicPr>
              <a:picLocks noChangeAspect="1"/>
            </p:cNvPicPr>
            <p:nvPr/>
          </p:nvPicPr>
          <p:blipFill rotWithShape="1">
            <a:blip r:embed="rId4"/>
            <a:srcRect r="35821"/>
            <a:stretch/>
          </p:blipFill>
          <p:spPr>
            <a:xfrm>
              <a:off x="8882864" y="6158525"/>
              <a:ext cx="1142880" cy="599942"/>
            </a:xfrm>
            <a:prstGeom prst="rect">
              <a:avLst/>
            </a:prstGeom>
          </p:spPr>
        </p:pic>
        <p:pic>
          <p:nvPicPr>
            <p:cNvPr id="9" name="Picture 8"/>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3595096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63215"/>
          </a:xfrm>
          <a:prstGeom prst="rect">
            <a:avLst/>
          </a:prstGeom>
        </p:spPr>
      </p:pic>
      <p:sp>
        <p:nvSpPr>
          <p:cNvPr id="3" name="TextBox 2"/>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5" name="Group 4"/>
          <p:cNvGrpSpPr/>
          <p:nvPr/>
        </p:nvGrpSpPr>
        <p:grpSpPr>
          <a:xfrm>
            <a:off x="6281192" y="6381234"/>
            <a:ext cx="1415160" cy="476766"/>
            <a:chOff x="8882864" y="6158525"/>
            <a:chExt cx="1780778" cy="599942"/>
          </a:xfrm>
        </p:grpSpPr>
        <p:pic>
          <p:nvPicPr>
            <p:cNvPr id="6" name="Picture 5"/>
            <p:cNvPicPr>
              <a:picLocks noChangeAspect="1"/>
            </p:cNvPicPr>
            <p:nvPr/>
          </p:nvPicPr>
          <p:blipFill rotWithShape="1">
            <a:blip r:embed="rId4"/>
            <a:srcRect r="35821"/>
            <a:stretch/>
          </p:blipFill>
          <p:spPr>
            <a:xfrm>
              <a:off x="8882864" y="6158525"/>
              <a:ext cx="1142880" cy="599942"/>
            </a:xfrm>
            <a:prstGeom prst="rect">
              <a:avLst/>
            </a:prstGeom>
          </p:spPr>
        </p:pic>
        <p:pic>
          <p:nvPicPr>
            <p:cNvPr id="7" name="Picture 6"/>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3796267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7999" y="609600"/>
            <a:ext cx="2888343" cy="1320800"/>
          </a:xfrm>
        </p:spPr>
        <p:txBody>
          <a:bodyPr>
            <a:normAutofit/>
          </a:bodyPr>
          <a:lstStyle/>
          <a:p>
            <a:r>
              <a:rPr lang="en-US" dirty="0"/>
              <a:t>Arduino</a:t>
            </a:r>
          </a:p>
        </p:txBody>
      </p:sp>
      <p:sp>
        <p:nvSpPr>
          <p:cNvPr id="15" name="عنصر نائب للمحتوى 2"/>
          <p:cNvSpPr txBox="1">
            <a:spLocks/>
          </p:cNvSpPr>
          <p:nvPr/>
        </p:nvSpPr>
        <p:spPr>
          <a:xfrm>
            <a:off x="112652" y="4021065"/>
            <a:ext cx="4535838" cy="2517614"/>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smtClean="0">
                <a:latin typeface="Century Gothic" panose="020B0502020202020204" pitchFamily="34" charset="0"/>
              </a:rPr>
              <a:t>Arduino is an open-source electronics platform based on easy-to-use hardware and software. It's intended for anyone making interactive projects.</a:t>
            </a:r>
          </a:p>
          <a:p>
            <a:pPr marL="0" indent="0">
              <a:buFont typeface="Wingdings 3" charset="2"/>
              <a:buNone/>
            </a:pPr>
            <a:r>
              <a:rPr lang="en-US" dirty="0" smtClean="0"/>
              <a:t/>
            </a:r>
            <a:br>
              <a:rPr lang="en-US" dirty="0" smtClean="0"/>
            </a:br>
            <a:endParaRPr lang="en-US" dirty="0"/>
          </a:p>
        </p:txBody>
      </p:sp>
      <p:sp>
        <p:nvSpPr>
          <p:cNvPr id="16" name="Rectangle 15"/>
          <p:cNvSpPr/>
          <p:nvPr/>
        </p:nvSpPr>
        <p:spPr>
          <a:xfrm>
            <a:off x="35518" y="1855106"/>
            <a:ext cx="4365358" cy="1569660"/>
          </a:xfrm>
          <a:prstGeom prst="rect">
            <a:avLst/>
          </a:prstGeom>
        </p:spPr>
        <p:txBody>
          <a:bodyPr wrap="square">
            <a:spAutoFit/>
          </a:bodyPr>
          <a:lstStyle/>
          <a:p>
            <a:pPr algn="r"/>
            <a:r>
              <a:rPr lang="en-US" sz="2400" dirty="0" smtClean="0">
                <a:latin typeface="Arial" panose="020B0604020202020204" pitchFamily="34" charset="0"/>
                <a:cs typeface="Arial" panose="020B0604020202020204" pitchFamily="34" charset="0"/>
              </a:rPr>
              <a:t>عبارة </a:t>
            </a:r>
            <a:r>
              <a:rPr lang="en-US" sz="2400" dirty="0">
                <a:latin typeface="Arial" panose="020B0604020202020204" pitchFamily="34" charset="0"/>
                <a:cs typeface="Arial" panose="020B0604020202020204" pitchFamily="34" charset="0"/>
              </a:rPr>
              <a:t>عن منصة إلكترونية مفتوحة المصدر تعتمد على أجهزة وبرامج سهلة الاستخدام. إنه مخصص لأي شخص يقوم بتنفيذ مشاريع تفاعلية.</a:t>
            </a:r>
          </a:p>
        </p:txBody>
      </p:sp>
      <p:pic>
        <p:nvPicPr>
          <p:cNvPr id="18" name="Picture 2" descr="نتيجة بحث الصور عن ‪arduino meg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100533" y="448155"/>
            <a:ext cx="4994980" cy="5765370"/>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7" name="Group 6"/>
          <p:cNvGrpSpPr/>
          <p:nvPr/>
        </p:nvGrpSpPr>
        <p:grpSpPr>
          <a:xfrm>
            <a:off x="6281192" y="6381234"/>
            <a:ext cx="1415160" cy="476766"/>
            <a:chOff x="8882864" y="6158525"/>
            <a:chExt cx="1780778" cy="599942"/>
          </a:xfrm>
        </p:grpSpPr>
        <p:pic>
          <p:nvPicPr>
            <p:cNvPr id="8" name="Picture 7"/>
            <p:cNvPicPr>
              <a:picLocks noChangeAspect="1"/>
            </p:cNvPicPr>
            <p:nvPr/>
          </p:nvPicPr>
          <p:blipFill rotWithShape="1">
            <a:blip r:embed="rId4"/>
            <a:srcRect r="35821"/>
            <a:stretch/>
          </p:blipFill>
          <p:spPr>
            <a:xfrm>
              <a:off x="8882864" y="6158525"/>
              <a:ext cx="1142880" cy="599942"/>
            </a:xfrm>
            <a:prstGeom prst="rect">
              <a:avLst/>
            </a:prstGeom>
          </p:spPr>
        </p:pic>
        <p:pic>
          <p:nvPicPr>
            <p:cNvPr id="9" name="Picture 8"/>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1451806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733E-08FE-4324-AAE6-3A1DE55EB3D7}"/>
              </a:ext>
            </a:extLst>
          </p:cNvPr>
          <p:cNvSpPr>
            <a:spLocks noGrp="1"/>
          </p:cNvSpPr>
          <p:nvPr>
            <p:ph type="title"/>
          </p:nvPr>
        </p:nvSpPr>
        <p:spPr>
          <a:xfrm>
            <a:off x="1200149" y="4571999"/>
            <a:ext cx="5755351" cy="1087656"/>
          </a:xfrm>
        </p:spPr>
        <p:txBody>
          <a:bodyPr vert="horz" lIns="91440" tIns="45720" rIns="91440" bIns="45720" rtlCol="0" anchor="b">
            <a:normAutofit/>
          </a:bodyPr>
          <a:lstStyle/>
          <a:p>
            <a:r>
              <a:rPr lang="en-US" sz="4200" dirty="0"/>
              <a:t>Arduino Uno</a:t>
            </a:r>
          </a:p>
        </p:txBody>
      </p:sp>
      <p:sp>
        <p:nvSpPr>
          <p:cNvPr id="6" name="AutoShape 2" descr="Image result for arduino uno ports">
            <a:extLst>
              <a:ext uri="{FF2B5EF4-FFF2-40B4-BE49-F238E27FC236}">
                <a16:creationId xmlns:a16="http://schemas.microsoft.com/office/drawing/2014/main" id="{3ED4B773-4165-4609-908A-006D2437B01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5" name="Content Placeholder 7">
            <a:extLst>
              <a:ext uri="{FF2B5EF4-FFF2-40B4-BE49-F238E27FC236}">
                <a16:creationId xmlns:a16="http://schemas.microsoft.com/office/drawing/2014/main" id="{428A4BDD-4092-4DD4-B97A-452152399D2D}"/>
              </a:ext>
            </a:extLst>
          </p:cNvPr>
          <p:cNvPicPr>
            <a:picLocks noChangeAspect="1"/>
          </p:cNvPicPr>
          <p:nvPr/>
        </p:nvPicPr>
        <p:blipFill rotWithShape="1">
          <a:blip r:embed="rId3" cstate="email">
            <a:extLst>
              <a:ext uri="{28A0092B-C50C-407E-A947-70E740481C1C}">
                <a14:useLocalDpi xmlns:a14="http://schemas.microsoft.com/office/drawing/2010/main" val="0"/>
              </a:ext>
            </a:extLst>
          </a:blip>
          <a:stretch/>
        </p:blipFill>
        <p:spPr>
          <a:xfrm>
            <a:off x="1200150" y="609600"/>
            <a:ext cx="5497897" cy="3642357"/>
          </a:xfrm>
          <a:prstGeom prst="rect">
            <a:avLst/>
          </a:prstGeom>
        </p:spPr>
      </p:pic>
      <p:sp>
        <p:nvSpPr>
          <p:cNvPr id="5" name="TextBox 4"/>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7" name="Group 6"/>
          <p:cNvGrpSpPr/>
          <p:nvPr/>
        </p:nvGrpSpPr>
        <p:grpSpPr>
          <a:xfrm>
            <a:off x="6281192" y="6381234"/>
            <a:ext cx="1415160" cy="476766"/>
            <a:chOff x="8882864" y="6158525"/>
            <a:chExt cx="1780778" cy="599942"/>
          </a:xfrm>
        </p:grpSpPr>
        <p:pic>
          <p:nvPicPr>
            <p:cNvPr id="8" name="Picture 7"/>
            <p:cNvPicPr>
              <a:picLocks noChangeAspect="1"/>
            </p:cNvPicPr>
            <p:nvPr/>
          </p:nvPicPr>
          <p:blipFill rotWithShape="1">
            <a:blip r:embed="rId4"/>
            <a:srcRect r="35821"/>
            <a:stretch/>
          </p:blipFill>
          <p:spPr>
            <a:xfrm>
              <a:off x="8882864" y="6158525"/>
              <a:ext cx="1142880" cy="599942"/>
            </a:xfrm>
            <a:prstGeom prst="rect">
              <a:avLst/>
            </a:prstGeom>
          </p:spPr>
        </p:pic>
        <p:pic>
          <p:nvPicPr>
            <p:cNvPr id="9" name="Picture 8"/>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886774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32198"/>
            <a:ext cx="5413664" cy="1077218"/>
          </a:xfrm>
          <a:prstGeom prst="rect">
            <a:avLst/>
          </a:prstGeom>
          <a:noFill/>
        </p:spPr>
        <p:txBody>
          <a:bodyPr wrap="square" rtlCol="0">
            <a:spAutoFit/>
          </a:bodyPr>
          <a:lstStyle/>
          <a:p>
            <a:r>
              <a:rPr lang="en-US" sz="3200" dirty="0" smtClean="0">
                <a:solidFill>
                  <a:schemeClr val="accent2"/>
                </a:solidFill>
                <a:latin typeface="Century Gothic" panose="020B0502020202020204" pitchFamily="34" charset="0"/>
              </a:rPr>
              <a:t>Activity 1  </a:t>
            </a:r>
            <a:r>
              <a:rPr lang="ar-JO" sz="3200" dirty="0" smtClean="0">
                <a:solidFill>
                  <a:schemeClr val="accent2"/>
                </a:solidFill>
                <a:latin typeface="Century Gothic" panose="020B0502020202020204" pitchFamily="34" charset="0"/>
              </a:rPr>
              <a:t>     </a:t>
            </a:r>
            <a:r>
              <a:rPr lang="ar-JO" sz="3200" dirty="0" smtClean="0">
                <a:solidFill>
                  <a:schemeClr val="accent2"/>
                </a:solidFill>
                <a:latin typeface="Arial" panose="020B0604020202020204" pitchFamily="34" charset="0"/>
                <a:cs typeface="Arial" panose="020B0604020202020204" pitchFamily="34" charset="0"/>
              </a:rPr>
              <a:t>النشاط</a:t>
            </a:r>
            <a:endParaRPr lang="ar-SA" sz="3200" dirty="0" smtClean="0">
              <a:solidFill>
                <a:schemeClr val="accent2"/>
              </a:solidFill>
              <a:latin typeface="Arial" panose="020B0604020202020204" pitchFamily="34" charset="0"/>
              <a:cs typeface="Arial" panose="020B0604020202020204" pitchFamily="34" charset="0"/>
            </a:endParaRPr>
          </a:p>
          <a:p>
            <a:r>
              <a:rPr lang="en-US" sz="3200" dirty="0" smtClean="0">
                <a:solidFill>
                  <a:schemeClr val="accent2"/>
                </a:solidFill>
                <a:latin typeface="Arial" panose="020B0604020202020204" pitchFamily="34" charset="0"/>
                <a:cs typeface="Arial" panose="020B0604020202020204" pitchFamily="34" charset="0"/>
              </a:rPr>
              <a:t>Hello world</a:t>
            </a:r>
            <a:endParaRPr lang="en-US" sz="3200" dirty="0">
              <a:solidFill>
                <a:schemeClr val="accent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656112"/>
            <a:ext cx="9144000" cy="4875812"/>
          </a:xfrm>
          <a:prstGeom prst="rect">
            <a:avLst/>
          </a:prstGeom>
        </p:spPr>
      </p:pic>
      <p:cxnSp>
        <p:nvCxnSpPr>
          <p:cNvPr id="13" name="Straight Connector 12"/>
          <p:cNvCxnSpPr/>
          <p:nvPr/>
        </p:nvCxnSpPr>
        <p:spPr>
          <a:xfrm>
            <a:off x="2618509" y="2223655"/>
            <a:ext cx="2691246" cy="228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08118" y="2452255"/>
            <a:ext cx="2556164" cy="20781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2576945" y="3021220"/>
            <a:ext cx="1080655" cy="3171762"/>
          </a:xfrm>
          <a:custGeom>
            <a:avLst/>
            <a:gdLst>
              <a:gd name="connsiteX0" fmla="*/ 0 w 1080655"/>
              <a:gd name="connsiteY0" fmla="*/ 2535 h 3171762"/>
              <a:gd name="connsiteX1" fmla="*/ 467591 w 1080655"/>
              <a:gd name="connsiteY1" fmla="*/ 511689 h 3171762"/>
              <a:gd name="connsiteX2" fmla="*/ 1080655 w 1080655"/>
              <a:gd name="connsiteY2" fmla="*/ 3171762 h 3171762"/>
            </a:gdLst>
            <a:ahLst/>
            <a:cxnLst>
              <a:cxn ang="0">
                <a:pos x="connsiteX0" y="connsiteY0"/>
              </a:cxn>
              <a:cxn ang="0">
                <a:pos x="connsiteX1" y="connsiteY1"/>
              </a:cxn>
              <a:cxn ang="0">
                <a:pos x="connsiteX2" y="connsiteY2"/>
              </a:cxn>
            </a:cxnLst>
            <a:rect l="l" t="t" r="r" b="b"/>
            <a:pathLst>
              <a:path w="1080655" h="3171762">
                <a:moveTo>
                  <a:pt x="0" y="2535"/>
                </a:moveTo>
                <a:cubicBezTo>
                  <a:pt x="143741" y="-6990"/>
                  <a:pt x="287482" y="-16515"/>
                  <a:pt x="467591" y="511689"/>
                </a:cubicBezTo>
                <a:cubicBezTo>
                  <a:pt x="647700" y="1039893"/>
                  <a:pt x="864177" y="2105827"/>
                  <a:pt x="1080655" y="3171762"/>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639291" y="2784764"/>
            <a:ext cx="852054" cy="3418609"/>
          </a:xfrm>
          <a:custGeom>
            <a:avLst/>
            <a:gdLst>
              <a:gd name="connsiteX0" fmla="*/ 0 w 852054"/>
              <a:gd name="connsiteY0" fmla="*/ 0 h 3418609"/>
              <a:gd name="connsiteX1" fmla="*/ 457200 w 852054"/>
              <a:gd name="connsiteY1" fmla="*/ 270163 h 3418609"/>
              <a:gd name="connsiteX2" fmla="*/ 831273 w 852054"/>
              <a:gd name="connsiteY2" fmla="*/ 1475509 h 3418609"/>
              <a:gd name="connsiteX3" fmla="*/ 675409 w 852054"/>
              <a:gd name="connsiteY3" fmla="*/ 2514600 h 3418609"/>
              <a:gd name="connsiteX4" fmla="*/ 852054 w 852054"/>
              <a:gd name="connsiteY4" fmla="*/ 3418609 h 3418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054" h="3418609">
                <a:moveTo>
                  <a:pt x="0" y="0"/>
                </a:moveTo>
                <a:cubicBezTo>
                  <a:pt x="159327" y="12122"/>
                  <a:pt x="318655" y="24245"/>
                  <a:pt x="457200" y="270163"/>
                </a:cubicBezTo>
                <a:cubicBezTo>
                  <a:pt x="595745" y="516081"/>
                  <a:pt x="794905" y="1101436"/>
                  <a:pt x="831273" y="1475509"/>
                </a:cubicBezTo>
                <a:cubicBezTo>
                  <a:pt x="867641" y="1849582"/>
                  <a:pt x="671946" y="2190750"/>
                  <a:pt x="675409" y="2514600"/>
                </a:cubicBezTo>
                <a:cubicBezTo>
                  <a:pt x="678872" y="2838450"/>
                  <a:pt x="765463" y="3128529"/>
                  <a:pt x="852054" y="3418609"/>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5372100" y="173189"/>
            <a:ext cx="3771900" cy="1754326"/>
          </a:xfrm>
          <a:prstGeom prst="rect">
            <a:avLst/>
          </a:prstGeom>
          <a:noFill/>
        </p:spPr>
        <p:txBody>
          <a:bodyPr wrap="square" rtlCol="0">
            <a:spAutoFit/>
          </a:bodyPr>
          <a:lstStyle/>
          <a:p>
            <a:r>
              <a:rPr lang="en-US" dirty="0" smtClean="0"/>
              <a:t>LCD                 Arduino</a:t>
            </a:r>
          </a:p>
          <a:p>
            <a:r>
              <a:rPr lang="en-US" dirty="0" smtClean="0"/>
              <a:t>GND------------</a:t>
            </a:r>
            <a:r>
              <a:rPr lang="en-US" dirty="0" smtClean="0">
                <a:sym typeface="Wingdings" panose="05000000000000000000" pitchFamily="2" charset="2"/>
              </a:rPr>
              <a:t>GND</a:t>
            </a:r>
          </a:p>
          <a:p>
            <a:r>
              <a:rPr lang="en-US" dirty="0" smtClean="0">
                <a:sym typeface="Wingdings" panose="05000000000000000000" pitchFamily="2" charset="2"/>
              </a:rPr>
              <a:t>VCC-------------VCC</a:t>
            </a:r>
          </a:p>
          <a:p>
            <a:r>
              <a:rPr lang="en-US" dirty="0" smtClean="0">
                <a:sym typeface="Wingdings" panose="05000000000000000000" pitchFamily="2" charset="2"/>
              </a:rPr>
              <a:t>SCL------------A5</a:t>
            </a:r>
          </a:p>
          <a:p>
            <a:r>
              <a:rPr lang="en-US" dirty="0" smtClean="0">
                <a:sym typeface="Wingdings" panose="05000000000000000000" pitchFamily="2" charset="2"/>
              </a:rPr>
              <a:t>SDA-----------A4</a:t>
            </a:r>
          </a:p>
          <a:p>
            <a:endParaRPr lang="en-US" dirty="0"/>
          </a:p>
        </p:txBody>
      </p:sp>
      <p:cxnSp>
        <p:nvCxnSpPr>
          <p:cNvPr id="22" name="Straight Connector 21"/>
          <p:cNvCxnSpPr/>
          <p:nvPr/>
        </p:nvCxnSpPr>
        <p:spPr>
          <a:xfrm flipV="1">
            <a:off x="2327564" y="4665518"/>
            <a:ext cx="2982191" cy="1537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171700" y="4655127"/>
            <a:ext cx="2992582" cy="15378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12" name="Group 11"/>
          <p:cNvGrpSpPr/>
          <p:nvPr/>
        </p:nvGrpSpPr>
        <p:grpSpPr>
          <a:xfrm>
            <a:off x="6281192" y="6381234"/>
            <a:ext cx="1415160" cy="476766"/>
            <a:chOff x="8882864" y="6158525"/>
            <a:chExt cx="1780778" cy="599942"/>
          </a:xfrm>
        </p:grpSpPr>
        <p:pic>
          <p:nvPicPr>
            <p:cNvPr id="14" name="Picture 13"/>
            <p:cNvPicPr>
              <a:picLocks noChangeAspect="1"/>
            </p:cNvPicPr>
            <p:nvPr/>
          </p:nvPicPr>
          <p:blipFill rotWithShape="1">
            <a:blip r:embed="rId4"/>
            <a:srcRect r="35821"/>
            <a:stretch/>
          </p:blipFill>
          <p:spPr>
            <a:xfrm>
              <a:off x="8882864" y="6158525"/>
              <a:ext cx="1142880" cy="599942"/>
            </a:xfrm>
            <a:prstGeom prst="rect">
              <a:avLst/>
            </a:prstGeom>
          </p:spPr>
        </p:pic>
        <p:pic>
          <p:nvPicPr>
            <p:cNvPr id="15" name="Picture 14"/>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1773717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Image result for arduino IDE">
            <a:extLst>
              <a:ext uri="{FF2B5EF4-FFF2-40B4-BE49-F238E27FC236}">
                <a16:creationId xmlns:a16="http://schemas.microsoft.com/office/drawing/2014/main" id="{07D94D26-ACA6-4C8E-A4F9-F69BE37F4AE3}"/>
              </a:ext>
            </a:extLst>
          </p:cNvPr>
          <p:cNvPicPr>
            <a:picLocks noGrp="1" noChangeAspect="1" noChangeArrowheads="1"/>
          </p:cNvPicPr>
          <p:nvPr>
            <p:ph idx="1"/>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536761" y="2175358"/>
            <a:ext cx="3866512" cy="42981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54727" y="2927292"/>
            <a:ext cx="770999" cy="314672"/>
          </a:xfrm>
          <a:prstGeom prst="rect">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4300" y="311727"/>
            <a:ext cx="4395355" cy="1200329"/>
          </a:xfrm>
          <a:prstGeom prst="rect">
            <a:avLst/>
          </a:prstGeom>
          <a:noFill/>
        </p:spPr>
        <p:txBody>
          <a:bodyPr wrap="square" rtlCol="0">
            <a:spAutoFit/>
          </a:bodyPr>
          <a:lstStyle/>
          <a:p>
            <a:r>
              <a:rPr lang="en-US" dirty="0" smtClean="0"/>
              <a:t>1- connect the Arduino with the USB</a:t>
            </a:r>
          </a:p>
          <a:p>
            <a:r>
              <a:rPr lang="en-US" dirty="0" smtClean="0"/>
              <a:t>2- Open Arduino IDE</a:t>
            </a:r>
          </a:p>
          <a:p>
            <a:r>
              <a:rPr lang="en-US" dirty="0" smtClean="0"/>
              <a:t>2- Press Open </a:t>
            </a:r>
            <a:r>
              <a:rPr lang="en-US" dirty="0" smtClean="0">
                <a:sym typeface="Wingdings" panose="05000000000000000000" pitchFamily="2" charset="2"/>
              </a:rPr>
              <a:t></a:t>
            </a:r>
            <a:r>
              <a:rPr lang="en-US" dirty="0" smtClean="0"/>
              <a:t>LCD code 1 </a:t>
            </a:r>
          </a:p>
          <a:p>
            <a:r>
              <a:rPr lang="en-US" dirty="0" smtClean="0"/>
              <a:t>3- Press Upload</a:t>
            </a:r>
            <a:endParaRPr lang="en-US" dirty="0"/>
          </a:p>
        </p:txBody>
      </p:sp>
      <p:sp>
        <p:nvSpPr>
          <p:cNvPr id="5" name="TextBox 4"/>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6281192" y="6381234"/>
            <a:ext cx="1415160" cy="476766"/>
            <a:chOff x="8882864" y="6158525"/>
            <a:chExt cx="1780778" cy="599942"/>
          </a:xfrm>
        </p:grpSpPr>
        <p:pic>
          <p:nvPicPr>
            <p:cNvPr id="9" name="Picture 8"/>
            <p:cNvPicPr>
              <a:picLocks noChangeAspect="1"/>
            </p:cNvPicPr>
            <p:nvPr/>
          </p:nvPicPr>
          <p:blipFill rotWithShape="1">
            <a:blip r:embed="rId4"/>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1309531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Image result for light distance formu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8432" y="1422688"/>
            <a:ext cx="3302551" cy="643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l="5018" r="84123"/>
          <a:stretch/>
        </p:blipFill>
        <p:spPr>
          <a:xfrm>
            <a:off x="0" y="0"/>
            <a:ext cx="1703871" cy="685800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76214" y="3184911"/>
            <a:ext cx="7367786" cy="3673089"/>
          </a:xfrm>
          <a:prstGeom prst="rect">
            <a:avLst/>
          </a:prstGeom>
        </p:spPr>
      </p:pic>
      <p:sp>
        <p:nvSpPr>
          <p:cNvPr id="9" name="Rectangle 8"/>
          <p:cNvSpPr/>
          <p:nvPr/>
        </p:nvSpPr>
        <p:spPr>
          <a:xfrm>
            <a:off x="1537337" y="78685"/>
            <a:ext cx="6818811" cy="1077218"/>
          </a:xfrm>
          <a:prstGeom prst="rect">
            <a:avLst/>
          </a:prstGeom>
        </p:spPr>
        <p:txBody>
          <a:bodyPr wrap="square">
            <a:spAutoFit/>
          </a:bodyPr>
          <a:lstStyle/>
          <a:p>
            <a:pPr algn="ctr"/>
            <a:r>
              <a:rPr lang="en-US" sz="3200" dirty="0" smtClean="0">
                <a:solidFill>
                  <a:schemeClr val="accent1"/>
                </a:solidFill>
                <a:latin typeface="Century Gothic" panose="020B0502020202020204" pitchFamily="34" charset="0"/>
              </a:rPr>
              <a:t>Case study: The intensity of light at the change of distance</a:t>
            </a:r>
          </a:p>
        </p:txBody>
      </p:sp>
    </p:spTree>
    <p:extLst>
      <p:ext uri="{BB962C8B-B14F-4D97-AF65-F5344CB8AC3E}">
        <p14:creationId xmlns:p14="http://schemas.microsoft.com/office/powerpoint/2010/main" val="618861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43789"/>
            <a:ext cx="9144000" cy="4096309"/>
          </a:xfrm>
          <a:prstGeom prst="rect">
            <a:avLst/>
          </a:prstGeom>
        </p:spPr>
      </p:pic>
      <p:sp>
        <p:nvSpPr>
          <p:cNvPr id="3" name="TextBox 2"/>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5" name="Group 4"/>
          <p:cNvGrpSpPr/>
          <p:nvPr/>
        </p:nvGrpSpPr>
        <p:grpSpPr>
          <a:xfrm>
            <a:off x="6281192" y="6381234"/>
            <a:ext cx="1415160" cy="476766"/>
            <a:chOff x="8882864" y="6158525"/>
            <a:chExt cx="1780778" cy="599942"/>
          </a:xfrm>
        </p:grpSpPr>
        <p:pic>
          <p:nvPicPr>
            <p:cNvPr id="6" name="Picture 5"/>
            <p:cNvPicPr>
              <a:picLocks noChangeAspect="1"/>
            </p:cNvPicPr>
            <p:nvPr/>
          </p:nvPicPr>
          <p:blipFill rotWithShape="1">
            <a:blip r:embed="rId3"/>
            <a:srcRect r="35821"/>
            <a:stretch/>
          </p:blipFill>
          <p:spPr>
            <a:xfrm>
              <a:off x="8882864" y="6158525"/>
              <a:ext cx="1142880" cy="599942"/>
            </a:xfrm>
            <a:prstGeom prst="rect">
              <a:avLst/>
            </a:prstGeom>
          </p:spPr>
        </p:pic>
        <p:pic>
          <p:nvPicPr>
            <p:cNvPr id="7" name="Picture 6"/>
            <p:cNvPicPr>
              <a:picLocks noChangeAspect="1"/>
            </p:cNvPicPr>
            <p:nvPr/>
          </p:nvPicPr>
          <p:blipFill rotWithShape="1">
            <a:blip r:embed="rId3">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151666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81890"/>
            <a:ext cx="9147918" cy="6238009"/>
          </a:xfrm>
          <a:prstGeom prst="rect">
            <a:avLst/>
          </a:prstGeom>
        </p:spPr>
      </p:pic>
      <p:cxnSp>
        <p:nvCxnSpPr>
          <p:cNvPr id="6" name="Straight Connector 5"/>
          <p:cNvCxnSpPr/>
          <p:nvPr/>
        </p:nvCxnSpPr>
        <p:spPr>
          <a:xfrm>
            <a:off x="4520045" y="3044536"/>
            <a:ext cx="1537855" cy="199505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4779818" y="3044536"/>
            <a:ext cx="1444337" cy="199505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43400" y="3044536"/>
            <a:ext cx="249382" cy="3501737"/>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77145" y="3044536"/>
            <a:ext cx="238991" cy="3501737"/>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80243"/>
            <a:ext cx="9486900" cy="584775"/>
          </a:xfrm>
          <a:prstGeom prst="rect">
            <a:avLst/>
          </a:prstGeom>
          <a:noFill/>
        </p:spPr>
        <p:txBody>
          <a:bodyPr wrap="square" rtlCol="0">
            <a:spAutoFit/>
          </a:bodyPr>
          <a:lstStyle/>
          <a:p>
            <a:r>
              <a:rPr lang="en-US" sz="3200" dirty="0" smtClean="0">
                <a:solidFill>
                  <a:schemeClr val="accent2"/>
                </a:solidFill>
                <a:latin typeface="Century Gothic" panose="020B0502020202020204" pitchFamily="34" charset="0"/>
              </a:rPr>
              <a:t>Activity 2 Light intensity   </a:t>
            </a:r>
            <a:r>
              <a:rPr lang="ar-JO" sz="3200" dirty="0" smtClean="0">
                <a:solidFill>
                  <a:schemeClr val="accent2"/>
                </a:solidFill>
                <a:latin typeface="Century Gothic" panose="020B0502020202020204" pitchFamily="34" charset="0"/>
              </a:rPr>
              <a:t>     </a:t>
            </a:r>
            <a:r>
              <a:rPr lang="ar-JO" sz="3200" dirty="0" smtClean="0">
                <a:solidFill>
                  <a:schemeClr val="accent2"/>
                </a:solidFill>
                <a:latin typeface="Arial" panose="020B0604020202020204" pitchFamily="34" charset="0"/>
                <a:cs typeface="Arial" panose="020B0604020202020204" pitchFamily="34" charset="0"/>
              </a:rPr>
              <a:t>النشاط 2 شدة الاضاءة</a:t>
            </a:r>
            <a:endParaRPr lang="en-US" sz="3200" dirty="0">
              <a:solidFill>
                <a:schemeClr val="accent2"/>
              </a:solidFill>
              <a:latin typeface="Arial" panose="020B0604020202020204" pitchFamily="34" charset="0"/>
              <a:cs typeface="Arial" panose="020B0604020202020204" pitchFamily="34" charset="0"/>
            </a:endParaRPr>
          </a:p>
        </p:txBody>
      </p:sp>
      <p:sp>
        <p:nvSpPr>
          <p:cNvPr id="15" name="TextBox 14"/>
          <p:cNvSpPr txBox="1"/>
          <p:nvPr/>
        </p:nvSpPr>
        <p:spPr>
          <a:xfrm>
            <a:off x="7318811" y="3252355"/>
            <a:ext cx="1316386" cy="369332"/>
          </a:xfrm>
          <a:prstGeom prst="rect">
            <a:avLst/>
          </a:prstGeom>
          <a:noFill/>
        </p:spPr>
        <p:txBody>
          <a:bodyPr wrap="none" rtlCol="0">
            <a:spAutoFit/>
          </a:bodyPr>
          <a:lstStyle/>
          <a:p>
            <a:r>
              <a:rPr lang="en-US" dirty="0" smtClean="0"/>
              <a:t>LDR Sensor</a:t>
            </a:r>
            <a:endParaRPr lang="en-US" dirty="0"/>
          </a:p>
        </p:txBody>
      </p:sp>
    </p:spTree>
    <p:extLst>
      <p:ext uri="{BB962C8B-B14F-4D97-AF65-F5344CB8AC3E}">
        <p14:creationId xmlns:p14="http://schemas.microsoft.com/office/powerpoint/2010/main" val="3898384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14300" y="311727"/>
            <a:ext cx="4395355" cy="1200329"/>
          </a:xfrm>
          <a:prstGeom prst="rect">
            <a:avLst/>
          </a:prstGeom>
          <a:noFill/>
        </p:spPr>
        <p:txBody>
          <a:bodyPr wrap="square" rtlCol="0">
            <a:spAutoFit/>
          </a:bodyPr>
          <a:lstStyle/>
          <a:p>
            <a:r>
              <a:rPr lang="en-US" dirty="0" smtClean="0"/>
              <a:t>1- connect the Arduino with the USB</a:t>
            </a:r>
          </a:p>
          <a:p>
            <a:r>
              <a:rPr lang="en-US" dirty="0" smtClean="0"/>
              <a:t>2- Open Arduino IDE</a:t>
            </a:r>
          </a:p>
          <a:p>
            <a:r>
              <a:rPr lang="en-US" dirty="0" smtClean="0"/>
              <a:t>2- Press Open </a:t>
            </a:r>
            <a:r>
              <a:rPr lang="en-US" dirty="0" smtClean="0">
                <a:sym typeface="Wingdings" panose="05000000000000000000" pitchFamily="2" charset="2"/>
              </a:rPr>
              <a:t></a:t>
            </a:r>
            <a:r>
              <a:rPr lang="en-US" dirty="0" smtClean="0"/>
              <a:t>LDR code 2 </a:t>
            </a:r>
          </a:p>
          <a:p>
            <a:r>
              <a:rPr lang="en-US" dirty="0" smtClean="0"/>
              <a:t>3- Press Upload!!</a:t>
            </a:r>
            <a:endParaRPr lang="en-US" dirty="0"/>
          </a:p>
        </p:txBody>
      </p:sp>
      <p:pic>
        <p:nvPicPr>
          <p:cNvPr id="5" name="Picture 2" descr="Image result for arduino IDE">
            <a:extLst>
              <a:ext uri="{FF2B5EF4-FFF2-40B4-BE49-F238E27FC236}">
                <a16:creationId xmlns:a16="http://schemas.microsoft.com/office/drawing/2014/main" id="{07D94D26-ACA6-4C8E-A4F9-F69BE37F4AE3}"/>
              </a:ext>
            </a:extLst>
          </p:cNvPr>
          <p:cNvPicPr>
            <a:picLocks noGrp="1" noChangeAspect="1" noChangeArrowheads="1"/>
          </p:cNvPicPr>
          <p:nvPr>
            <p:ph idx="1"/>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536761" y="2175358"/>
            <a:ext cx="3866512" cy="42981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54727" y="2927292"/>
            <a:ext cx="770999" cy="314672"/>
          </a:xfrm>
          <a:prstGeom prst="rect">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6281192" y="6381234"/>
            <a:ext cx="1415160" cy="476766"/>
            <a:chOff x="8882864" y="6158525"/>
            <a:chExt cx="1780778" cy="599942"/>
          </a:xfrm>
        </p:grpSpPr>
        <p:pic>
          <p:nvPicPr>
            <p:cNvPr id="9" name="Picture 8"/>
            <p:cNvPicPr>
              <a:picLocks noChangeAspect="1"/>
            </p:cNvPicPr>
            <p:nvPr/>
          </p:nvPicPr>
          <p:blipFill rotWithShape="1">
            <a:blip r:embed="rId3"/>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273846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004" y="1132609"/>
            <a:ext cx="9116996" cy="5725390"/>
          </a:xfrm>
          <a:prstGeom prst="rect">
            <a:avLst/>
          </a:prstGeom>
        </p:spPr>
      </p:pic>
      <p:sp>
        <p:nvSpPr>
          <p:cNvPr id="5" name="TextBox 4"/>
          <p:cNvSpPr txBox="1"/>
          <p:nvPr/>
        </p:nvSpPr>
        <p:spPr>
          <a:xfrm>
            <a:off x="0" y="79803"/>
            <a:ext cx="7246632" cy="523220"/>
          </a:xfrm>
          <a:prstGeom prst="rect">
            <a:avLst/>
          </a:prstGeom>
          <a:noFill/>
        </p:spPr>
        <p:txBody>
          <a:bodyPr wrap="square" rtlCol="0">
            <a:spAutoFit/>
          </a:bodyPr>
          <a:lstStyle/>
          <a:p>
            <a:r>
              <a:rPr lang="en-US" sz="2800" dirty="0" smtClean="0">
                <a:solidFill>
                  <a:schemeClr val="accent2"/>
                </a:solidFill>
                <a:latin typeface="Century Gothic" panose="020B0502020202020204" pitchFamily="34" charset="0"/>
              </a:rPr>
              <a:t>Activity 3 - distance &amp; intensity</a:t>
            </a:r>
            <a:endParaRPr lang="en-US" sz="2800" dirty="0">
              <a:solidFill>
                <a:schemeClr val="accent2"/>
              </a:solidFill>
              <a:latin typeface="Century Gothic" panose="020B0502020202020204" pitchFamily="34" charset="0"/>
              <a:cs typeface="Arial" panose="020B0604020202020204" pitchFamily="34" charset="0"/>
            </a:endParaRPr>
          </a:p>
        </p:txBody>
      </p:sp>
      <p:sp>
        <p:nvSpPr>
          <p:cNvPr id="6" name="TextBox 5"/>
          <p:cNvSpPr txBox="1"/>
          <p:nvPr/>
        </p:nvSpPr>
        <p:spPr>
          <a:xfrm>
            <a:off x="6598225" y="225379"/>
            <a:ext cx="4873337" cy="1477328"/>
          </a:xfrm>
          <a:prstGeom prst="rect">
            <a:avLst/>
          </a:prstGeom>
          <a:noFill/>
        </p:spPr>
        <p:txBody>
          <a:bodyPr wrap="square" rtlCol="0">
            <a:spAutoFit/>
          </a:bodyPr>
          <a:lstStyle/>
          <a:p>
            <a:r>
              <a:rPr lang="en-US" dirty="0" smtClean="0"/>
              <a:t>Arduino      Ultrasonic</a:t>
            </a:r>
          </a:p>
          <a:p>
            <a:r>
              <a:rPr lang="en-US" dirty="0" smtClean="0"/>
              <a:t>5V------------</a:t>
            </a:r>
            <a:r>
              <a:rPr lang="en-US" dirty="0" smtClean="0">
                <a:sym typeface="Wingdings" panose="05000000000000000000" pitchFamily="2" charset="2"/>
              </a:rPr>
              <a:t></a:t>
            </a:r>
            <a:r>
              <a:rPr lang="en-US" dirty="0" smtClean="0"/>
              <a:t>VCC</a:t>
            </a:r>
          </a:p>
          <a:p>
            <a:r>
              <a:rPr lang="en-US" dirty="0" smtClean="0"/>
              <a:t>GND-----------</a:t>
            </a:r>
            <a:r>
              <a:rPr lang="en-US" dirty="0" smtClean="0">
                <a:sym typeface="Wingdings" panose="05000000000000000000" pitchFamily="2" charset="2"/>
              </a:rPr>
              <a:t></a:t>
            </a:r>
            <a:r>
              <a:rPr lang="en-US" dirty="0" smtClean="0"/>
              <a:t>GND</a:t>
            </a:r>
          </a:p>
          <a:p>
            <a:r>
              <a:rPr lang="en-US" dirty="0" smtClean="0"/>
              <a:t>PIN 9 ---------</a:t>
            </a:r>
            <a:r>
              <a:rPr lang="en-US" dirty="0" smtClean="0">
                <a:sym typeface="Wingdings" panose="05000000000000000000" pitchFamily="2" charset="2"/>
              </a:rPr>
              <a:t></a:t>
            </a:r>
            <a:r>
              <a:rPr lang="en-US" dirty="0" smtClean="0"/>
              <a:t>TRIG</a:t>
            </a:r>
          </a:p>
          <a:p>
            <a:r>
              <a:rPr lang="en-US" dirty="0" smtClean="0"/>
              <a:t>PIN 10 --------</a:t>
            </a:r>
            <a:r>
              <a:rPr lang="en-US" dirty="0" smtClean="0">
                <a:sym typeface="Wingdings" panose="05000000000000000000" pitchFamily="2" charset="2"/>
              </a:rPr>
              <a:t></a:t>
            </a:r>
            <a:r>
              <a:rPr lang="en-US" dirty="0" smtClean="0"/>
              <a:t>ECHO</a:t>
            </a:r>
            <a:endParaRPr lang="en-US" dirty="0"/>
          </a:p>
        </p:txBody>
      </p:sp>
      <p:cxnSp>
        <p:nvCxnSpPr>
          <p:cNvPr id="8" name="Straight Connector 7"/>
          <p:cNvCxnSpPr/>
          <p:nvPr/>
        </p:nvCxnSpPr>
        <p:spPr>
          <a:xfrm>
            <a:off x="5049982" y="3377045"/>
            <a:ext cx="1215736" cy="184958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52555" y="3397827"/>
            <a:ext cx="1257300" cy="181840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95096" y="3397827"/>
            <a:ext cx="139249" cy="3210791"/>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01836" y="3387436"/>
            <a:ext cx="193260" cy="322118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36218" y="603023"/>
            <a:ext cx="5729099" cy="584775"/>
          </a:xfrm>
          <a:prstGeom prst="rect">
            <a:avLst/>
          </a:prstGeom>
        </p:spPr>
        <p:txBody>
          <a:bodyPr wrap="square">
            <a:spAutoFit/>
          </a:bodyPr>
          <a:lstStyle/>
          <a:p>
            <a:pPr algn="r"/>
            <a:r>
              <a:rPr lang="ar-JO" sz="3200" dirty="0">
                <a:solidFill>
                  <a:schemeClr val="accent2"/>
                </a:solidFill>
                <a:latin typeface="Arial" panose="020B0604020202020204" pitchFamily="34" charset="0"/>
                <a:cs typeface="Arial" panose="020B0604020202020204" pitchFamily="34" charset="0"/>
              </a:rPr>
              <a:t>النشاط 3 قياس المسافة والاضاءة</a:t>
            </a:r>
            <a:endParaRPr lang="en-US" sz="32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9434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Image result for arduino IDE">
            <a:extLst>
              <a:ext uri="{FF2B5EF4-FFF2-40B4-BE49-F238E27FC236}">
                <a16:creationId xmlns:a16="http://schemas.microsoft.com/office/drawing/2014/main" id="{07D94D26-ACA6-4C8E-A4F9-F69BE37F4AE3}"/>
              </a:ext>
            </a:extLst>
          </p:cNvPr>
          <p:cNvPicPr>
            <a:picLocks noGrp="1" noChangeAspect="1" noChangeArrowheads="1"/>
          </p:cNvPicPr>
          <p:nvPr>
            <p:ph idx="1"/>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484806" y="2331222"/>
            <a:ext cx="3866512" cy="42981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02772" y="3083156"/>
            <a:ext cx="770999" cy="314672"/>
          </a:xfrm>
          <a:prstGeom prst="rect">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4300" y="311727"/>
            <a:ext cx="4395355" cy="1200329"/>
          </a:xfrm>
          <a:prstGeom prst="rect">
            <a:avLst/>
          </a:prstGeom>
          <a:noFill/>
        </p:spPr>
        <p:txBody>
          <a:bodyPr wrap="square" rtlCol="0">
            <a:spAutoFit/>
          </a:bodyPr>
          <a:lstStyle/>
          <a:p>
            <a:r>
              <a:rPr lang="en-US" dirty="0" smtClean="0"/>
              <a:t>1- connect the Arduino with the USB</a:t>
            </a:r>
          </a:p>
          <a:p>
            <a:r>
              <a:rPr lang="en-US" dirty="0" smtClean="0"/>
              <a:t>2- Open Arduino IDE</a:t>
            </a:r>
          </a:p>
          <a:p>
            <a:r>
              <a:rPr lang="en-US" dirty="0" smtClean="0"/>
              <a:t>2- Press Open </a:t>
            </a:r>
            <a:r>
              <a:rPr lang="en-US" dirty="0" smtClean="0">
                <a:sym typeface="Wingdings" panose="05000000000000000000" pitchFamily="2" charset="2"/>
              </a:rPr>
              <a:t></a:t>
            </a:r>
            <a:r>
              <a:rPr lang="en-US" dirty="0" smtClean="0"/>
              <a:t>Final code 3</a:t>
            </a:r>
          </a:p>
          <a:p>
            <a:r>
              <a:rPr lang="en-US" dirty="0" smtClean="0"/>
              <a:t>3- Press Upload!!</a:t>
            </a:r>
            <a:endParaRPr lang="en-US" dirty="0"/>
          </a:p>
        </p:txBody>
      </p:sp>
      <p:sp>
        <p:nvSpPr>
          <p:cNvPr id="8" name="TextBox 7"/>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9" name="Group 8"/>
          <p:cNvGrpSpPr/>
          <p:nvPr/>
        </p:nvGrpSpPr>
        <p:grpSpPr>
          <a:xfrm>
            <a:off x="6281192" y="6381234"/>
            <a:ext cx="1415160" cy="476766"/>
            <a:chOff x="8882864" y="6158525"/>
            <a:chExt cx="1780778" cy="599942"/>
          </a:xfrm>
        </p:grpSpPr>
        <p:pic>
          <p:nvPicPr>
            <p:cNvPr id="10" name="Picture 9"/>
            <p:cNvPicPr>
              <a:picLocks noChangeAspect="1"/>
            </p:cNvPicPr>
            <p:nvPr/>
          </p:nvPicPr>
          <p:blipFill rotWithShape="1">
            <a:blip r:embed="rId4"/>
            <a:srcRect r="35821"/>
            <a:stretch/>
          </p:blipFill>
          <p:spPr>
            <a:xfrm>
              <a:off x="8882864" y="6158525"/>
              <a:ext cx="1142880" cy="599942"/>
            </a:xfrm>
            <a:prstGeom prst="rect">
              <a:avLst/>
            </a:prstGeom>
          </p:spPr>
        </p:pic>
        <p:pic>
          <p:nvPicPr>
            <p:cNvPr id="11" name="Picture 10"/>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381457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19766" y="300181"/>
            <a:ext cx="6347713" cy="1320800"/>
          </a:xfrm>
        </p:spPr>
        <p:txBody>
          <a:bodyPr>
            <a:normAutofit/>
          </a:bodyPr>
          <a:lstStyle/>
          <a:p>
            <a:r>
              <a:rPr lang="en-US" sz="4000" b="1" dirty="0" smtClean="0">
                <a:latin typeface="Century Gothic" panose="020B0502020202020204" pitchFamily="34" charset="0"/>
              </a:rPr>
              <a:t>Assembly    </a:t>
            </a:r>
            <a:r>
              <a:rPr lang="ar-JO" sz="4400" b="1" dirty="0" smtClean="0">
                <a:latin typeface="Arial" panose="020B0604020202020204" pitchFamily="34" charset="0"/>
                <a:cs typeface="Arial" panose="020B0604020202020204" pitchFamily="34" charset="0"/>
              </a:rPr>
              <a:t>التجميع</a:t>
            </a:r>
            <a:endParaRPr lang="en-US" sz="4400" b="1" dirty="0">
              <a:latin typeface="Arial" panose="020B0604020202020204" pitchFamily="34" charset="0"/>
              <a:cs typeface="Arial" panose="020B0604020202020204" pitchFamily="34" charset="0"/>
            </a:endParaRPr>
          </a:p>
        </p:txBody>
      </p:sp>
      <p:sp>
        <p:nvSpPr>
          <p:cNvPr id="6" name="TextBox 5"/>
          <p:cNvSpPr txBox="1"/>
          <p:nvPr/>
        </p:nvSpPr>
        <p:spPr>
          <a:xfrm>
            <a:off x="684880" y="1620981"/>
            <a:ext cx="6591637"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Assemble the box and glue the corners </a:t>
            </a:r>
            <a:endParaRPr lang="en-US" sz="2800" dirty="0">
              <a:latin typeface="Arial" panose="020B0604020202020204" pitchFamily="34" charset="0"/>
              <a:cs typeface="Arial" panose="020B0604020202020204" pitchFamily="34" charset="0"/>
            </a:endParaRPr>
          </a:p>
        </p:txBody>
      </p:sp>
      <p:sp>
        <p:nvSpPr>
          <p:cNvPr id="7" name="TextBox 6"/>
          <p:cNvSpPr txBox="1"/>
          <p:nvPr/>
        </p:nvSpPr>
        <p:spPr>
          <a:xfrm>
            <a:off x="1220772" y="1097761"/>
            <a:ext cx="5305844" cy="523220"/>
          </a:xfrm>
          <a:prstGeom prst="rect">
            <a:avLst/>
          </a:prstGeom>
          <a:noFill/>
        </p:spPr>
        <p:txBody>
          <a:bodyPr wrap="square" rtlCol="0">
            <a:spAutoFit/>
          </a:bodyPr>
          <a:lstStyle/>
          <a:p>
            <a:r>
              <a:rPr lang="ar-JO" sz="2800" dirty="0" smtClean="0">
                <a:latin typeface="Arial" panose="020B0604020202020204" pitchFamily="34" charset="0"/>
                <a:cs typeface="Arial" panose="020B0604020202020204" pitchFamily="34" charset="0"/>
              </a:rPr>
              <a:t>نقوم بتجميع الصندوق ولصق الزوايا </a:t>
            </a:r>
            <a:endParaRPr lang="en-US"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772" y="2519805"/>
            <a:ext cx="5519854" cy="4139891"/>
          </a:xfrm>
          <a:prstGeom prst="rect">
            <a:avLst/>
          </a:prstGeom>
        </p:spPr>
      </p:pic>
      <p:sp>
        <p:nvSpPr>
          <p:cNvPr id="8" name="TextBox 7"/>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9" name="Group 8"/>
          <p:cNvGrpSpPr/>
          <p:nvPr/>
        </p:nvGrpSpPr>
        <p:grpSpPr>
          <a:xfrm>
            <a:off x="6281192" y="6381234"/>
            <a:ext cx="1415160" cy="476766"/>
            <a:chOff x="8882864" y="6158525"/>
            <a:chExt cx="1780778" cy="599942"/>
          </a:xfrm>
        </p:grpSpPr>
        <p:pic>
          <p:nvPicPr>
            <p:cNvPr id="10" name="Picture 9"/>
            <p:cNvPicPr>
              <a:picLocks noChangeAspect="1"/>
            </p:cNvPicPr>
            <p:nvPr/>
          </p:nvPicPr>
          <p:blipFill rotWithShape="1">
            <a:blip r:embed="rId3"/>
            <a:srcRect r="35821"/>
            <a:stretch/>
          </p:blipFill>
          <p:spPr>
            <a:xfrm>
              <a:off x="8882864" y="6158525"/>
              <a:ext cx="1142880" cy="599942"/>
            </a:xfrm>
            <a:prstGeom prst="rect">
              <a:avLst/>
            </a:prstGeom>
          </p:spPr>
        </p:pic>
        <p:pic>
          <p:nvPicPr>
            <p:cNvPr id="11" name="Picture 10"/>
            <p:cNvPicPr>
              <a:picLocks noChangeAspect="1"/>
            </p:cNvPicPr>
            <p:nvPr/>
          </p:nvPicPr>
          <p:blipFill rotWithShape="1">
            <a:blip r:embed="rId3">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2801736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89596" y="0"/>
            <a:ext cx="9233596"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1505188" y="144817"/>
            <a:ext cx="6347713" cy="1320800"/>
          </a:xfrm>
        </p:spPr>
        <p:txBody>
          <a:bodyPr>
            <a:normAutofit/>
          </a:bodyPr>
          <a:lstStyle/>
          <a:p>
            <a:r>
              <a:rPr lang="en-US" sz="4000" b="1" dirty="0" smtClean="0">
                <a:solidFill>
                  <a:schemeClr val="bg1"/>
                </a:solidFill>
                <a:latin typeface="Century Gothic" panose="020B0502020202020204" pitchFamily="34" charset="0"/>
              </a:rPr>
              <a:t>Assembly    </a:t>
            </a:r>
            <a:r>
              <a:rPr lang="ar-JO" sz="4400" b="1" dirty="0" smtClean="0">
                <a:solidFill>
                  <a:schemeClr val="bg1"/>
                </a:solidFill>
                <a:latin typeface="Arial" panose="020B0604020202020204" pitchFamily="34" charset="0"/>
                <a:cs typeface="Arial" panose="020B0604020202020204" pitchFamily="34" charset="0"/>
              </a:rPr>
              <a:t>التجميع</a:t>
            </a:r>
            <a:endParaRPr lang="en-US" sz="44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098739" y="1043641"/>
            <a:ext cx="5872061" cy="954107"/>
          </a:xfrm>
          <a:prstGeom prst="rect">
            <a:avLst/>
          </a:prstGeom>
          <a:noFill/>
        </p:spPr>
        <p:txBody>
          <a:bodyPr wrap="square" rtlCol="0">
            <a:spAutoFit/>
          </a:bodyPr>
          <a:lstStyle/>
          <a:p>
            <a:pPr algn="ctr"/>
            <a:r>
              <a:rPr lang="ar-JO" sz="2800" dirty="0" smtClean="0">
                <a:solidFill>
                  <a:schemeClr val="bg1"/>
                </a:solidFill>
                <a:latin typeface="Arial" panose="020B0604020202020204" pitchFamily="34" charset="0"/>
                <a:cs typeface="Arial" panose="020B0604020202020204" pitchFamily="34" charset="0"/>
              </a:rPr>
              <a:t>نقوم بتثبيت الشاشة والمفتاح بالاماكن المخصصة باستخدام الاصق</a:t>
            </a:r>
            <a:endParaRPr lang="en-US" sz="28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963658" y="1841221"/>
            <a:ext cx="7037686" cy="523220"/>
          </a:xfrm>
          <a:prstGeom prst="rect">
            <a:avLst/>
          </a:prstGeom>
          <a:noFill/>
        </p:spPr>
        <p:txBody>
          <a:bodyPr wrap="square" rtlCol="0">
            <a:spAutoFit/>
          </a:bodyPr>
          <a:lstStyle/>
          <a:p>
            <a:r>
              <a:rPr lang="en-US" sz="2800" dirty="0" smtClean="0">
                <a:solidFill>
                  <a:schemeClr val="bg1"/>
                </a:solidFill>
                <a:latin typeface="Arial" panose="020B0604020202020204" pitchFamily="34" charset="0"/>
                <a:cs typeface="Arial" panose="020B0604020202020204" pitchFamily="34" charset="0"/>
              </a:rPr>
              <a:t>Fix the screen and the switch with the glue</a:t>
            </a:r>
            <a:endParaRPr lang="en-US" sz="2800"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280" y="2676805"/>
            <a:ext cx="5158441" cy="3868831"/>
          </a:xfrm>
          <a:prstGeom prst="rect">
            <a:avLst/>
          </a:prstGeom>
        </p:spPr>
      </p:pic>
    </p:spTree>
    <p:extLst>
      <p:ext uri="{BB962C8B-B14F-4D97-AF65-F5344CB8AC3E}">
        <p14:creationId xmlns:p14="http://schemas.microsoft.com/office/powerpoint/2010/main" val="3250201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16632" y="-1"/>
            <a:ext cx="9360632" cy="6858001"/>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96229"/>
            <a:ext cx="5062654" cy="2246769"/>
          </a:xfrm>
          <a:prstGeom prst="rect">
            <a:avLst/>
          </a:prstGeom>
          <a:noFill/>
        </p:spPr>
        <p:txBody>
          <a:bodyPr wrap="square" rtlCol="0">
            <a:spAutoFit/>
          </a:bodyPr>
          <a:lstStyle/>
          <a:p>
            <a:r>
              <a:rPr lang="en-US" sz="2800" dirty="0" smtClean="0">
                <a:latin typeface="Century Gothic" panose="020B0502020202020204" pitchFamily="34" charset="0"/>
              </a:rPr>
              <a:t>Connect all electronics devices and integrate the sensors in the middle of the box and measure the light intensity and distance.</a:t>
            </a:r>
            <a:endParaRPr lang="en-US" sz="2800" dirty="0">
              <a:latin typeface="Century Gothic" panose="020B0502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9882" y="2871088"/>
            <a:ext cx="5263785" cy="3947839"/>
          </a:xfrm>
          <a:prstGeom prst="rect">
            <a:avLst/>
          </a:prstGeom>
        </p:spPr>
      </p:pic>
      <p:sp>
        <p:nvSpPr>
          <p:cNvPr id="14" name="Rectangle 13"/>
          <p:cNvSpPr/>
          <p:nvPr/>
        </p:nvSpPr>
        <p:spPr>
          <a:xfrm>
            <a:off x="3900834" y="4339971"/>
            <a:ext cx="940122" cy="130644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012346" y="2598239"/>
            <a:ext cx="749409" cy="15659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4">
            <a:lum bright="100000"/>
            <a:alphaModFix amt="32000"/>
          </a:blip>
          <a:srcRect r="53215"/>
          <a:stretch/>
        </p:blipFill>
        <p:spPr>
          <a:xfrm>
            <a:off x="5827219" y="-203"/>
            <a:ext cx="3316781" cy="6228664"/>
          </a:xfrm>
          <a:prstGeom prst="rect">
            <a:avLst/>
          </a:prstGeom>
        </p:spPr>
      </p:pic>
      <p:sp>
        <p:nvSpPr>
          <p:cNvPr id="17" name="TextBox 16"/>
          <p:cNvSpPr txBox="1"/>
          <p:nvPr/>
        </p:nvSpPr>
        <p:spPr>
          <a:xfrm>
            <a:off x="4597786" y="594688"/>
            <a:ext cx="3872724" cy="1815882"/>
          </a:xfrm>
          <a:prstGeom prst="rect">
            <a:avLst/>
          </a:prstGeom>
          <a:noFill/>
        </p:spPr>
        <p:txBody>
          <a:bodyPr wrap="square" rtlCol="0">
            <a:spAutoFit/>
          </a:bodyPr>
          <a:lstStyle/>
          <a:p>
            <a:pPr algn="r"/>
            <a:r>
              <a:rPr lang="ar-JO" sz="2800" dirty="0">
                <a:latin typeface="Arial" panose="020B0604020202020204" pitchFamily="34" charset="0"/>
                <a:cs typeface="Arial" panose="020B0604020202020204" pitchFamily="34" charset="0"/>
              </a:rPr>
              <a:t>قم بتوصيل جميع الأجهزة الإلكترونية ودمج المستشعر </a:t>
            </a:r>
            <a:r>
              <a:rPr lang="ar-JO" sz="2800" dirty="0" smtClean="0">
                <a:latin typeface="Arial" panose="020B0604020202020204" pitchFamily="34" charset="0"/>
                <a:cs typeface="Arial" panose="020B0604020202020204" pitchFamily="34" charset="0"/>
              </a:rPr>
              <a:t>مناصف الصندوق </a:t>
            </a:r>
            <a:r>
              <a:rPr lang="ar-JO" sz="2800" dirty="0">
                <a:latin typeface="Arial" panose="020B0604020202020204" pitchFamily="34" charset="0"/>
                <a:cs typeface="Arial" panose="020B0604020202020204" pitchFamily="34" charset="0"/>
              </a:rPr>
              <a:t>وقياس شدة الضوء والمسافة.</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8317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97786" y="594688"/>
            <a:ext cx="3872724" cy="523220"/>
          </a:xfrm>
          <a:prstGeom prst="rect">
            <a:avLst/>
          </a:prstGeom>
          <a:noFill/>
        </p:spPr>
        <p:txBody>
          <a:bodyPr wrap="square" rtlCol="0">
            <a:spAutoFit/>
          </a:bodyPr>
          <a:lstStyle/>
          <a:p>
            <a:pPr algn="r"/>
            <a:r>
              <a:rPr lang="ar-JO" sz="2800" dirty="0" smtClean="0">
                <a:latin typeface="Arial" panose="020B0604020202020204" pitchFamily="34" charset="0"/>
                <a:cs typeface="Arial" panose="020B0604020202020204" pitchFamily="34" charset="0"/>
              </a:rPr>
              <a:t>قس شدة </a:t>
            </a:r>
            <a:r>
              <a:rPr lang="ar-JO" sz="2800" dirty="0">
                <a:latin typeface="Arial" panose="020B0604020202020204" pitchFamily="34" charset="0"/>
                <a:cs typeface="Arial" panose="020B0604020202020204" pitchFamily="34" charset="0"/>
              </a:rPr>
              <a:t>الضوء والمسافة.</a:t>
            </a:r>
            <a:endParaRPr lang="en-US" sz="2800" dirty="0">
              <a:latin typeface="Arial" panose="020B0604020202020204" pitchFamily="34" charset="0"/>
              <a:cs typeface="Arial" panose="020B0604020202020204" pitchFamily="34" charset="0"/>
            </a:endParaRPr>
          </a:p>
        </p:txBody>
      </p:sp>
      <p:sp>
        <p:nvSpPr>
          <p:cNvPr id="9" name="TextBox 8"/>
          <p:cNvSpPr txBox="1"/>
          <p:nvPr/>
        </p:nvSpPr>
        <p:spPr>
          <a:xfrm>
            <a:off x="245327" y="594688"/>
            <a:ext cx="5062654" cy="954107"/>
          </a:xfrm>
          <a:prstGeom prst="rect">
            <a:avLst/>
          </a:prstGeom>
          <a:noFill/>
        </p:spPr>
        <p:txBody>
          <a:bodyPr wrap="square" rtlCol="0">
            <a:spAutoFit/>
          </a:bodyPr>
          <a:lstStyle/>
          <a:p>
            <a:r>
              <a:rPr lang="en-US" sz="2800" dirty="0" smtClean="0">
                <a:latin typeface="Century Gothic" panose="020B0502020202020204" pitchFamily="34" charset="0"/>
              </a:rPr>
              <a:t>measure the light intensity and distance.</a:t>
            </a:r>
            <a:endParaRPr lang="en-US" sz="2800" dirty="0">
              <a:latin typeface="Century Gothic" panose="020B0502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575" y="2007220"/>
            <a:ext cx="6467707" cy="4850780"/>
          </a:xfrm>
          <a:prstGeom prst="rect">
            <a:avLst/>
          </a:prstGeom>
        </p:spPr>
      </p:pic>
    </p:spTree>
    <p:extLst>
      <p:ext uri="{BB962C8B-B14F-4D97-AF65-F5344CB8AC3E}">
        <p14:creationId xmlns:p14="http://schemas.microsoft.com/office/powerpoint/2010/main" val="2831586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57250"/>
            <a:ext cx="9144000" cy="51435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p:cNvSpPr txBox="1"/>
          <p:nvPr/>
        </p:nvSpPr>
        <p:spPr>
          <a:xfrm>
            <a:off x="7997732" y="5562622"/>
            <a:ext cx="1107996" cy="300082"/>
          </a:xfrm>
          <a:prstGeom prst="rect">
            <a:avLst/>
          </a:prstGeom>
          <a:noFill/>
        </p:spPr>
        <p:txBody>
          <a:bodyPr wrap="none" rtlCol="0">
            <a:spAutoFit/>
          </a:bodyPr>
          <a:lstStyle/>
          <a:p>
            <a:r>
              <a:rPr lang="en-US" sz="1350" dirty="0">
                <a:latin typeface="Politica" charset="0"/>
                <a:ea typeface="Politica" charset="0"/>
                <a:cs typeface="Politica" charset="0"/>
              </a:rPr>
              <a:t>Studio56.qa</a:t>
            </a:r>
          </a:p>
        </p:txBody>
      </p:sp>
      <p:sp>
        <p:nvSpPr>
          <p:cNvPr id="4" name="TextBox 3"/>
          <p:cNvSpPr txBox="1"/>
          <p:nvPr/>
        </p:nvSpPr>
        <p:spPr>
          <a:xfrm>
            <a:off x="297868" y="2754409"/>
            <a:ext cx="4009237" cy="1015663"/>
          </a:xfrm>
          <a:prstGeom prst="rect">
            <a:avLst/>
          </a:prstGeom>
          <a:noFill/>
        </p:spPr>
        <p:txBody>
          <a:bodyPr wrap="square" rtlCol="0">
            <a:spAutoFit/>
          </a:bodyPr>
          <a:lstStyle/>
          <a:p>
            <a:r>
              <a:rPr lang="en-US" sz="6000" dirty="0">
                <a:solidFill>
                  <a:schemeClr val="bg1"/>
                </a:solidFill>
                <a:latin typeface="Politica" charset="0"/>
                <a:ea typeface="Politica" charset="0"/>
                <a:cs typeface="Politica" charset="0"/>
              </a:rPr>
              <a:t>THANKS</a:t>
            </a:r>
          </a:p>
        </p:txBody>
      </p:sp>
      <p:sp>
        <p:nvSpPr>
          <p:cNvPr id="14" name="TextBox 13"/>
          <p:cNvSpPr txBox="1"/>
          <p:nvPr/>
        </p:nvSpPr>
        <p:spPr>
          <a:xfrm>
            <a:off x="308024" y="3584386"/>
            <a:ext cx="3518909" cy="507831"/>
          </a:xfrm>
          <a:prstGeom prst="rect">
            <a:avLst/>
          </a:prstGeom>
          <a:noFill/>
        </p:spPr>
        <p:txBody>
          <a:bodyPr wrap="square" rtlCol="0">
            <a:spAutoFit/>
          </a:bodyPr>
          <a:lstStyle/>
          <a:p>
            <a:r>
              <a:rPr lang="en-US" sz="2700" dirty="0">
                <a:latin typeface="Politica" charset="0"/>
                <a:ea typeface="Politica" charset="0"/>
                <a:cs typeface="Politica" charset="0"/>
              </a:rPr>
              <a:t>info@studio56.qa</a:t>
            </a:r>
          </a:p>
        </p:txBody>
      </p:sp>
      <p:pic>
        <p:nvPicPr>
          <p:cNvPr id="2" name="Picture 1"/>
          <p:cNvPicPr>
            <a:picLocks noChangeAspect="1"/>
          </p:cNvPicPr>
          <p:nvPr/>
        </p:nvPicPr>
        <p:blipFill>
          <a:blip r:embed="rId2">
            <a:lum bright="100000"/>
          </a:blip>
          <a:stretch>
            <a:fillRect/>
          </a:stretch>
        </p:blipFill>
        <p:spPr>
          <a:xfrm>
            <a:off x="7014563" y="5562622"/>
            <a:ext cx="983169" cy="310874"/>
          </a:xfrm>
          <a:prstGeom prst="rect">
            <a:avLst/>
          </a:prstGeom>
        </p:spPr>
      </p:pic>
      <p:pic>
        <p:nvPicPr>
          <p:cNvPr id="9" name="Picture 8"/>
          <p:cNvPicPr>
            <a:picLocks noChangeAspect="1"/>
          </p:cNvPicPr>
          <p:nvPr/>
        </p:nvPicPr>
        <p:blipFill>
          <a:blip r:embed="rId3">
            <a:duotone>
              <a:schemeClr val="bg2">
                <a:shade val="45000"/>
                <a:satMod val="135000"/>
              </a:schemeClr>
              <a:prstClr val="white"/>
            </a:duotone>
            <a:lum bright="-100000" contrast="-60000"/>
          </a:blip>
          <a:stretch>
            <a:fillRect/>
          </a:stretch>
        </p:blipFill>
        <p:spPr>
          <a:xfrm>
            <a:off x="122965" y="1074030"/>
            <a:ext cx="2766377" cy="1134923"/>
          </a:xfrm>
          <a:prstGeom prst="rect">
            <a:avLst/>
          </a:prstGeom>
        </p:spPr>
      </p:pic>
      <p:grpSp>
        <p:nvGrpSpPr>
          <p:cNvPr id="13" name="Group 12"/>
          <p:cNvGrpSpPr/>
          <p:nvPr/>
        </p:nvGrpSpPr>
        <p:grpSpPr>
          <a:xfrm>
            <a:off x="4307106" y="2622645"/>
            <a:ext cx="3776351" cy="1403626"/>
            <a:chOff x="5628508" y="2353860"/>
            <a:chExt cx="5035134" cy="1871501"/>
          </a:xfrm>
        </p:grpSpPr>
        <p:pic>
          <p:nvPicPr>
            <p:cNvPr id="12" name="Picture 11"/>
            <p:cNvPicPr>
              <a:picLocks noChangeAspect="1"/>
            </p:cNvPicPr>
            <p:nvPr/>
          </p:nvPicPr>
          <p:blipFill rotWithShape="1">
            <a:blip r:embed="rId4">
              <a:lum bright="100000"/>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a:lum bright="-100000"/>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a:lum bright="100000"/>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3284723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29591" y="4119797"/>
            <a:ext cx="6347713" cy="631371"/>
          </a:xfrm>
        </p:spPr>
        <p:txBody>
          <a:bodyPr>
            <a:normAutofit fontScale="90000"/>
          </a:bodyPr>
          <a:lstStyle/>
          <a:p>
            <a:pPr algn="ctr"/>
            <a:r>
              <a:rPr lang="en-US" dirty="0" smtClean="0">
                <a:latin typeface="Century Gothic" panose="020B0502020202020204" pitchFamily="34" charset="0"/>
              </a:rPr>
              <a:t>We will build a device with small computer called Arduino and integrated</a:t>
            </a:r>
            <a:r>
              <a:rPr lang="ar-JO" dirty="0" smtClean="0">
                <a:latin typeface="Century Gothic" panose="020B0502020202020204" pitchFamily="34" charset="0"/>
              </a:rPr>
              <a:t> </a:t>
            </a:r>
            <a:r>
              <a:rPr lang="en-US" dirty="0" smtClean="0">
                <a:latin typeface="Century Gothic" panose="020B0502020202020204" pitchFamily="34" charset="0"/>
              </a:rPr>
              <a:t>some sensors, and We </a:t>
            </a:r>
            <a:r>
              <a:rPr lang="en-US" dirty="0">
                <a:latin typeface="Century Gothic" panose="020B0502020202020204" pitchFamily="34" charset="0"/>
              </a:rPr>
              <a:t>will prove </a:t>
            </a:r>
            <a:r>
              <a:rPr lang="en-US" dirty="0" smtClean="0">
                <a:latin typeface="Century Gothic" panose="020B0502020202020204" pitchFamily="34" charset="0"/>
              </a:rPr>
              <a:t>the equation using this device</a:t>
            </a:r>
            <a:r>
              <a:rPr lang="en-US" dirty="0">
                <a:latin typeface="Century Gothic" panose="020B0502020202020204" pitchFamily="34" charset="0"/>
              </a:rPr>
              <a:t/>
            </a:r>
            <a:br>
              <a:rPr lang="en-US" dirty="0">
                <a:latin typeface="Century Gothic" panose="020B0502020202020204" pitchFamily="34" charset="0"/>
              </a:rPr>
            </a:br>
            <a:r>
              <a:rPr lang="en-US" dirty="0" smtClean="0"/>
              <a:t> </a:t>
            </a:r>
            <a:br>
              <a:rPr lang="en-US" dirty="0" smtClean="0"/>
            </a:br>
            <a:r>
              <a:rPr lang="en-US" dirty="0" smtClean="0"/>
              <a:t/>
            </a:r>
            <a:br>
              <a:rPr lang="en-US" dirty="0" smtClean="0"/>
            </a:br>
            <a:endParaRPr lang="en-US" dirty="0"/>
          </a:p>
        </p:txBody>
      </p:sp>
      <p:pic>
        <p:nvPicPr>
          <p:cNvPr id="4" name="Picture 3"/>
          <p:cNvPicPr>
            <a:picLocks noChangeAspect="1"/>
          </p:cNvPicPr>
          <p:nvPr/>
        </p:nvPicPr>
        <p:blipFill>
          <a:blip r:embed="rId3"/>
          <a:stretch>
            <a:fillRect/>
          </a:stretch>
        </p:blipFill>
        <p:spPr>
          <a:xfrm>
            <a:off x="35860" y="0"/>
            <a:ext cx="1910306" cy="6858000"/>
          </a:xfrm>
          <a:prstGeom prst="rect">
            <a:avLst/>
          </a:prstGeom>
        </p:spPr>
      </p:pic>
      <p:sp>
        <p:nvSpPr>
          <p:cNvPr id="5" name="TextBox 4"/>
          <p:cNvSpPr txBox="1"/>
          <p:nvPr/>
        </p:nvSpPr>
        <p:spPr>
          <a:xfrm>
            <a:off x="2029591" y="414784"/>
            <a:ext cx="5846137" cy="2308324"/>
          </a:xfrm>
          <a:prstGeom prst="rect">
            <a:avLst/>
          </a:prstGeom>
          <a:noFill/>
        </p:spPr>
        <p:txBody>
          <a:bodyPr wrap="square" rtlCol="0">
            <a:spAutoFit/>
          </a:bodyPr>
          <a:lstStyle/>
          <a:p>
            <a:pPr algn="ctr"/>
            <a:r>
              <a:rPr lang="ar-JO" sz="3600" dirty="0" smtClean="0">
                <a:solidFill>
                  <a:schemeClr val="accent1"/>
                </a:solidFill>
                <a:latin typeface="Arial" panose="020B0604020202020204" pitchFamily="34" charset="0"/>
                <a:cs typeface="Arial" panose="020B0604020202020204" pitchFamily="34" charset="0"/>
              </a:rPr>
              <a:t>سوف نقوم اليوم بصناعة جهاز يحتوي على كمبيوتر صغير يسمى الاردوينو و دمج بعض المستشعرات معه، وسنقوم باثبات المعادلة باستخدام هذا الجهاز </a:t>
            </a:r>
            <a:endParaRPr lang="en-US" sz="3600" dirty="0">
              <a:solidFill>
                <a:schemeClr val="accent1"/>
              </a:solidFill>
              <a:latin typeface="Arial" panose="020B0604020202020204" pitchFamily="34" charset="0"/>
              <a:cs typeface="Arial" panose="020B0604020202020204" pitchFamily="34" charset="0"/>
            </a:endParaRPr>
          </a:p>
        </p:txBody>
      </p:sp>
      <p:sp>
        <p:nvSpPr>
          <p:cNvPr id="6" name="TextBox 5"/>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7" name="Group 6"/>
          <p:cNvGrpSpPr/>
          <p:nvPr/>
        </p:nvGrpSpPr>
        <p:grpSpPr>
          <a:xfrm>
            <a:off x="6281192" y="6381234"/>
            <a:ext cx="1415160" cy="476766"/>
            <a:chOff x="8882864" y="6158525"/>
            <a:chExt cx="1780778" cy="599942"/>
          </a:xfrm>
        </p:grpSpPr>
        <p:pic>
          <p:nvPicPr>
            <p:cNvPr id="8" name="Picture 7"/>
            <p:cNvPicPr>
              <a:picLocks noChangeAspect="1"/>
            </p:cNvPicPr>
            <p:nvPr/>
          </p:nvPicPr>
          <p:blipFill rotWithShape="1">
            <a:blip r:embed="rId4"/>
            <a:srcRect r="35821"/>
            <a:stretch/>
          </p:blipFill>
          <p:spPr>
            <a:xfrm>
              <a:off x="8882864" y="6158525"/>
              <a:ext cx="1142880" cy="599942"/>
            </a:xfrm>
            <a:prstGeom prst="rect">
              <a:avLst/>
            </a:prstGeom>
          </p:spPr>
        </p:pic>
        <p:pic>
          <p:nvPicPr>
            <p:cNvPr id="9" name="Picture 8"/>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4075964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283337" y="405893"/>
            <a:ext cx="2665193" cy="1077218"/>
          </a:xfrm>
          <a:prstGeom prst="rect">
            <a:avLst/>
          </a:prstGeom>
          <a:noFill/>
        </p:spPr>
        <p:txBody>
          <a:bodyPr wrap="square" rtlCol="0">
            <a:spAutoFit/>
          </a:bodyPr>
          <a:lstStyle/>
          <a:p>
            <a:pPr algn="ctr"/>
            <a:r>
              <a:rPr lang="ar-JO" sz="3200" dirty="0" smtClean="0">
                <a:solidFill>
                  <a:schemeClr val="accent1"/>
                </a:solidFill>
                <a:latin typeface="Arial" panose="020B0604020202020204" pitchFamily="34" charset="0"/>
                <a:cs typeface="Arial" panose="020B0604020202020204" pitchFamily="34" charset="0"/>
              </a:rPr>
              <a:t>الاردوينو</a:t>
            </a:r>
            <a:endParaRPr lang="ar-JO" sz="2400" dirty="0" smtClean="0">
              <a:solidFill>
                <a:schemeClr val="accent1"/>
              </a:solidFill>
              <a:latin typeface="Arial" panose="020B0604020202020204" pitchFamily="34" charset="0"/>
              <a:cs typeface="Arial" panose="020B0604020202020204" pitchFamily="34" charset="0"/>
            </a:endParaRPr>
          </a:p>
          <a:p>
            <a:pPr algn="ctr"/>
            <a:r>
              <a:rPr lang="en-US" sz="3200" dirty="0" smtClean="0">
                <a:solidFill>
                  <a:schemeClr val="accent1"/>
                </a:solidFill>
                <a:latin typeface="Century Gothic" panose="020B0502020202020204" pitchFamily="34" charset="0"/>
              </a:rPr>
              <a:t>Arduino</a:t>
            </a:r>
            <a:endParaRPr lang="en-US" sz="2400" dirty="0">
              <a:solidFill>
                <a:schemeClr val="accent1"/>
              </a:solidFill>
              <a:latin typeface="Century Gothic" panose="020B0502020202020204" pitchFamily="34" charset="0"/>
            </a:endParaRPr>
          </a:p>
        </p:txBody>
      </p:sp>
      <p:pic>
        <p:nvPicPr>
          <p:cNvPr id="6" name="Picture 5"/>
          <p:cNvPicPr>
            <a:picLocks noChangeAspect="1"/>
          </p:cNvPicPr>
          <p:nvPr/>
        </p:nvPicPr>
        <p:blipFill>
          <a:blip r:embed="rId2"/>
          <a:stretch>
            <a:fillRect/>
          </a:stretch>
        </p:blipFill>
        <p:spPr>
          <a:xfrm>
            <a:off x="0" y="0"/>
            <a:ext cx="1873250" cy="6724968"/>
          </a:xfrm>
          <a:prstGeom prst="rect">
            <a:avLst/>
          </a:prstGeom>
        </p:spPr>
      </p:pic>
      <p:pic>
        <p:nvPicPr>
          <p:cNvPr id="7" name="Picture 6"/>
          <p:cNvPicPr>
            <a:picLocks noChangeAspect="1"/>
          </p:cNvPicPr>
          <p:nvPr/>
        </p:nvPicPr>
        <p:blipFill>
          <a:blip r:embed="rId3"/>
          <a:stretch>
            <a:fillRect/>
          </a:stretch>
        </p:blipFill>
        <p:spPr>
          <a:xfrm>
            <a:off x="2445043" y="1483111"/>
            <a:ext cx="4703027" cy="4703027"/>
          </a:xfrm>
          <a:prstGeom prst="rect">
            <a:avLst/>
          </a:prstGeom>
        </p:spPr>
      </p:pic>
      <p:sp>
        <p:nvSpPr>
          <p:cNvPr id="8" name="TextBox 7"/>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9" name="Group 8"/>
          <p:cNvGrpSpPr/>
          <p:nvPr/>
        </p:nvGrpSpPr>
        <p:grpSpPr>
          <a:xfrm>
            <a:off x="6281192" y="6381234"/>
            <a:ext cx="1415160" cy="476766"/>
            <a:chOff x="8882864" y="6158525"/>
            <a:chExt cx="1780778" cy="599942"/>
          </a:xfrm>
        </p:grpSpPr>
        <p:pic>
          <p:nvPicPr>
            <p:cNvPr id="10" name="Picture 9"/>
            <p:cNvPicPr>
              <a:picLocks noChangeAspect="1"/>
            </p:cNvPicPr>
            <p:nvPr/>
          </p:nvPicPr>
          <p:blipFill rotWithShape="1">
            <a:blip r:embed="rId4"/>
            <a:srcRect r="35821"/>
            <a:stretch/>
          </p:blipFill>
          <p:spPr>
            <a:xfrm>
              <a:off x="8882864" y="6158525"/>
              <a:ext cx="1142880" cy="599942"/>
            </a:xfrm>
            <a:prstGeom prst="rect">
              <a:avLst/>
            </a:prstGeom>
          </p:spPr>
        </p:pic>
        <p:pic>
          <p:nvPicPr>
            <p:cNvPr id="11" name="Picture 10"/>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1375608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314452" y="275090"/>
            <a:ext cx="3318224" cy="830997"/>
          </a:xfrm>
          <a:prstGeom prst="rect">
            <a:avLst/>
          </a:prstGeom>
          <a:noFill/>
        </p:spPr>
        <p:txBody>
          <a:bodyPr wrap="square" rtlCol="0">
            <a:spAutoFit/>
          </a:bodyPr>
          <a:lstStyle/>
          <a:p>
            <a:pPr algn="r"/>
            <a:r>
              <a:rPr lang="ar-JO" sz="2400" dirty="0" smtClean="0">
                <a:solidFill>
                  <a:schemeClr val="accent1"/>
                </a:solidFill>
                <a:latin typeface="Arial" panose="020B0604020202020204" pitchFamily="34" charset="0"/>
                <a:cs typeface="Arial" panose="020B0604020202020204" pitchFamily="34" charset="0"/>
              </a:rPr>
              <a:t>نموذج انبوب الفحص لمحاكاة غرفة مظلمة لاثبات المعادلة </a:t>
            </a:r>
            <a:endParaRPr lang="en-US" sz="2400" dirty="0">
              <a:solidFill>
                <a:schemeClr val="accent1"/>
              </a:solidFill>
              <a:latin typeface="Arial" panose="020B0604020202020204" pitchFamily="34" charset="0"/>
              <a:cs typeface="Arial" panose="020B0604020202020204" pitchFamily="34" charset="0"/>
            </a:endParaRPr>
          </a:p>
        </p:txBody>
      </p:sp>
      <p:sp>
        <p:nvSpPr>
          <p:cNvPr id="6" name="TextBox 5"/>
          <p:cNvSpPr txBox="1"/>
          <p:nvPr/>
        </p:nvSpPr>
        <p:spPr>
          <a:xfrm>
            <a:off x="1919447" y="275090"/>
            <a:ext cx="3643360" cy="1569660"/>
          </a:xfrm>
          <a:prstGeom prst="rect">
            <a:avLst/>
          </a:prstGeom>
          <a:noFill/>
        </p:spPr>
        <p:txBody>
          <a:bodyPr wrap="square" rtlCol="0">
            <a:spAutoFit/>
          </a:bodyPr>
          <a:lstStyle/>
          <a:p>
            <a:r>
              <a:rPr lang="en-US" sz="2400" dirty="0" smtClean="0">
                <a:solidFill>
                  <a:schemeClr val="accent1"/>
                </a:solidFill>
                <a:latin typeface="Century Gothic" panose="020B0502020202020204" pitchFamily="34" charset="0"/>
              </a:rPr>
              <a:t>Testing tube prototype to simulate a dark room and prove the physics formula</a:t>
            </a:r>
            <a:endParaRPr lang="en-US" sz="2400" dirty="0">
              <a:solidFill>
                <a:schemeClr val="accent1"/>
              </a:solidFill>
              <a:latin typeface="Century Gothic" panose="020B0502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447" y="2145622"/>
            <a:ext cx="5912564" cy="4434423"/>
          </a:xfrm>
          <a:prstGeom prst="rect">
            <a:avLst/>
          </a:prstGeom>
        </p:spPr>
      </p:pic>
      <p:pic>
        <p:nvPicPr>
          <p:cNvPr id="7" name="Picture 6"/>
          <p:cNvPicPr>
            <a:picLocks noChangeAspect="1"/>
          </p:cNvPicPr>
          <p:nvPr/>
        </p:nvPicPr>
        <p:blipFill>
          <a:blip r:embed="rId4"/>
          <a:stretch>
            <a:fillRect/>
          </a:stretch>
        </p:blipFill>
        <p:spPr>
          <a:xfrm>
            <a:off x="0" y="244997"/>
            <a:ext cx="1801908" cy="6613003"/>
          </a:xfrm>
          <a:prstGeom prst="rect">
            <a:avLst/>
          </a:prstGeom>
        </p:spPr>
      </p:pic>
      <p:sp>
        <p:nvSpPr>
          <p:cNvPr id="8" name="TextBox 7"/>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9" name="Group 8"/>
          <p:cNvGrpSpPr/>
          <p:nvPr/>
        </p:nvGrpSpPr>
        <p:grpSpPr>
          <a:xfrm>
            <a:off x="6281192" y="6381234"/>
            <a:ext cx="1415160" cy="476766"/>
            <a:chOff x="8882864" y="6158525"/>
            <a:chExt cx="1780778" cy="599942"/>
          </a:xfrm>
        </p:grpSpPr>
        <p:pic>
          <p:nvPicPr>
            <p:cNvPr id="10" name="Picture 9"/>
            <p:cNvPicPr>
              <a:picLocks noChangeAspect="1"/>
            </p:cNvPicPr>
            <p:nvPr/>
          </p:nvPicPr>
          <p:blipFill rotWithShape="1">
            <a:blip r:embed="rId5"/>
            <a:srcRect r="35821"/>
            <a:stretch/>
          </p:blipFill>
          <p:spPr>
            <a:xfrm>
              <a:off x="8882864" y="6158525"/>
              <a:ext cx="1142880" cy="599942"/>
            </a:xfrm>
            <a:prstGeom prst="rect">
              <a:avLst/>
            </a:prstGeom>
          </p:spPr>
        </p:pic>
        <p:pic>
          <p:nvPicPr>
            <p:cNvPr id="11" name="Picture 10"/>
            <p:cNvPicPr>
              <a:picLocks noChangeAspect="1"/>
            </p:cNvPicPr>
            <p:nvPr/>
          </p:nvPicPr>
          <p:blipFill rotWithShape="1">
            <a:blip r:embed="rId5">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3202353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83226"/>
            <a:ext cx="8229600" cy="1016000"/>
          </a:xfrm>
        </p:spPr>
        <p:txBody>
          <a:bodyPr anchor="t">
            <a:normAutofit/>
          </a:bodyPr>
          <a:lstStyle/>
          <a:p>
            <a:pPr algn="ctr"/>
            <a:r>
              <a:rPr lang="ar-QA" dirty="0" smtClean="0">
                <a:latin typeface="Arial" panose="020B0604020202020204" pitchFamily="34" charset="0"/>
                <a:cs typeface="Arial" panose="020B0604020202020204" pitchFamily="34" charset="0"/>
              </a:rPr>
              <a:t>الكمبيوتر</a:t>
            </a:r>
            <a:r>
              <a:rPr lang="en-US" dirty="0" smtClean="0"/>
              <a:t/>
            </a:r>
            <a:br>
              <a:rPr lang="en-US" dirty="0" smtClean="0"/>
            </a:br>
            <a:r>
              <a:rPr lang="en-US" dirty="0" smtClean="0"/>
              <a:t>The </a:t>
            </a:r>
            <a:r>
              <a:rPr lang="en-US" dirty="0" smtClean="0">
                <a:latin typeface="Century Gothic" panose="020B0502020202020204" pitchFamily="34" charset="0"/>
              </a:rPr>
              <a:t>computer</a:t>
            </a:r>
            <a:endParaRPr lang="en-US" dirty="0">
              <a:latin typeface="Century Gothic" panose="020B0502020202020204" pitchFamily="34" charset="0"/>
            </a:endParaRPr>
          </a:p>
        </p:txBody>
      </p:sp>
      <p:sp>
        <p:nvSpPr>
          <p:cNvPr id="3" name="عنصر نائب للمحتوى 2"/>
          <p:cNvSpPr>
            <a:spLocks noGrp="1"/>
          </p:cNvSpPr>
          <p:nvPr>
            <p:ph idx="1"/>
          </p:nvPr>
        </p:nvSpPr>
        <p:spPr>
          <a:xfrm>
            <a:off x="900289" y="1639253"/>
            <a:ext cx="6237714" cy="3880773"/>
          </a:xfrm>
        </p:spPr>
        <p:txBody>
          <a:bodyPr/>
          <a:lstStyle/>
          <a:p>
            <a:r>
              <a:rPr lang="ar-QA" sz="2400" dirty="0" smtClean="0">
                <a:latin typeface="Arial" panose="020B0604020202020204" pitchFamily="34" charset="0"/>
                <a:cs typeface="Arial" panose="020B0604020202020204" pitchFamily="34" charset="0"/>
              </a:rPr>
              <a:t>هو جهاز يقبل المعلومات ويعالجها لبعض النتائج بناءا على برنامج او متتالية من التعليمات على كيفية معالجة البيانات.</a:t>
            </a:r>
          </a:p>
          <a:p>
            <a:r>
              <a:rPr lang="en-US" sz="2000" dirty="0" smtClean="0">
                <a:latin typeface="Century Gothic" panose="020B0502020202020204" pitchFamily="34" charset="0"/>
              </a:rPr>
              <a:t>A </a:t>
            </a:r>
            <a:r>
              <a:rPr lang="en-US" sz="2000" dirty="0">
                <a:latin typeface="Century Gothic" panose="020B0502020202020204" pitchFamily="34" charset="0"/>
              </a:rPr>
              <a:t>computer is a device that </a:t>
            </a:r>
            <a:r>
              <a:rPr lang="en-US" sz="2000" dirty="0" smtClean="0">
                <a:latin typeface="Century Gothic" panose="020B0502020202020204" pitchFamily="34" charset="0"/>
              </a:rPr>
              <a:t>accepts</a:t>
            </a:r>
            <a:r>
              <a:rPr lang="en-US" sz="2000" dirty="0">
                <a:latin typeface="Century Gothic" panose="020B0502020202020204" pitchFamily="34" charset="0"/>
              </a:rPr>
              <a:t> information and </a:t>
            </a:r>
            <a:r>
              <a:rPr lang="en-US" sz="2000" dirty="0" smtClean="0">
                <a:latin typeface="Century Gothic" panose="020B0502020202020204" pitchFamily="34" charset="0"/>
              </a:rPr>
              <a:t>manipulates                </a:t>
            </a:r>
            <a:r>
              <a:rPr lang="en-US" sz="2000" dirty="0">
                <a:latin typeface="Century Gothic" panose="020B0502020202020204" pitchFamily="34" charset="0"/>
              </a:rPr>
              <a:t>it for some result based </a:t>
            </a:r>
            <a:r>
              <a:rPr lang="en-US" sz="2000" dirty="0" smtClean="0">
                <a:latin typeface="Century Gothic" panose="020B0502020202020204" pitchFamily="34" charset="0"/>
              </a:rPr>
              <a:t>on                                     a</a:t>
            </a:r>
            <a:r>
              <a:rPr lang="en-US" sz="2000" dirty="0">
                <a:latin typeface="Century Gothic" panose="020B0502020202020204" pitchFamily="34" charset="0"/>
              </a:rPr>
              <a:t> </a:t>
            </a:r>
            <a:r>
              <a:rPr lang="en-US" sz="2000" dirty="0" smtClean="0">
                <a:latin typeface="Century Gothic" panose="020B0502020202020204" pitchFamily="34" charset="0"/>
              </a:rPr>
              <a:t>program</a:t>
            </a:r>
            <a:r>
              <a:rPr lang="en-US" sz="2000" dirty="0">
                <a:latin typeface="Century Gothic" panose="020B0502020202020204" pitchFamily="34" charset="0"/>
              </a:rPr>
              <a:t> </a:t>
            </a:r>
            <a:r>
              <a:rPr lang="en-US" sz="2000" dirty="0" smtClean="0">
                <a:latin typeface="Century Gothic" panose="020B0502020202020204" pitchFamily="34" charset="0"/>
              </a:rPr>
              <a:t>or sequence </a:t>
            </a:r>
            <a:r>
              <a:rPr lang="en-US" sz="2000" dirty="0">
                <a:latin typeface="Century Gothic" panose="020B0502020202020204" pitchFamily="34" charset="0"/>
              </a:rPr>
              <a:t>of instructions </a:t>
            </a:r>
            <a:r>
              <a:rPr lang="en-US" sz="2000" dirty="0" smtClean="0">
                <a:latin typeface="Century Gothic" panose="020B0502020202020204" pitchFamily="34" charset="0"/>
              </a:rPr>
              <a:t>               on </a:t>
            </a:r>
            <a:r>
              <a:rPr lang="en-US" sz="2000" dirty="0">
                <a:latin typeface="Century Gothic" panose="020B0502020202020204" pitchFamily="34" charset="0"/>
              </a:rPr>
              <a:t>how </a:t>
            </a:r>
            <a:r>
              <a:rPr lang="en-US" sz="2000" dirty="0" smtClean="0">
                <a:latin typeface="Century Gothic" panose="020B0502020202020204" pitchFamily="34" charset="0"/>
              </a:rPr>
              <a:t>the </a:t>
            </a:r>
            <a:r>
              <a:rPr lang="en-US" sz="2000" dirty="0">
                <a:latin typeface="Century Gothic" panose="020B0502020202020204" pitchFamily="34" charset="0"/>
              </a:rPr>
              <a:t>data is to be processed. </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4572000"/>
            <a:ext cx="2133600" cy="1896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4"/>
          <a:srcRect r="50000"/>
          <a:stretch/>
        </p:blipFill>
        <p:spPr>
          <a:xfrm>
            <a:off x="5585163" y="214838"/>
            <a:ext cx="3558837" cy="6643162"/>
          </a:xfrm>
          <a:prstGeom prst="rect">
            <a:avLst/>
          </a:prstGeom>
        </p:spPr>
      </p:pic>
      <p:sp>
        <p:nvSpPr>
          <p:cNvPr id="6" name="TextBox 5"/>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7" name="Group 6"/>
          <p:cNvGrpSpPr/>
          <p:nvPr/>
        </p:nvGrpSpPr>
        <p:grpSpPr>
          <a:xfrm>
            <a:off x="6281192" y="6381234"/>
            <a:ext cx="1415160" cy="476766"/>
            <a:chOff x="8882864" y="6158525"/>
            <a:chExt cx="1780778" cy="599942"/>
          </a:xfrm>
        </p:grpSpPr>
        <p:pic>
          <p:nvPicPr>
            <p:cNvPr id="8" name="Picture 7"/>
            <p:cNvPicPr>
              <a:picLocks noChangeAspect="1"/>
            </p:cNvPicPr>
            <p:nvPr/>
          </p:nvPicPr>
          <p:blipFill rotWithShape="1">
            <a:blip r:embed="rId5"/>
            <a:srcRect r="35821"/>
            <a:stretch/>
          </p:blipFill>
          <p:spPr>
            <a:xfrm>
              <a:off x="8882864" y="6158525"/>
              <a:ext cx="1142880" cy="599942"/>
            </a:xfrm>
            <a:prstGeom prst="rect">
              <a:avLst/>
            </a:prstGeom>
          </p:spPr>
        </p:pic>
        <p:pic>
          <p:nvPicPr>
            <p:cNvPr id="9" name="Picture 8"/>
            <p:cNvPicPr>
              <a:picLocks noChangeAspect="1"/>
            </p:cNvPicPr>
            <p:nvPr/>
          </p:nvPicPr>
          <p:blipFill rotWithShape="1">
            <a:blip r:embed="rId5">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3385980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QA" dirty="0" smtClean="0">
                <a:latin typeface="Arial" panose="020B0604020202020204" pitchFamily="34" charset="0"/>
                <a:cs typeface="Arial" panose="020B0604020202020204" pitchFamily="34" charset="0"/>
              </a:rPr>
              <a:t>الانسان </a:t>
            </a:r>
            <a:r>
              <a:rPr lang="ar-JO" dirty="0">
                <a:latin typeface="Arial" panose="020B0604020202020204" pitchFamily="34" charset="0"/>
                <a:cs typeface="Arial" panose="020B0604020202020204" pitchFamily="34" charset="0"/>
              </a:rPr>
              <a:t>و</a:t>
            </a:r>
            <a:r>
              <a:rPr lang="ar-QA" dirty="0" smtClean="0">
                <a:latin typeface="Arial" panose="020B0604020202020204" pitchFamily="34" charset="0"/>
                <a:cs typeface="Arial" panose="020B0604020202020204" pitchFamily="34" charset="0"/>
              </a:rPr>
              <a:t> الكمبيوتر</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Century Gothic" panose="020B0502020202020204" pitchFamily="34" charset="0"/>
              </a:rPr>
              <a:t>Computer and </a:t>
            </a:r>
            <a:r>
              <a:rPr lang="en-US" dirty="0">
                <a:latin typeface="Century Gothic" panose="020B0502020202020204" pitchFamily="34" charset="0"/>
              </a:rPr>
              <a:t>Human</a:t>
            </a:r>
          </a:p>
        </p:txBody>
      </p:sp>
      <p:pic>
        <p:nvPicPr>
          <p:cNvPr id="1026" name="Picture 2" descr="Image result for electrical brai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6437" y="2204720"/>
            <a:ext cx="6529575" cy="43570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5" name="Group 4"/>
          <p:cNvGrpSpPr/>
          <p:nvPr/>
        </p:nvGrpSpPr>
        <p:grpSpPr>
          <a:xfrm>
            <a:off x="6281192" y="6381234"/>
            <a:ext cx="1415160" cy="476766"/>
            <a:chOff x="8882864" y="6158525"/>
            <a:chExt cx="1780778" cy="599942"/>
          </a:xfrm>
        </p:grpSpPr>
        <p:pic>
          <p:nvPicPr>
            <p:cNvPr id="6" name="Picture 5"/>
            <p:cNvPicPr>
              <a:picLocks noChangeAspect="1"/>
            </p:cNvPicPr>
            <p:nvPr/>
          </p:nvPicPr>
          <p:blipFill rotWithShape="1">
            <a:blip r:embed="rId4"/>
            <a:srcRect r="35821"/>
            <a:stretch/>
          </p:blipFill>
          <p:spPr>
            <a:xfrm>
              <a:off x="8882864" y="6158525"/>
              <a:ext cx="1142880" cy="599942"/>
            </a:xfrm>
            <a:prstGeom prst="rect">
              <a:avLst/>
            </a:prstGeom>
          </p:spPr>
        </p:pic>
        <p:pic>
          <p:nvPicPr>
            <p:cNvPr id="7" name="Picture 6"/>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2322255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854439"/>
            <a:ext cx="6180945" cy="5468302"/>
          </a:xfrm>
        </p:spPr>
        <p:txBody>
          <a:bodyPr>
            <a:normAutofit fontScale="85000" lnSpcReduction="20000"/>
          </a:bodyPr>
          <a:lstStyle/>
          <a:p>
            <a:pPr marL="0" indent="0" algn="r">
              <a:buNone/>
            </a:pPr>
            <a:r>
              <a:rPr lang="ar-QA" sz="2800" dirty="0">
                <a:solidFill>
                  <a:schemeClr val="tx1"/>
                </a:solidFill>
                <a:latin typeface="Arial" panose="020B0604020202020204" pitchFamily="34" charset="0"/>
                <a:cs typeface="Arial" panose="020B0604020202020204" pitchFamily="34" charset="0"/>
              </a:rPr>
              <a:t>البشر يعتقدون ، وأجهزة الكمبيوتر لا</a:t>
            </a:r>
            <a:r>
              <a:rPr lang="ar-QA" sz="2800" dirty="0" smtClean="0">
                <a:solidFill>
                  <a:schemeClr val="tx1"/>
                </a:solidFill>
                <a:latin typeface="Arial" panose="020B0604020202020204" pitchFamily="34" charset="0"/>
                <a:cs typeface="Arial" panose="020B0604020202020204" pitchFamily="34" charset="0"/>
              </a:rPr>
              <a:t>.</a:t>
            </a:r>
            <a:endParaRPr lang="en-US" sz="2800" dirty="0" smtClean="0">
              <a:solidFill>
                <a:schemeClr val="tx1"/>
              </a:solidFill>
              <a:latin typeface="Arial" panose="020B0604020202020204" pitchFamily="34" charset="0"/>
              <a:cs typeface="Arial" panose="020B0604020202020204" pitchFamily="34" charset="0"/>
            </a:endParaRPr>
          </a:p>
          <a:p>
            <a:pPr marL="0" indent="0" algn="r">
              <a:buNone/>
            </a:pPr>
            <a:r>
              <a:rPr lang="ar-QA" sz="2800" dirty="0" smtClean="0">
                <a:solidFill>
                  <a:schemeClr val="tx1"/>
                </a:solidFill>
                <a:latin typeface="Arial" panose="020B0604020202020204" pitchFamily="34" charset="0"/>
                <a:cs typeface="Arial" panose="020B0604020202020204" pitchFamily="34" charset="0"/>
              </a:rPr>
              <a:t> </a:t>
            </a:r>
            <a:r>
              <a:rPr lang="ar-QA" sz="2800" dirty="0">
                <a:solidFill>
                  <a:schemeClr val="tx1"/>
                </a:solidFill>
                <a:latin typeface="Arial" panose="020B0604020202020204" pitchFamily="34" charset="0"/>
                <a:cs typeface="Arial" panose="020B0604020202020204" pitchFamily="34" charset="0"/>
              </a:rPr>
              <a:t>البشر يدركون وجودنا وأجهزة الكمبيوتر ليست كذلك</a:t>
            </a:r>
            <a:r>
              <a:rPr lang="ar-QA" sz="2800" dirty="0" smtClean="0">
                <a:solidFill>
                  <a:schemeClr val="tx1"/>
                </a:solidFill>
                <a:latin typeface="Arial" panose="020B0604020202020204" pitchFamily="34" charset="0"/>
                <a:cs typeface="Arial" panose="020B0604020202020204" pitchFamily="34" charset="0"/>
              </a:rPr>
              <a:t>.</a:t>
            </a:r>
            <a:endParaRPr lang="en-US" sz="2800" dirty="0" smtClean="0">
              <a:solidFill>
                <a:schemeClr val="tx1"/>
              </a:solidFill>
              <a:latin typeface="Arial" panose="020B0604020202020204" pitchFamily="34" charset="0"/>
              <a:cs typeface="Arial" panose="020B0604020202020204" pitchFamily="34" charset="0"/>
            </a:endParaRPr>
          </a:p>
          <a:p>
            <a:pPr marL="0" indent="0" algn="r">
              <a:buNone/>
            </a:pPr>
            <a:r>
              <a:rPr lang="ar-QA" sz="2800" dirty="0" smtClean="0">
                <a:solidFill>
                  <a:schemeClr val="tx1"/>
                </a:solidFill>
                <a:latin typeface="Arial" panose="020B0604020202020204" pitchFamily="34" charset="0"/>
                <a:cs typeface="Arial" panose="020B0604020202020204" pitchFamily="34" charset="0"/>
              </a:rPr>
              <a:t> </a:t>
            </a:r>
            <a:r>
              <a:rPr lang="ar-QA" sz="2800" dirty="0">
                <a:solidFill>
                  <a:schemeClr val="tx1"/>
                </a:solidFill>
                <a:latin typeface="Arial" panose="020B0604020202020204" pitchFamily="34" charset="0"/>
                <a:cs typeface="Arial" panose="020B0604020202020204" pitchFamily="34" charset="0"/>
              </a:rPr>
              <a:t>هناك القليل جدا من القواسم المشتركة بين البشر وأجهزة الكمبيوتر</a:t>
            </a:r>
            <a:r>
              <a:rPr lang="ar-QA" sz="2800" dirty="0" smtClean="0">
                <a:solidFill>
                  <a:schemeClr val="tx1"/>
                </a:solidFill>
                <a:latin typeface="Arial" panose="020B0604020202020204" pitchFamily="34" charset="0"/>
                <a:cs typeface="Arial" panose="020B0604020202020204" pitchFamily="34" charset="0"/>
              </a:rPr>
              <a:t>.</a:t>
            </a:r>
          </a:p>
          <a:p>
            <a:pPr marL="0" indent="0" algn="r">
              <a:buNone/>
            </a:pPr>
            <a:r>
              <a:rPr lang="ar-QA" sz="2800" dirty="0">
                <a:solidFill>
                  <a:schemeClr val="tx1"/>
                </a:solidFill>
                <a:latin typeface="Arial" panose="020B0604020202020204" pitchFamily="34" charset="0"/>
                <a:cs typeface="Arial" panose="020B0604020202020204" pitchFamily="34" charset="0"/>
              </a:rPr>
              <a:t>في بعض الأحيان تخدعنا أجهزة الكمبيوتر بالاعتقاد بأن لديهم عقلًا. لماذا ا؟ هذا ليس خطأهم ، إنه مجرد غريزتنا. نتخيل أن الأشياء من حولنا لها عقول ، ونحن نحاول أن نتخيل عقولهم ، ونحاول التفكير كما تفعل.</a:t>
            </a:r>
          </a:p>
          <a:p>
            <a:endParaRPr lang="ar-QA" sz="2300" dirty="0">
              <a:solidFill>
                <a:schemeClr val="tx1"/>
              </a:solidFill>
            </a:endParaRPr>
          </a:p>
          <a:p>
            <a:r>
              <a:rPr lang="en-US" sz="2300" dirty="0" smtClean="0">
                <a:solidFill>
                  <a:schemeClr val="tx1"/>
                </a:solidFill>
                <a:latin typeface="Century Gothic" panose="020B0502020202020204" pitchFamily="34" charset="0"/>
              </a:rPr>
              <a:t>Humans </a:t>
            </a:r>
            <a:r>
              <a:rPr lang="en-US" sz="2300" dirty="0">
                <a:solidFill>
                  <a:schemeClr val="tx1"/>
                </a:solidFill>
                <a:latin typeface="Century Gothic" panose="020B0502020202020204" pitchFamily="34" charset="0"/>
              </a:rPr>
              <a:t>think, and computers do not. Humans are aware of our existence and computers are not. There is very little in common between humans and computers.</a:t>
            </a:r>
          </a:p>
          <a:p>
            <a:r>
              <a:rPr lang="en-US" sz="2300" dirty="0">
                <a:solidFill>
                  <a:schemeClr val="tx1"/>
                </a:solidFill>
                <a:latin typeface="Century Gothic" panose="020B0502020202020204" pitchFamily="34" charset="0"/>
              </a:rPr>
              <a:t>Sometimes computers fool us into believing they have a mind. Why? It's not their fault, it's just our instinct. We imagine that things around us have minds, and we try to imagine their minds, and we try to think as they do.</a:t>
            </a:r>
          </a:p>
        </p:txBody>
      </p:sp>
      <p:sp>
        <p:nvSpPr>
          <p:cNvPr id="4" name="TextBox 3"/>
          <p:cNvSpPr txBox="1"/>
          <p:nvPr/>
        </p:nvSpPr>
        <p:spPr>
          <a:xfrm>
            <a:off x="7696352" y="6381234"/>
            <a:ext cx="1319592" cy="369332"/>
          </a:xfrm>
          <a:prstGeom prst="rect">
            <a:avLst/>
          </a:prstGeom>
          <a:noFill/>
        </p:spPr>
        <p:txBody>
          <a:bodyPr wrap="none" rtlCol="0">
            <a:spAutoFit/>
          </a:bodyPr>
          <a:lstStyle/>
          <a:p>
            <a:r>
              <a:rPr lang="en-US" dirty="0" smtClean="0">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5" name="Group 4"/>
          <p:cNvGrpSpPr/>
          <p:nvPr/>
        </p:nvGrpSpPr>
        <p:grpSpPr>
          <a:xfrm>
            <a:off x="6281192" y="6381234"/>
            <a:ext cx="1415160" cy="476766"/>
            <a:chOff x="8882864" y="6158525"/>
            <a:chExt cx="1780778" cy="599942"/>
          </a:xfrm>
        </p:grpSpPr>
        <p:pic>
          <p:nvPicPr>
            <p:cNvPr id="6" name="Picture 5"/>
            <p:cNvPicPr>
              <a:picLocks noChangeAspect="1"/>
            </p:cNvPicPr>
            <p:nvPr/>
          </p:nvPicPr>
          <p:blipFill rotWithShape="1">
            <a:blip r:embed="rId3"/>
            <a:srcRect r="35821"/>
            <a:stretch/>
          </p:blipFill>
          <p:spPr>
            <a:xfrm>
              <a:off x="8882864" y="6158525"/>
              <a:ext cx="1142880" cy="599942"/>
            </a:xfrm>
            <a:prstGeom prst="rect">
              <a:avLst/>
            </a:prstGeom>
          </p:spPr>
        </p:pic>
        <p:pic>
          <p:nvPicPr>
            <p:cNvPr id="7" name="Picture 6"/>
            <p:cNvPicPr>
              <a:picLocks noChangeAspect="1"/>
            </p:cNvPicPr>
            <p:nvPr/>
          </p:nvPicPr>
          <p:blipFill rotWithShape="1">
            <a:blip r:embed="rId3">
              <a:lum bright="-100000"/>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1255031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2320</TotalTime>
  <Words>1675</Words>
  <Application>Microsoft Office PowerPoint</Application>
  <PresentationFormat>On-screen Show (4:3)</PresentationFormat>
  <Paragraphs>274</Paragraphs>
  <Slides>39</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Calibri Light</vt:lpstr>
      <vt:lpstr>Century Gothic</vt:lpstr>
      <vt:lpstr>Mangal</vt:lpstr>
      <vt:lpstr>Politica</vt:lpstr>
      <vt:lpstr>Times New Roman</vt:lpstr>
      <vt:lpstr>Wingdings</vt:lpstr>
      <vt:lpstr>Wingdings 3</vt:lpstr>
      <vt:lpstr>Office Theme</vt:lpstr>
      <vt:lpstr>PowerPoint Presentation</vt:lpstr>
      <vt:lpstr>الفيزياء Physics  </vt:lpstr>
      <vt:lpstr>PowerPoint Presentation</vt:lpstr>
      <vt:lpstr>We will build a device with small computer called Arduino and integrated some sensors, and We will prove the equation using this device    </vt:lpstr>
      <vt:lpstr>PowerPoint Presentation</vt:lpstr>
      <vt:lpstr>PowerPoint Presentation</vt:lpstr>
      <vt:lpstr>الكمبيوتر The computer</vt:lpstr>
      <vt:lpstr>الانسان و الكمبيوتر Computer and Human</vt:lpstr>
      <vt:lpstr>PowerPoint Presentation</vt:lpstr>
      <vt:lpstr>البرامج و الاجهزة Software and Hardware</vt:lpstr>
      <vt:lpstr>البرنامج Software</vt:lpstr>
      <vt:lpstr>الاجهزة Hardware</vt:lpstr>
      <vt:lpstr>Software and Hardware</vt:lpstr>
      <vt:lpstr>Input devices    </vt:lpstr>
      <vt:lpstr>Sensors</vt:lpstr>
      <vt:lpstr>Sensors  المستشعرات </vt:lpstr>
      <vt:lpstr>حساس الموجات فوق الصوتية Ultrasonic sensor</vt:lpstr>
      <vt:lpstr>PowerPoint Presentation</vt:lpstr>
      <vt:lpstr>PowerPoint Presentation</vt:lpstr>
      <vt:lpstr> </vt:lpstr>
      <vt:lpstr>مستشعر الضوء LDR Sensor </vt:lpstr>
      <vt:lpstr>PowerPoint Presentation</vt:lpstr>
      <vt:lpstr>PowerPoint Presentation</vt:lpstr>
      <vt:lpstr>LCD Screen its acronym or abbreviation of Liquid Crystal display</vt:lpstr>
      <vt:lpstr>PowerPoint Presentation</vt:lpstr>
      <vt:lpstr>Arduino</vt:lpstr>
      <vt:lpstr>Arduino Uno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Assembly    التجميع</vt:lpstr>
      <vt:lpstr>Assembly    التجميع</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computer?</dc:title>
  <dc:creator>Emad Belal Mohammad AlOmari</dc:creator>
  <cp:lastModifiedBy>moath moe</cp:lastModifiedBy>
  <cp:revision>184</cp:revision>
  <dcterms:created xsi:type="dcterms:W3CDTF">2019-06-20T22:11:21Z</dcterms:created>
  <dcterms:modified xsi:type="dcterms:W3CDTF">2020-01-30T07:13:06Z</dcterms:modified>
</cp:coreProperties>
</file>