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78" r:id="rId11"/>
    <p:sldId id="281" r:id="rId12"/>
    <p:sldId id="305" r:id="rId13"/>
    <p:sldId id="282" r:id="rId14"/>
    <p:sldId id="30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41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3"/>
    <p:restoredTop sz="94624"/>
  </p:normalViewPr>
  <p:slideViewPr>
    <p:cSldViewPr snapToGrid="0" snapToObjects="1">
      <p:cViewPr varScale="1">
        <p:scale>
          <a:sx n="82" d="100"/>
          <a:sy n="82" d="100"/>
        </p:scale>
        <p:origin x="43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7a2db5b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7a2db5b9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16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58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007391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4" y="1116718"/>
            <a:ext cx="80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Light Up the National Day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53AA2-6688-46D7-89E3-AAA2248387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30" y="2156332"/>
            <a:ext cx="3150787" cy="40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CA2ECD-009D-4780-8E7A-4305BDBFDDED}"/>
              </a:ext>
            </a:extLst>
          </p:cNvPr>
          <p:cNvSpPr txBox="1">
            <a:spLocks/>
          </p:cNvSpPr>
          <p:nvPr/>
        </p:nvSpPr>
        <p:spPr>
          <a:xfrm>
            <a:off x="177409" y="428302"/>
            <a:ext cx="10168813" cy="4991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Raleway ExtraBold"/>
              </a:rPr>
              <a:t>What will we do today?</a:t>
            </a:r>
            <a:endParaRPr lang="en-US" sz="3200" b="1" dirty="0">
              <a:solidFill>
                <a:schemeClr val="tx1"/>
              </a:solidFill>
              <a:latin typeface="Raleway ExtraBold"/>
              <a:sym typeface="Robo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90DC30-8042-456E-9D51-25DE2B99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91"/>
          <a:stretch/>
        </p:blipFill>
        <p:spPr>
          <a:xfrm>
            <a:off x="8755844" y="2378908"/>
            <a:ext cx="3425268" cy="2839858"/>
          </a:xfrm>
          <a:prstGeom prst="rect">
            <a:avLst/>
          </a:prstGeom>
        </p:spPr>
      </p:pic>
      <p:sp>
        <p:nvSpPr>
          <p:cNvPr id="24" name="Right Arrow 10">
            <a:extLst>
              <a:ext uri="{FF2B5EF4-FFF2-40B4-BE49-F238E27FC236}">
                <a16:creationId xmlns:a16="http://schemas.microsoft.com/office/drawing/2014/main" id="{F92EA4E0-F542-40BC-8CDF-430764BB325A}"/>
              </a:ext>
            </a:extLst>
          </p:cNvPr>
          <p:cNvSpPr/>
          <p:nvPr/>
        </p:nvSpPr>
        <p:spPr>
          <a:xfrm>
            <a:off x="3679767" y="4090166"/>
            <a:ext cx="580433" cy="1591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5" name="Right Arrow 11">
            <a:extLst>
              <a:ext uri="{FF2B5EF4-FFF2-40B4-BE49-F238E27FC236}">
                <a16:creationId xmlns:a16="http://schemas.microsoft.com/office/drawing/2014/main" id="{9A996CBB-7A0E-42F1-803D-39ADE7DEF4D3}"/>
              </a:ext>
            </a:extLst>
          </p:cNvPr>
          <p:cNvSpPr/>
          <p:nvPr/>
        </p:nvSpPr>
        <p:spPr>
          <a:xfrm flipH="1">
            <a:off x="8322658" y="4143214"/>
            <a:ext cx="580433" cy="1591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60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D83765F-FC22-401C-B8B8-BCCB42EDBD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" y="2510734"/>
            <a:ext cx="3669621" cy="2839858"/>
          </a:xfrm>
          <a:prstGeom prst="rect">
            <a:avLst/>
          </a:prstGeom>
        </p:spPr>
      </p:pic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6F3189E-9C57-4472-A663-CBD2148316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294" y="2343713"/>
            <a:ext cx="2644854" cy="37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091" y="287027"/>
            <a:ext cx="960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aleway ExtraBold"/>
                <a:cs typeface="Arial"/>
                <a:sym typeface="Arial"/>
              </a:rPr>
              <a:t>What are the components of the electric circuit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E607B0-73B3-406F-AEC9-079E88A68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708" y="1298852"/>
            <a:ext cx="5155332" cy="2042980"/>
          </a:xfrm>
          <a:prstGeom prst="rect">
            <a:avLst/>
          </a:prstGeom>
        </p:spPr>
      </p:pic>
      <p:pic>
        <p:nvPicPr>
          <p:cNvPr id="8" name="Picture 7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4196C275-F273-4118-9C8E-A68603BA64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39" y="3735718"/>
            <a:ext cx="5001421" cy="1995782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0744AFEC-740A-4691-88C6-DD65B8F26B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27" y="1555423"/>
            <a:ext cx="5689014" cy="152443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CFC82F-4C9C-407D-AE93-E443A0DC9582}"/>
              </a:ext>
            </a:extLst>
          </p:cNvPr>
          <p:cNvCxnSpPr/>
          <p:nvPr/>
        </p:nvCxnSpPr>
        <p:spPr>
          <a:xfrm>
            <a:off x="6956981" y="1376313"/>
            <a:ext cx="0" cy="477939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482F34-69C2-4F11-AF97-4FBC054CA0DC}"/>
              </a:ext>
            </a:extLst>
          </p:cNvPr>
          <p:cNvCxnSpPr>
            <a:cxnSpLocks/>
          </p:cNvCxnSpPr>
          <p:nvPr/>
        </p:nvCxnSpPr>
        <p:spPr>
          <a:xfrm flipH="1">
            <a:off x="2165859" y="3517769"/>
            <a:ext cx="9798521" cy="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3ECACB-E8B1-439E-9089-E2921CA29C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870" y="3675657"/>
            <a:ext cx="5058946" cy="23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" y="184870"/>
            <a:ext cx="12039045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Raleway ExtraBold"/>
                <a:ea typeface="+mn-ea"/>
              </a:rPr>
              <a:t>How does the electric circuit work?</a:t>
            </a:r>
          </a:p>
        </p:txBody>
      </p:sp>
      <p:pic>
        <p:nvPicPr>
          <p:cNvPr id="5" name="noun_166623_c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3034" y="1072092"/>
            <a:ext cx="1819513" cy="1782077"/>
          </a:xfrm>
          <a:prstGeom prst="rect">
            <a:avLst/>
          </a:prstGeom>
          <a:ln w="25400">
            <a:miter lim="400000"/>
          </a:ln>
          <a:effectLst>
            <a:outerShdw blurRad="571500" dir="2400000" rotWithShape="0">
              <a:srgbClr val="FF2600"/>
            </a:outerShdw>
          </a:effectLst>
        </p:spPr>
      </p:pic>
      <p:pic>
        <p:nvPicPr>
          <p:cNvPr id="6" name="noun_166623_c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4864" y="1931249"/>
            <a:ext cx="1583249" cy="1550675"/>
          </a:xfrm>
          <a:prstGeom prst="rect">
            <a:avLst/>
          </a:prstGeom>
          <a:ln w="12700">
            <a:miter lim="400000"/>
          </a:ln>
          <a:effectLst>
            <a:outerShdw blurRad="571500" dir="2400000" rotWithShape="0">
              <a:srgbClr val="FF2600"/>
            </a:outerShdw>
          </a:effectLst>
        </p:spPr>
      </p:pic>
      <p:sp>
        <p:nvSpPr>
          <p:cNvPr id="7" name="Shape 126"/>
          <p:cNvSpPr/>
          <p:nvPr/>
        </p:nvSpPr>
        <p:spPr>
          <a:xfrm>
            <a:off x="1417163" y="2493818"/>
            <a:ext cx="1570413" cy="2150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51" h="17707" extrusionOk="0">
                <a:moveTo>
                  <a:pt x="14629" y="1839"/>
                </a:moveTo>
                <a:cubicBezTo>
                  <a:pt x="10202" y="-1480"/>
                  <a:pt x="3555" y="-147"/>
                  <a:pt x="1044" y="4563"/>
                </a:cubicBezTo>
                <a:cubicBezTo>
                  <a:pt x="-2949" y="12053"/>
                  <a:pt x="5218" y="20120"/>
                  <a:pt x="13667" y="17031"/>
                </a:cubicBezTo>
                <a:lnTo>
                  <a:pt x="18651" y="17467"/>
                </a:lnTo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tIns="45719" rIns="45719" bIns="45719"/>
          <a:lstStyle/>
          <a:p>
            <a:pPr defTabSz="1219126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688"/>
          </a:p>
        </p:txBody>
      </p:sp>
      <p:sp>
        <p:nvSpPr>
          <p:cNvPr id="9" name="Shape 128"/>
          <p:cNvSpPr/>
          <p:nvPr/>
        </p:nvSpPr>
        <p:spPr>
          <a:xfrm rot="2222235">
            <a:off x="2718586" y="4649106"/>
            <a:ext cx="318445" cy="4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49" dirty="0"/>
              <a:t>ー</a:t>
            </a:r>
          </a:p>
        </p:txBody>
      </p:sp>
      <p:sp>
        <p:nvSpPr>
          <p:cNvPr id="10" name="Shape 129"/>
          <p:cNvSpPr/>
          <p:nvPr/>
        </p:nvSpPr>
        <p:spPr>
          <a:xfrm rot="2431110">
            <a:off x="3201549" y="5032170"/>
            <a:ext cx="379203" cy="52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12" dirty="0"/>
              <a:t>＋</a:t>
            </a:r>
          </a:p>
        </p:txBody>
      </p:sp>
      <p:pic>
        <p:nvPicPr>
          <p:cNvPr id="11" name="noun_857472_cc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04315" flipH="1">
            <a:off x="2783613" y="4330937"/>
            <a:ext cx="1288345" cy="8680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33"/>
          <p:cNvSpPr/>
          <p:nvPr/>
        </p:nvSpPr>
        <p:spPr>
          <a:xfrm rot="10350297">
            <a:off x="3043272" y="2764878"/>
            <a:ext cx="650457" cy="1450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19535" extrusionOk="0">
                <a:moveTo>
                  <a:pt x="0" y="9220"/>
                </a:moveTo>
                <a:cubicBezTo>
                  <a:pt x="2376" y="1493"/>
                  <a:pt x="8626" y="-2065"/>
                  <a:pt x="14039" y="1227"/>
                </a:cubicBezTo>
                <a:cubicBezTo>
                  <a:pt x="18995" y="4241"/>
                  <a:pt x="21600" y="12106"/>
                  <a:pt x="20102" y="19535"/>
                </a:cubicBezTo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tIns="45719" rIns="45719" bIns="45719"/>
          <a:lstStyle/>
          <a:p>
            <a:pPr defTabSz="1219126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688"/>
          </a:p>
        </p:txBody>
      </p:sp>
      <p:sp>
        <p:nvSpPr>
          <p:cNvPr id="14" name="Shape 139"/>
          <p:cNvSpPr/>
          <p:nvPr/>
        </p:nvSpPr>
        <p:spPr>
          <a:xfrm>
            <a:off x="640839" y="5282604"/>
            <a:ext cx="2470183" cy="83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 sz="6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4800" dirty="0"/>
              <a:t>ON</a:t>
            </a:r>
            <a:endParaRPr lang="ar-QA" sz="4800" dirty="0"/>
          </a:p>
        </p:txBody>
      </p:sp>
      <p:sp>
        <p:nvSpPr>
          <p:cNvPr id="15" name="Shape 142"/>
          <p:cNvSpPr/>
          <p:nvPr/>
        </p:nvSpPr>
        <p:spPr>
          <a:xfrm rot="5070921">
            <a:off x="2922581" y="4103738"/>
            <a:ext cx="1919416" cy="513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74" h="20363" extrusionOk="0">
                <a:moveTo>
                  <a:pt x="0" y="3821"/>
                </a:moveTo>
                <a:cubicBezTo>
                  <a:pt x="3788" y="-462"/>
                  <a:pt x="9799" y="-1237"/>
                  <a:pt x="14390" y="1966"/>
                </a:cubicBezTo>
                <a:cubicBezTo>
                  <a:pt x="20081" y="5936"/>
                  <a:pt x="21600" y="14308"/>
                  <a:pt x="17729" y="20363"/>
                </a:cubicBezTo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  <a:headEnd type="oval" w="med" len="med"/>
            <a:tailEnd type="oval" w="med" len="med"/>
          </a:ln>
          <a:effectLst>
            <a:outerShdw blurRad="38100" dist="12700" dir="5400000" rotWithShape="0">
              <a:srgbClr val="000000">
                <a:alpha val="38000"/>
              </a:srgbClr>
            </a:outerShdw>
          </a:effectLst>
        </p:spPr>
        <p:txBody>
          <a:bodyPr lIns="45719" tIns="45719" rIns="45719" bIns="45719"/>
          <a:lstStyle/>
          <a:p>
            <a:pPr defTabSz="1219126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688"/>
          </a:p>
        </p:txBody>
      </p:sp>
      <p:pic>
        <p:nvPicPr>
          <p:cNvPr id="17" name="noun_166623_c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7212" y="1072092"/>
            <a:ext cx="1819513" cy="1782077"/>
          </a:xfrm>
          <a:prstGeom prst="rect">
            <a:avLst/>
          </a:prstGeom>
          <a:ln w="25400">
            <a:miter lim="400000"/>
          </a:ln>
          <a:effectLst/>
        </p:spPr>
      </p:pic>
      <p:pic>
        <p:nvPicPr>
          <p:cNvPr id="19" name="noun_166623_c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9041" y="1931249"/>
            <a:ext cx="1583249" cy="1550675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1" name="Shape 126"/>
          <p:cNvSpPr/>
          <p:nvPr/>
        </p:nvSpPr>
        <p:spPr>
          <a:xfrm>
            <a:off x="7435015" y="2519097"/>
            <a:ext cx="1047013" cy="2103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51" h="17707" extrusionOk="0">
                <a:moveTo>
                  <a:pt x="14629" y="1839"/>
                </a:moveTo>
                <a:cubicBezTo>
                  <a:pt x="10202" y="-1480"/>
                  <a:pt x="3555" y="-147"/>
                  <a:pt x="1044" y="4563"/>
                </a:cubicBezTo>
                <a:cubicBezTo>
                  <a:pt x="-2949" y="12053"/>
                  <a:pt x="5218" y="20120"/>
                  <a:pt x="13667" y="17031"/>
                </a:cubicBezTo>
                <a:lnTo>
                  <a:pt x="18651" y="17467"/>
                </a:lnTo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tIns="45719" rIns="45719" bIns="45719"/>
          <a:lstStyle/>
          <a:p>
            <a:pPr defTabSz="1219126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688"/>
          </a:p>
        </p:txBody>
      </p:sp>
      <p:sp>
        <p:nvSpPr>
          <p:cNvPr id="22" name="Shape 128"/>
          <p:cNvSpPr/>
          <p:nvPr/>
        </p:nvSpPr>
        <p:spPr>
          <a:xfrm rot="2222235">
            <a:off x="8352763" y="4649106"/>
            <a:ext cx="318445" cy="4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49" dirty="0"/>
              <a:t>ー</a:t>
            </a:r>
          </a:p>
        </p:txBody>
      </p:sp>
      <p:sp>
        <p:nvSpPr>
          <p:cNvPr id="23" name="Shape 129"/>
          <p:cNvSpPr/>
          <p:nvPr/>
        </p:nvSpPr>
        <p:spPr>
          <a:xfrm rot="2431110">
            <a:off x="8835727" y="5032170"/>
            <a:ext cx="379203" cy="52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12" dirty="0"/>
              <a:t>＋</a:t>
            </a:r>
          </a:p>
        </p:txBody>
      </p:sp>
      <p:pic>
        <p:nvPicPr>
          <p:cNvPr id="24" name="noun_857472_cc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04315" flipH="1">
            <a:off x="8473210" y="4330937"/>
            <a:ext cx="1288345" cy="86808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33"/>
          <p:cNvSpPr/>
          <p:nvPr/>
        </p:nvSpPr>
        <p:spPr>
          <a:xfrm rot="10350297">
            <a:off x="8677449" y="2764878"/>
            <a:ext cx="650457" cy="1450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19535" extrusionOk="0">
                <a:moveTo>
                  <a:pt x="0" y="9220"/>
                </a:moveTo>
                <a:cubicBezTo>
                  <a:pt x="2376" y="1493"/>
                  <a:pt x="8626" y="-2065"/>
                  <a:pt x="14039" y="1227"/>
                </a:cubicBezTo>
                <a:cubicBezTo>
                  <a:pt x="18995" y="4241"/>
                  <a:pt x="21600" y="12106"/>
                  <a:pt x="20102" y="19535"/>
                </a:cubicBezTo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tIns="45719" rIns="45719" bIns="45719"/>
          <a:lstStyle/>
          <a:p>
            <a:pPr defTabSz="1219126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688"/>
          </a:p>
        </p:txBody>
      </p:sp>
      <p:sp>
        <p:nvSpPr>
          <p:cNvPr id="26" name="Shape 142"/>
          <p:cNvSpPr/>
          <p:nvPr/>
        </p:nvSpPr>
        <p:spPr>
          <a:xfrm rot="5070921">
            <a:off x="8561729" y="4470754"/>
            <a:ext cx="2233516" cy="143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74" h="20363" extrusionOk="0">
                <a:moveTo>
                  <a:pt x="0" y="3821"/>
                </a:moveTo>
                <a:cubicBezTo>
                  <a:pt x="3788" y="-462"/>
                  <a:pt x="9799" y="-1237"/>
                  <a:pt x="14390" y="1966"/>
                </a:cubicBezTo>
                <a:cubicBezTo>
                  <a:pt x="20081" y="5936"/>
                  <a:pt x="21600" y="14308"/>
                  <a:pt x="17729" y="20363"/>
                </a:cubicBezTo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  <a:headEnd type="oval" w="med" len="med"/>
            <a:tailEnd type="oval" w="med" len="med"/>
          </a:ln>
          <a:effectLst>
            <a:outerShdw blurRad="38100" dist="12700" dir="5400000" rotWithShape="0">
              <a:srgbClr val="000000">
                <a:alpha val="38000"/>
              </a:srgbClr>
            </a:outerShdw>
          </a:effectLst>
        </p:spPr>
        <p:txBody>
          <a:bodyPr lIns="45719" tIns="45719" rIns="45719" bIns="45719"/>
          <a:lstStyle/>
          <a:p>
            <a:pPr defTabSz="1219126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688"/>
          </a:p>
        </p:txBody>
      </p:sp>
      <p:sp>
        <p:nvSpPr>
          <p:cNvPr id="27" name="Shape 140"/>
          <p:cNvSpPr/>
          <p:nvPr/>
        </p:nvSpPr>
        <p:spPr>
          <a:xfrm>
            <a:off x="6898212" y="5294709"/>
            <a:ext cx="1629611" cy="193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1300480">
              <a:defRPr sz="6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000" dirty="0"/>
              <a:t>OFF</a:t>
            </a:r>
            <a:endParaRPr lang="ar-QA" sz="6000" dirty="0"/>
          </a:p>
          <a:p>
            <a:pPr algn="ctr"/>
            <a:endParaRPr sz="6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F885D1-7D9B-4A96-97B5-560BC6C468DD}"/>
              </a:ext>
            </a:extLst>
          </p:cNvPr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04CC50-2607-48CA-BAE6-51200EE8ADF1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3941C4-166A-4370-BBA5-0B0DFF21F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8061D74-595A-4E69-B86F-C363FFF50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38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052" y="19050"/>
            <a:ext cx="1873250" cy="6724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9BAD0-FBB1-4374-9DA6-1AA561C5236B}"/>
              </a:ext>
            </a:extLst>
          </p:cNvPr>
          <p:cNvSpPr txBox="1"/>
          <p:nvPr/>
        </p:nvSpPr>
        <p:spPr>
          <a:xfrm>
            <a:off x="179698" y="428427"/>
            <a:ext cx="960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aleway ExtraBold"/>
                <a:cs typeface="Arial"/>
                <a:sym typeface="Arial"/>
              </a:rPr>
              <a:t>How are the components connected ?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F42E9AC-FB00-4135-BCAD-D221A34B1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071" y="1279114"/>
            <a:ext cx="4704615" cy="55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4193668" y="914476"/>
            <a:ext cx="3918528" cy="3717455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2033906" y="4664665"/>
            <a:ext cx="81052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  <a:latin typeface="Raleway ExtraBold"/>
                <a:sym typeface="Raleway ExtraBold"/>
              </a:rPr>
              <a:t>LET’S MAKE IT</a:t>
            </a:r>
            <a:r>
              <a:rPr lang="ar-QA" dirty="0">
                <a:solidFill>
                  <a:schemeClr val="dk1"/>
                </a:solidFill>
                <a:latin typeface="Raleway ExtraBold"/>
              </a:rPr>
              <a:t>!</a:t>
            </a:r>
            <a:br>
              <a:rPr lang="en" dirty="0">
                <a:solidFill>
                  <a:schemeClr val="dk1"/>
                </a:solidFill>
                <a:latin typeface="Raleway ExtraBold"/>
              </a:rPr>
            </a:br>
            <a:endParaRPr dirty="0">
              <a:solidFill>
                <a:schemeClr val="dk1"/>
              </a:solidFill>
              <a:latin typeface="Raleway ExtraBold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001469" y="812683"/>
            <a:ext cx="496652" cy="4826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5402361" y="3035936"/>
            <a:ext cx="353396" cy="34341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76176" y="138578"/>
            <a:ext cx="1655517" cy="135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474975" y="1393989"/>
            <a:ext cx="1381056" cy="1133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1538193" y="280457"/>
            <a:ext cx="928433" cy="76225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58D95A1-A724-461A-B90E-0E7B142ABD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303" y="1294075"/>
            <a:ext cx="3336260" cy="280658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A00913-A7CD-48C2-B60C-80F0744FB8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40696" y="2633155"/>
            <a:ext cx="623665" cy="5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8" y="2529544"/>
            <a:ext cx="3817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21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3962" y="-2"/>
            <a:ext cx="11420188" cy="6858001"/>
            <a:chOff x="343962" y="-2"/>
            <a:chExt cx="11420188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343962" y="0"/>
              <a:ext cx="3822191" cy="68579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4166153" y="-1"/>
              <a:ext cx="3822191" cy="68579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7941959" y="-2"/>
              <a:ext cx="3822191" cy="68579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44558" y="60261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65" y="1226476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Raleway ExtraBold"/>
              </a:rPr>
              <a:t>Our Team</a:t>
            </a:r>
            <a:endParaRPr lang="en-US" sz="5400" dirty="0">
              <a:latin typeface="Raleway ExtraBold"/>
              <a:ea typeface="Politica" charset="0"/>
              <a:cs typeface="Politica" charset="0"/>
            </a:endParaRPr>
          </a:p>
        </p:txBody>
      </p:sp>
      <p:sp>
        <p:nvSpPr>
          <p:cNvPr id="11" name="Google Shape;352;p13">
            <a:extLst>
              <a:ext uri="{FF2B5EF4-FFF2-40B4-BE49-F238E27FC236}">
                <a16:creationId xmlns:a16="http://schemas.microsoft.com/office/drawing/2014/main" id="{65284718-9A8B-4649-96DE-DA89CF0137E1}"/>
              </a:ext>
            </a:extLst>
          </p:cNvPr>
          <p:cNvSpPr txBox="1">
            <a:spLocks/>
          </p:cNvSpPr>
          <p:nvPr/>
        </p:nvSpPr>
        <p:spPr>
          <a:xfrm>
            <a:off x="427850" y="2247900"/>
            <a:ext cx="3054386" cy="469125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I am Sarah Boussaa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Wasim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Ilaria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buFont typeface="Abel"/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Moath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buFont typeface="Abel"/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Feras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buFont typeface="Abel"/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Maha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Aisha</a:t>
            </a:r>
            <a:endParaRPr lang="ar-QA" sz="2800" dirty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12" name="Google Shape;768;p14">
            <a:extLst>
              <a:ext uri="{FF2B5EF4-FFF2-40B4-BE49-F238E27FC236}">
                <a16:creationId xmlns:a16="http://schemas.microsoft.com/office/drawing/2014/main" id="{A2DEFA82-635E-4759-B71E-EE00F4D3AA50}"/>
              </a:ext>
            </a:extLst>
          </p:cNvPr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1019">
            <a:off x="6784217" y="976241"/>
            <a:ext cx="4947068" cy="5135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40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9" name="Google Shape;153;p20">
            <a:extLst>
              <a:ext uri="{FF2B5EF4-FFF2-40B4-BE49-F238E27FC236}">
                <a16:creationId xmlns:a16="http://schemas.microsoft.com/office/drawing/2014/main" id="{653F7E41-9D89-4BBB-A316-4CE9F608A7E0}"/>
              </a:ext>
            </a:extLst>
          </p:cNvPr>
          <p:cNvSpPr/>
          <p:nvPr/>
        </p:nvSpPr>
        <p:spPr>
          <a:xfrm>
            <a:off x="4128880" y="388393"/>
            <a:ext cx="3863713" cy="3665452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5;p20">
            <a:extLst>
              <a:ext uri="{FF2B5EF4-FFF2-40B4-BE49-F238E27FC236}">
                <a16:creationId xmlns:a16="http://schemas.microsoft.com/office/drawing/2014/main" id="{B4AD0CA7-1B17-4736-86C6-0E68249B0AE0}"/>
              </a:ext>
            </a:extLst>
          </p:cNvPr>
          <p:cNvSpPr txBox="1">
            <a:spLocks noGrp="1"/>
          </p:cNvSpPr>
          <p:nvPr/>
        </p:nvSpPr>
        <p:spPr>
          <a:xfrm>
            <a:off x="4128880" y="4389751"/>
            <a:ext cx="4520393" cy="6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FLY WITH US</a:t>
            </a:r>
            <a:r>
              <a:rPr lang="ar-QA" sz="4400" dirty="0"/>
              <a:t>!</a:t>
            </a:r>
            <a:endParaRPr sz="2800" b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B894FF-55D3-418B-BA84-DC1F367A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756" y="1210083"/>
            <a:ext cx="2482454" cy="2022072"/>
          </a:xfrm>
          <a:prstGeom prst="rect">
            <a:avLst/>
          </a:prstGeom>
        </p:spPr>
      </p:pic>
      <p:sp>
        <p:nvSpPr>
          <p:cNvPr id="15" name="Google Shape;156;p20">
            <a:extLst>
              <a:ext uri="{FF2B5EF4-FFF2-40B4-BE49-F238E27FC236}">
                <a16:creationId xmlns:a16="http://schemas.microsoft.com/office/drawing/2014/main" id="{0E2B460E-328A-4EA8-88E6-2F4025D06AD1}"/>
              </a:ext>
            </a:extLst>
          </p:cNvPr>
          <p:cNvSpPr txBox="1">
            <a:spLocks/>
          </p:cNvSpPr>
          <p:nvPr/>
        </p:nvSpPr>
        <p:spPr>
          <a:xfrm>
            <a:off x="1635960" y="5378462"/>
            <a:ext cx="9540658" cy="103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Work Sans Light"/>
              <a:buNone/>
            </a:pPr>
            <a:r>
              <a:rPr lang="en-US" sz="2000" dirty="0">
                <a:latin typeface="Consolas" panose="020B0609020204030204" pitchFamily="49" charset="0"/>
              </a:rPr>
              <a:t>You have 1 minute to make your own paper plane and write one word to </a:t>
            </a:r>
            <a:r>
              <a:rPr lang="en-US" sz="2000" b="1" dirty="0">
                <a:latin typeface="Consolas" panose="020B0609020204030204" pitchFamily="49" charset="0"/>
              </a:rPr>
              <a:t>Qatar</a:t>
            </a:r>
            <a:r>
              <a:rPr lang="ar-QA" sz="2000" dirty="0">
                <a:latin typeface="Consolas" panose="020B0609020204030204" pitchFamily="49" charset="0"/>
              </a:rPr>
              <a:t>!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 algn="ctr">
              <a:buFont typeface="Work Sans Light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30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3638037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WHO</a:t>
            </a:r>
            <a:r>
              <a:rPr lang="en-US" sz="1600" dirty="0"/>
              <a:t> </a:t>
            </a:r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dirty="0"/>
              <a:t> </a:t>
            </a:r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WE?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273375"/>
            <a:ext cx="4432909" cy="40289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Consolas" panose="020B0609020204030204" pitchFamily="49" charset="0"/>
              </a:rPr>
              <a:t>STUDIO 5\6 is a fabrication lab targeting kids from age 7 to 18. 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We will have Fablab with different machines and tools to use for creating active prototypes.</a:t>
            </a:r>
            <a:endParaRPr lang="ar-QA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273375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6" name="Google Shape;126;p16">
            <a:extLst>
              <a:ext uri="{FF2B5EF4-FFF2-40B4-BE49-F238E27FC236}">
                <a16:creationId xmlns:a16="http://schemas.microsoft.com/office/drawing/2014/main" id="{BE76C092-CD5E-47D5-8CFF-CB6001A6A961}"/>
              </a:ext>
            </a:extLst>
          </p:cNvPr>
          <p:cNvSpPr txBox="1">
            <a:spLocks noGrp="1"/>
          </p:cNvSpPr>
          <p:nvPr/>
        </p:nvSpPr>
        <p:spPr>
          <a:xfrm>
            <a:off x="3976765" y="2853318"/>
            <a:ext cx="455152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</a:t>
            </a:r>
            <a:r>
              <a:rPr lang="en" sz="6600" dirty="0"/>
              <a:t>      </a:t>
            </a: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</a:t>
            </a:r>
            <a:endParaRPr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hape 156">
            <a:extLst>
              <a:ext uri="{FF2B5EF4-FFF2-40B4-BE49-F238E27FC236}">
                <a16:creationId xmlns:a16="http://schemas.microsoft.com/office/drawing/2014/main" id="{32A5A4D7-5158-4D8F-A8BE-75B7DB97EB35}"/>
              </a:ext>
            </a:extLst>
          </p:cNvPr>
          <p:cNvSpPr txBox="1"/>
          <p:nvPr/>
        </p:nvSpPr>
        <p:spPr>
          <a:xfrm>
            <a:off x="213341" y="3827307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Fab</a:t>
            </a:r>
            <a:r>
              <a:rPr lang="en-US" sz="3200" i="1" dirty="0">
                <a:solidFill>
                  <a:srgbClr val="434343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rication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Lab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oratory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154">
            <a:extLst>
              <a:ext uri="{FF2B5EF4-FFF2-40B4-BE49-F238E27FC236}">
                <a16:creationId xmlns:a16="http://schemas.microsoft.com/office/drawing/2014/main" id="{5B863A6D-82F2-4B7C-AEA7-53298DDC41DA}"/>
              </a:ext>
            </a:extLst>
          </p:cNvPr>
          <p:cNvSpPr txBox="1"/>
          <p:nvPr/>
        </p:nvSpPr>
        <p:spPr>
          <a:xfrm>
            <a:off x="143521" y="1939654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¿Where we can fabricate our objects?</a:t>
            </a:r>
          </a:p>
        </p:txBody>
      </p:sp>
    </p:spTree>
    <p:extLst>
      <p:ext uri="{BB962C8B-B14F-4D97-AF65-F5344CB8AC3E}">
        <p14:creationId xmlns:p14="http://schemas.microsoft.com/office/powerpoint/2010/main" val="6800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1963827" y="395130"/>
            <a:ext cx="7382335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DIGITAL FABRICATION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647787-1182-4DFB-8FE6-7B09F05B240A}"/>
              </a:ext>
            </a:extLst>
          </p:cNvPr>
          <p:cNvSpPr txBox="1">
            <a:spLocks/>
          </p:cNvSpPr>
          <p:nvPr/>
        </p:nvSpPr>
        <p:spPr>
          <a:xfrm>
            <a:off x="505280" y="1530512"/>
            <a:ext cx="9807643" cy="89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i="1" dirty="0">
                <a:latin typeface="Consolas" charset="0"/>
                <a:ea typeface="Consolas" charset="0"/>
                <a:cs typeface="Consolas" charset="0"/>
              </a:rPr>
              <a:t>It is the process of converting digital files on our computers to physical objects using different tools and machines.</a:t>
            </a:r>
            <a:endParaRPr lang="en-US" sz="20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19" name="Picture 18" descr="Related image">
            <a:extLst>
              <a:ext uri="{FF2B5EF4-FFF2-40B4-BE49-F238E27FC236}">
                <a16:creationId xmlns:a16="http://schemas.microsoft.com/office/drawing/2014/main" id="{0D872AD0-FA4D-450D-BB59-975EB5C7D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616" y="3357833"/>
            <a:ext cx="3517149" cy="24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Related image">
            <a:extLst>
              <a:ext uri="{FF2B5EF4-FFF2-40B4-BE49-F238E27FC236}">
                <a16:creationId xmlns:a16="http://schemas.microsoft.com/office/drawing/2014/main" id="{898A71D3-9FBF-45AF-814A-9872026EA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515" y="3357833"/>
            <a:ext cx="3350874" cy="24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3d printer png">
            <a:extLst>
              <a:ext uri="{FF2B5EF4-FFF2-40B4-BE49-F238E27FC236}">
                <a16:creationId xmlns:a16="http://schemas.microsoft.com/office/drawing/2014/main" id="{5F0FDC58-8A5B-45E0-A80A-350D732F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3247" y="2962585"/>
            <a:ext cx="2277237" cy="28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11">
            <a:extLst>
              <a:ext uri="{FF2B5EF4-FFF2-40B4-BE49-F238E27FC236}">
                <a16:creationId xmlns:a16="http://schemas.microsoft.com/office/drawing/2014/main" id="{7A9CCAC1-261F-48F9-8A2F-736DCD27C416}"/>
              </a:ext>
            </a:extLst>
          </p:cNvPr>
          <p:cNvSpPr/>
          <p:nvPr/>
        </p:nvSpPr>
        <p:spPr>
          <a:xfrm>
            <a:off x="4008466" y="4623860"/>
            <a:ext cx="566870" cy="155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3" name="Right Arrow 12">
            <a:extLst>
              <a:ext uri="{FF2B5EF4-FFF2-40B4-BE49-F238E27FC236}">
                <a16:creationId xmlns:a16="http://schemas.microsoft.com/office/drawing/2014/main" id="{B6D91984-7ACD-4355-813A-9C982008EB6D}"/>
              </a:ext>
            </a:extLst>
          </p:cNvPr>
          <p:cNvSpPr/>
          <p:nvPr/>
        </p:nvSpPr>
        <p:spPr>
          <a:xfrm>
            <a:off x="8439804" y="4610473"/>
            <a:ext cx="566870" cy="155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D34EB6-CAEA-493E-90B1-B7ACE58F0607}"/>
              </a:ext>
            </a:extLst>
          </p:cNvPr>
          <p:cNvSpPr txBox="1">
            <a:spLocks/>
          </p:cNvSpPr>
          <p:nvPr/>
        </p:nvSpPr>
        <p:spPr>
          <a:xfrm>
            <a:off x="1129219" y="5882640"/>
            <a:ext cx="2069824" cy="4583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Consolas" panose="020B0609020204030204" pitchFamily="49" charset="0"/>
              </a:rPr>
              <a:t>3D scanning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E3558A9-CD17-4F8E-B7B7-F62504DCB953}"/>
              </a:ext>
            </a:extLst>
          </p:cNvPr>
          <p:cNvSpPr txBox="1">
            <a:spLocks/>
          </p:cNvSpPr>
          <p:nvPr/>
        </p:nvSpPr>
        <p:spPr>
          <a:xfrm>
            <a:off x="5542168" y="5882640"/>
            <a:ext cx="2069824" cy="4583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Consolas" panose="020B0609020204030204" pitchFamily="49" charset="0"/>
              </a:rPr>
              <a:t>Digital File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31FFA90-3EC5-4DBC-A3EE-C53454E1BF05}"/>
              </a:ext>
            </a:extLst>
          </p:cNvPr>
          <p:cNvSpPr txBox="1">
            <a:spLocks/>
          </p:cNvSpPr>
          <p:nvPr/>
        </p:nvSpPr>
        <p:spPr>
          <a:xfrm>
            <a:off x="8992957" y="5882640"/>
            <a:ext cx="2069824" cy="4583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Consolas" panose="020B0609020204030204" pitchFamily="49" charset="0"/>
              </a:rPr>
              <a:t>3D printing </a:t>
            </a:r>
          </a:p>
        </p:txBody>
      </p:sp>
    </p:spTree>
    <p:extLst>
      <p:ext uri="{BB962C8B-B14F-4D97-AF65-F5344CB8AC3E}">
        <p14:creationId xmlns:p14="http://schemas.microsoft.com/office/powerpoint/2010/main" val="24266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6046A28-CAF7-49BD-BE37-DA37E10E6DB4}"/>
              </a:ext>
            </a:extLst>
          </p:cNvPr>
          <p:cNvSpPr txBox="1">
            <a:spLocks/>
          </p:cNvSpPr>
          <p:nvPr/>
        </p:nvSpPr>
        <p:spPr>
          <a:xfrm>
            <a:off x="-5676" y="473025"/>
            <a:ext cx="11275359" cy="5266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Machines</a:t>
            </a:r>
            <a:r>
              <a:rPr lang="it-IT" sz="2800" dirty="0">
                <a:latin typeface="Consolas" panose="020B0609020204030204" pitchFamily="49" charset="0"/>
              </a:rPr>
              <a:t> and </a:t>
            </a:r>
            <a:r>
              <a:rPr lang="it-IT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Tools</a:t>
            </a:r>
            <a:r>
              <a:rPr lang="it-IT" sz="2800" dirty="0">
                <a:latin typeface="Consolas" panose="020B0609020204030204" pitchFamily="49" charset="0"/>
              </a:rPr>
              <a:t> that allow us to bring digital to the real</a:t>
            </a:r>
            <a:r>
              <a:rPr lang="en-US" sz="2800" dirty="0">
                <a:latin typeface="Consolas" panose="020B0609020204030204" pitchFamily="49" charset="0"/>
              </a:rPr>
              <a:t>-world</a:t>
            </a:r>
            <a:r>
              <a:rPr lang="it-IT" sz="2800" dirty="0">
                <a:latin typeface="Consolas" panose="020B0609020204030204" pitchFamily="49" charset="0"/>
              </a:rPr>
              <a:t> are :</a:t>
            </a:r>
            <a:endParaRPr lang="en-US" sz="2800" dirty="0">
              <a:latin typeface="Consolas" panose="020B0609020204030204" pitchFamily="49" charset="0"/>
              <a:sym typeface="Roboto"/>
            </a:endParaRPr>
          </a:p>
        </p:txBody>
      </p:sp>
      <p:pic>
        <p:nvPicPr>
          <p:cNvPr id="15" name="Picture 14" descr="Image result for 3d printer">
            <a:extLst>
              <a:ext uri="{FF2B5EF4-FFF2-40B4-BE49-F238E27FC236}">
                <a16:creationId xmlns:a16="http://schemas.microsoft.com/office/drawing/2014/main" id="{4E122EF2-25D2-4738-9FAF-5CB6E32C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76" y="2687277"/>
            <a:ext cx="2705756" cy="41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146">
            <a:extLst>
              <a:ext uri="{FF2B5EF4-FFF2-40B4-BE49-F238E27FC236}">
                <a16:creationId xmlns:a16="http://schemas.microsoft.com/office/drawing/2014/main" id="{CE32C922-B12A-4EC8-9B0C-4AEB3E233857}"/>
              </a:ext>
            </a:extLst>
          </p:cNvPr>
          <p:cNvSpPr txBox="1"/>
          <p:nvPr/>
        </p:nvSpPr>
        <p:spPr>
          <a:xfrm>
            <a:off x="7737017" y="4127799"/>
            <a:ext cx="2565738" cy="899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Laser cutting</a:t>
            </a:r>
          </a:p>
        </p:txBody>
      </p:sp>
      <p:sp>
        <p:nvSpPr>
          <p:cNvPr id="23" name="Shape 147">
            <a:extLst>
              <a:ext uri="{FF2B5EF4-FFF2-40B4-BE49-F238E27FC236}">
                <a16:creationId xmlns:a16="http://schemas.microsoft.com/office/drawing/2014/main" id="{7D8A02CA-8CB6-4C74-8156-F9EEC3195D87}"/>
              </a:ext>
            </a:extLst>
          </p:cNvPr>
          <p:cNvSpPr txBox="1"/>
          <p:nvPr/>
        </p:nvSpPr>
        <p:spPr>
          <a:xfrm>
            <a:off x="-245314" y="2208088"/>
            <a:ext cx="3235911" cy="8226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QA" sz="1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4" name="Shape 148">
            <a:extLst>
              <a:ext uri="{FF2B5EF4-FFF2-40B4-BE49-F238E27FC236}">
                <a16:creationId xmlns:a16="http://schemas.microsoft.com/office/drawing/2014/main" id="{473B8740-5E8C-4F92-86E3-088190D4D13B}"/>
              </a:ext>
            </a:extLst>
          </p:cNvPr>
          <p:cNvSpPr txBox="1"/>
          <p:nvPr/>
        </p:nvSpPr>
        <p:spPr>
          <a:xfrm>
            <a:off x="3500027" y="3134810"/>
            <a:ext cx="3189406" cy="910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QA" sz="1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5" name="Picture 24" descr="Image result for electronics board diy">
            <a:extLst>
              <a:ext uri="{FF2B5EF4-FFF2-40B4-BE49-F238E27FC236}">
                <a16:creationId xmlns:a16="http://schemas.microsoft.com/office/drawing/2014/main" id="{E2522754-7779-4C47-AD32-89AE2B8C6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0553" y="3887378"/>
            <a:ext cx="3281307" cy="297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Image result for laser cutting">
            <a:extLst>
              <a:ext uri="{FF2B5EF4-FFF2-40B4-BE49-F238E27FC236}">
                <a16:creationId xmlns:a16="http://schemas.microsoft.com/office/drawing/2014/main" id="{4E9E8D8A-27C0-41C6-99FF-C5BF1A59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354" y="4595770"/>
            <a:ext cx="3211064" cy="22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8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4FD84A-C451-4DF3-BD9D-B44B3A0F4F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60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2C9DE7-B780-47A6-8D62-BE9CCEDC20A3}"/>
              </a:ext>
            </a:extLst>
          </p:cNvPr>
          <p:cNvSpPr txBox="1">
            <a:spLocks/>
          </p:cNvSpPr>
          <p:nvPr/>
        </p:nvSpPr>
        <p:spPr>
          <a:xfrm>
            <a:off x="177409" y="334032"/>
            <a:ext cx="5346698" cy="13439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Raleway ExtraBold"/>
                <a:sym typeface="Roboto"/>
              </a:rPr>
              <a:t>How we will be celebrating the National Day on 2030?</a:t>
            </a:r>
          </a:p>
        </p:txBody>
      </p:sp>
    </p:spTree>
    <p:extLst>
      <p:ext uri="{BB962C8B-B14F-4D97-AF65-F5344CB8AC3E}">
        <p14:creationId xmlns:p14="http://schemas.microsoft.com/office/powerpoint/2010/main" val="290366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883D929-D3FE-4E42-9EAC-37720D68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841" y="0"/>
            <a:ext cx="102822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262E02-7A62-458A-BD18-50DA0F578CF2}"/>
              </a:ext>
            </a:extLst>
          </p:cNvPr>
          <p:cNvSpPr txBox="1">
            <a:spLocks/>
          </p:cNvSpPr>
          <p:nvPr/>
        </p:nvSpPr>
        <p:spPr>
          <a:xfrm>
            <a:off x="10080394" y="1390143"/>
            <a:ext cx="2111605" cy="4077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Raleway ExtraBold"/>
              </a:rPr>
              <a:t>How </a:t>
            </a:r>
          </a:p>
          <a:p>
            <a:r>
              <a:rPr lang="en-US" sz="3200" b="1" dirty="0">
                <a:solidFill>
                  <a:schemeClr val="tx1"/>
                </a:solidFill>
                <a:latin typeface="Raleway ExtraBold"/>
              </a:rPr>
              <a:t>they  </a:t>
            </a:r>
          </a:p>
          <a:p>
            <a:r>
              <a:rPr lang="en-US" sz="3200" b="1" dirty="0">
                <a:solidFill>
                  <a:schemeClr val="tx1"/>
                </a:solidFill>
                <a:latin typeface="Raleway ExtraBold"/>
              </a:rPr>
              <a:t>celebrate the National Day </a:t>
            </a:r>
          </a:p>
          <a:p>
            <a:r>
              <a:rPr lang="en-US" sz="3200" b="1" dirty="0">
                <a:solidFill>
                  <a:schemeClr val="tx1"/>
                </a:solidFill>
                <a:latin typeface="Raleway ExtraBold"/>
              </a:rPr>
              <a:t>in </a:t>
            </a:r>
          </a:p>
          <a:p>
            <a:r>
              <a:rPr lang="en-US" sz="3200" b="1" dirty="0">
                <a:solidFill>
                  <a:schemeClr val="tx1"/>
                </a:solidFill>
                <a:latin typeface="Raleway ExtraBold"/>
              </a:rPr>
              <a:t>Qatar ?</a:t>
            </a:r>
            <a:endParaRPr lang="en-US" sz="3200" b="1" dirty="0">
              <a:solidFill>
                <a:schemeClr val="tx1"/>
              </a:solidFill>
              <a:latin typeface="Raleway ExtraBold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781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237</Words>
  <Application>Microsoft Office PowerPoint</Application>
  <PresentationFormat>Widescreen</PresentationFormat>
  <Paragraphs>65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Abel</vt:lpstr>
      <vt:lpstr>Arial</vt:lpstr>
      <vt:lpstr>Calibri</vt:lpstr>
      <vt:lpstr>Calibri Light</vt:lpstr>
      <vt:lpstr>Consolas</vt:lpstr>
      <vt:lpstr>Politica</vt:lpstr>
      <vt:lpstr>Raleway ExtraBold</vt:lpstr>
      <vt:lpstr>Roboto</vt:lpstr>
      <vt:lpstr>Work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MAKE IT!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sarahboussaa@outlook.com</cp:lastModifiedBy>
  <cp:revision>66</cp:revision>
  <dcterms:created xsi:type="dcterms:W3CDTF">2019-11-10T09:18:20Z</dcterms:created>
  <dcterms:modified xsi:type="dcterms:W3CDTF">2020-04-09T11:42:50Z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25c03-be2d-4fc2-9240-7f4339f799cc_Enabled">
    <vt:lpwstr>True</vt:lpwstr>
  </property>
  <property fmtid="{D5CDD505-2E9C-101B-9397-08002B2CF9AE}" pid="3" name="MSIP_Label_bbf25c03-be2d-4fc2-9240-7f4339f799cc_SiteId">
    <vt:lpwstr>75f5c750-9567-45b1-820b-cba711750bf8</vt:lpwstr>
  </property>
  <property fmtid="{D5CDD505-2E9C-101B-9397-08002B2CF9AE}" pid="4" name="MSIP_Label_bbf25c03-be2d-4fc2-9240-7f4339f799cc_Owner">
    <vt:lpwstr>sboussaa0052@MOTC.GOV.QA</vt:lpwstr>
  </property>
  <property fmtid="{D5CDD505-2E9C-101B-9397-08002B2CF9AE}" pid="5" name="MSIP_Label_bbf25c03-be2d-4fc2-9240-7f4339f799cc_SetDate">
    <vt:lpwstr>2019-11-28T09:30:35.9377876Z</vt:lpwstr>
  </property>
  <property fmtid="{D5CDD505-2E9C-101B-9397-08002B2CF9AE}" pid="6" name="MSIP_Label_bbf25c03-be2d-4fc2-9240-7f4339f799cc_Name">
    <vt:lpwstr>Internal</vt:lpwstr>
  </property>
  <property fmtid="{D5CDD505-2E9C-101B-9397-08002B2CF9AE}" pid="7" name="MSIP_Label_bbf25c03-be2d-4fc2-9240-7f4339f799cc_Application">
    <vt:lpwstr>Microsoft Azure Information Protection</vt:lpwstr>
  </property>
  <property fmtid="{D5CDD505-2E9C-101B-9397-08002B2CF9AE}" pid="8" name="MSIP_Label_bbf25c03-be2d-4fc2-9240-7f4339f799cc_ActionId">
    <vt:lpwstr>12dd2b73-2db5-4d1a-bce7-d62cc623598c</vt:lpwstr>
  </property>
  <property fmtid="{D5CDD505-2E9C-101B-9397-08002B2CF9AE}" pid="9" name="MSIP_Label_bbf25c03-be2d-4fc2-9240-7f4339f799cc_Extended_MSFT_Method">
    <vt:lpwstr>Automatic</vt:lpwstr>
  </property>
  <property fmtid="{D5CDD505-2E9C-101B-9397-08002B2CF9AE}" pid="10" name="Sensitivity">
    <vt:lpwstr>Internal</vt:lpwstr>
  </property>
</Properties>
</file>