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88825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2998C9-1720-453F-A071-6DC6994238F1}">
  <a:tblStyle styleId="{BD2998C9-1720-453F-A071-6DC6994238F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2063" y="685800"/>
            <a:ext cx="6094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071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22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870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368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2711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69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507" y="992767"/>
            <a:ext cx="113580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496" y="3778833"/>
            <a:ext cx="113580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496" y="1474833"/>
            <a:ext cx="113580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496" y="4202967"/>
            <a:ext cx="113580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496" y="2867800"/>
            <a:ext cx="113580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496" y="593367"/>
            <a:ext cx="113580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496" y="1536633"/>
            <a:ext cx="11358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496" y="593367"/>
            <a:ext cx="113580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496" y="1536633"/>
            <a:ext cx="5331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1588" y="1536633"/>
            <a:ext cx="5331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496" y="593367"/>
            <a:ext cx="113580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496" y="740800"/>
            <a:ext cx="37431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496" y="1852800"/>
            <a:ext cx="37431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503" y="600200"/>
            <a:ext cx="84882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4475" y="-167"/>
            <a:ext cx="60945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3911" y="1644233"/>
            <a:ext cx="5392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3911" y="3737433"/>
            <a:ext cx="5392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4352" y="965433"/>
            <a:ext cx="51147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/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496" y="5640767"/>
            <a:ext cx="7996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496" y="593367"/>
            <a:ext cx="113580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496" y="1536633"/>
            <a:ext cx="11358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/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3784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569325" y="2858200"/>
            <a:ext cx="70503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3A53A4"/>
                </a:solidFill>
                <a:latin typeface="Lato"/>
                <a:ea typeface="Lato"/>
                <a:cs typeface="Lato"/>
                <a:sym typeface="Lato"/>
              </a:rPr>
              <a:t>ICT MAKER SPACE LESSON </a:t>
            </a:r>
            <a:endParaRPr sz="2000" b="1" i="0" u="none" strike="noStrike" cap="none">
              <a:solidFill>
                <a:srgbClr val="3A53A4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3A53A4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3829247" y="2945800"/>
            <a:ext cx="4530448" cy="494650"/>
            <a:chOff x="3729550" y="3181900"/>
            <a:chExt cx="4720200" cy="494650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3729550" y="318190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3A53A4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3729550" y="367655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3A53A4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2174875" y="386091"/>
            <a:ext cx="8304249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000" dirty="0" err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Lightup</a:t>
            </a:r>
            <a:r>
              <a:rPr lang="en-US" sz="20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Card</a:t>
            </a:r>
            <a:endParaRPr dirty="0"/>
          </a:p>
        </p:txBody>
      </p:sp>
      <p:grpSp>
        <p:nvGrpSpPr>
          <p:cNvPr id="63" name="Google Shape;63;p14"/>
          <p:cNvGrpSpPr/>
          <p:nvPr/>
        </p:nvGrpSpPr>
        <p:grpSpPr>
          <a:xfrm>
            <a:off x="5136052" y="426166"/>
            <a:ext cx="2225574" cy="494650"/>
            <a:chOff x="3729550" y="3181900"/>
            <a:chExt cx="4720200" cy="494650"/>
          </a:xfrm>
        </p:grpSpPr>
        <p:cxnSp>
          <p:nvCxnSpPr>
            <p:cNvPr id="64" name="Google Shape;64;p14"/>
            <p:cNvCxnSpPr/>
            <p:nvPr/>
          </p:nvCxnSpPr>
          <p:spPr>
            <a:xfrm>
              <a:off x="3729550" y="318190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" name="Google Shape;65;p14"/>
            <p:cNvCxnSpPr/>
            <p:nvPr/>
          </p:nvCxnSpPr>
          <p:spPr>
            <a:xfrm>
              <a:off x="3729550" y="367655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6" name="Google Shape;66;p14"/>
          <p:cNvSpPr txBox="1"/>
          <p:nvPr/>
        </p:nvSpPr>
        <p:spPr>
          <a:xfrm>
            <a:off x="605989" y="1520854"/>
            <a:ext cx="11285700" cy="50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ZONE: Software 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one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			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AGE GROUP: 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7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-10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		</a:t>
            </a:r>
            <a:b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DESCRIPTION: Students will learn how to 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create an electric circuit without cables but using conductive tape and sticker LEDs. They will also create a gift card, integrate the sticker LED with it, and customize it with colors.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algn="just">
              <a:lnSpc>
                <a:spcPct val="150000"/>
              </a:lnSpc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ENGINEERING DESIGN CHALLENGE: Every year, a huge celebration happens on the National Day of Qatar. Where people go out to express their love for this country and enjoy all the activities happening on that day. 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students of QA wanted to make something special for that day to express their love and loyalty. They want to make a card that has an icon that represent the culture of Qatar, but they wanted to make it special. Therefore, they need your help </a:t>
            </a:r>
            <a:r>
              <a:rPr lang="en-US" sz="1200" dirty="0">
                <a:solidFill>
                  <a:srgbClr val="FFFFFF"/>
                </a:solidFill>
                <a:latin typeface="Lato"/>
              </a:rPr>
              <a:t>in integrating electricity in their card, but without using cables! You will help them accomplish their goal using basic electronics like conductive tape, sticker LEDs, and coin battery.</a:t>
            </a:r>
            <a:endParaRPr lang="en-US" sz="1200" dirty="0">
              <a:solidFill>
                <a:srgbClr val="FFFFFF"/>
              </a:solidFill>
              <a:latin typeface="Lato"/>
              <a:sym typeface="La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u="none" strike="noStrike" cap="none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LEARNING</a:t>
            </a: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OBJECTIVES:</a:t>
            </a:r>
            <a:b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After attending this session, participants will be able to:</a:t>
            </a:r>
            <a:endParaRPr sz="1200" dirty="0"/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Construct a functional electric circuit.</a:t>
            </a:r>
          </a:p>
          <a:p>
            <a:pPr marL="457200" lvl="0" indent="-317500">
              <a:lnSpc>
                <a:spcPct val="150000"/>
              </a:lnSpc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Learn how to construct an electric circuit using </a:t>
            </a:r>
            <a:r>
              <a:rPr lang="en-US" sz="1200" dirty="0">
                <a:solidFill>
                  <a:srgbClr val="FFFFFF"/>
                </a:solidFill>
                <a:latin typeface="Lato"/>
              </a:rPr>
              <a:t>conductive tape and LED sticks and battery coin.</a:t>
            </a:r>
            <a:endParaRPr lang="en-US" sz="1200" b="0" i="0" u="none" strike="noStrike" cap="none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●"/>
            </a:pPr>
            <a:r>
              <a:rPr lang="en-US" sz="120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Learn the difference between open and closed circuit. </a:t>
            </a:r>
          </a:p>
          <a:p>
            <a:pPr lvl="7">
              <a:lnSpc>
                <a:spcPct val="150000"/>
              </a:lnSpc>
            </a:pPr>
            <a:endParaRPr lang="en-US" sz="12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lvl="7">
              <a:lnSpc>
                <a:spcPct val="150000"/>
              </a:lnSpc>
            </a:pPr>
            <a:r>
              <a:rPr lang="en-US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EQUIPMENT:   Cardboard </a:t>
            </a:r>
            <a:r>
              <a:rPr lang="en-US" sz="1200" dirty="0" err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crad</a:t>
            </a:r>
            <a:r>
              <a:rPr lang="en-US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     Coin battery                  Copper tape               Sticker LEDs                      Colors                        Glitter                Velcro</a:t>
            </a:r>
          </a:p>
          <a:p>
            <a:pPr lvl="7">
              <a:lnSpc>
                <a:spcPct val="150000"/>
              </a:lnSpc>
            </a:pPr>
            <a:r>
              <a:rPr lang="en-US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	  Paper</a:t>
            </a:r>
          </a:p>
          <a:p>
            <a:pPr lvl="7">
              <a:lnSpc>
                <a:spcPct val="150000"/>
              </a:lnSpc>
            </a:pPr>
            <a:r>
              <a:rPr lang="en-US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               </a:t>
            </a:r>
          </a:p>
          <a:p>
            <a:pPr lvl="7">
              <a:lnSpc>
                <a:spcPct val="150000"/>
              </a:lnSpc>
            </a:pPr>
            <a:endParaRPr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3873134" y="361763"/>
            <a:ext cx="47202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LESSON PLAN (Pg 1)</a:t>
            </a:r>
            <a:endParaRPr sz="2000" b="0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2" name="Google Shape;72;p15"/>
          <p:cNvGrpSpPr/>
          <p:nvPr/>
        </p:nvGrpSpPr>
        <p:grpSpPr>
          <a:xfrm>
            <a:off x="5237032" y="401850"/>
            <a:ext cx="1992396" cy="494650"/>
            <a:chOff x="3729550" y="3181900"/>
            <a:chExt cx="4720200" cy="494650"/>
          </a:xfrm>
        </p:grpSpPr>
        <p:cxnSp>
          <p:nvCxnSpPr>
            <p:cNvPr id="73" name="Google Shape;73;p15"/>
            <p:cNvCxnSpPr/>
            <p:nvPr/>
          </p:nvCxnSpPr>
          <p:spPr>
            <a:xfrm>
              <a:off x="3729550" y="318190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4" name="Google Shape;74;p15"/>
            <p:cNvCxnSpPr/>
            <p:nvPr/>
          </p:nvCxnSpPr>
          <p:spPr>
            <a:xfrm>
              <a:off x="3729550" y="367655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75" name="Google Shape;75;p15"/>
          <p:cNvSpPr txBox="1"/>
          <p:nvPr/>
        </p:nvSpPr>
        <p:spPr>
          <a:xfrm>
            <a:off x="952450" y="1866125"/>
            <a:ext cx="102840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76" name="Google Shape;76;p15"/>
          <p:cNvGraphicFramePr/>
          <p:nvPr>
            <p:extLst>
              <p:ext uri="{D42A27DB-BD31-4B8C-83A1-F6EECF244321}">
                <p14:modId xmlns:p14="http://schemas.microsoft.com/office/powerpoint/2010/main" val="3804538787"/>
              </p:ext>
            </p:extLst>
          </p:nvPr>
        </p:nvGraphicFramePr>
        <p:xfrm>
          <a:off x="794874" y="936571"/>
          <a:ext cx="10795525" cy="5097821"/>
        </p:xfrm>
        <a:graphic>
          <a:graphicData uri="http://schemas.openxmlformats.org/drawingml/2006/table">
            <a:tbl>
              <a:tblPr>
                <a:noFill/>
                <a:tableStyleId>{BD2998C9-1720-453F-A071-6DC6994238F1}</a:tableStyleId>
              </a:tblPr>
              <a:tblGrid>
                <a:gridCol w="211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 Time / Duration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Activity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Materials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10 min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Introduce yourself.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Introduce students to the makerspace.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What is a makerspace?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What can be done in a makerspace?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Introduce students to the Makerspace safety guidelines. 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Computer, internet access, Data show, Projector.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5 min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Give students tour in the makerspace to discover each zone.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Computer, internet access, , Data show, Projector.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10 min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Design Challenge, give the kids voice and choice in directing their own learning: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457200" lvl="0" indent="-2794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give students go through the letter and identify the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          challenge. [5 mns]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457200" lvl="0" indent="-2794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discuss with students the challenge, design specifications and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          the best technology to solve the challenge. [5 mins]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Computer, internet access, , Data show, Projector.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1</a:t>
                      </a: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0 min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the engineering design challenge, let the students identify the need to know  by analyzing constraints.</a:t>
                      </a:r>
                    </a:p>
                    <a:p>
                      <a:pPr marL="342900" lvl="0" indent="-34290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mbria"/>
                        <a:buChar char="-"/>
                      </a:pPr>
                      <a:r>
                        <a:rPr lang="en-US" sz="1200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to construct an electric circuit.</a:t>
                      </a:r>
                    </a:p>
                    <a:p>
                      <a:pPr marL="342900" lvl="0" indent="-34290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mbria"/>
                        <a:buChar char="-"/>
                      </a:pPr>
                      <a:r>
                        <a:rPr lang="en-US" sz="1200" dirty="0">
                          <a:solidFill>
                            <a:schemeClr val="lt1"/>
                          </a:solidFill>
                          <a:latin typeface="Lato"/>
                          <a:sym typeface="Lato"/>
                        </a:rPr>
                        <a:t>How to use conductive tape to build an electric circuit.</a:t>
                      </a:r>
                    </a:p>
                    <a:p>
                      <a:pPr marL="342900" lvl="0" indent="-34290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mbria"/>
                        <a:buChar char="-"/>
                      </a:pPr>
                      <a:r>
                        <a:rPr lang="en-US" sz="1200" dirty="0">
                          <a:solidFill>
                            <a:schemeClr val="lt1"/>
                          </a:solidFill>
                          <a:latin typeface="Lato"/>
                          <a:sym typeface="Lato"/>
                        </a:rPr>
                        <a:t>What is the difference between open and closed circuit.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Computer, internet access, , Data show, Projector.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3865009" y="875075"/>
            <a:ext cx="47202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LESSON PLAN (</a:t>
            </a:r>
            <a:r>
              <a:rPr lang="en-US" sz="2000" b="0" i="0" u="none" strike="noStrike" cap="none" dirty="0" err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Pg</a:t>
            </a:r>
            <a:r>
              <a:rPr lang="en-US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ar-QA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lang="en-US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sz="2000" b="0" i="0" u="none" strike="noStrike" cap="none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82" name="Google Shape;82;p16"/>
          <p:cNvGrpSpPr/>
          <p:nvPr/>
        </p:nvGrpSpPr>
        <p:grpSpPr>
          <a:xfrm>
            <a:off x="5257525" y="915150"/>
            <a:ext cx="1992356" cy="494650"/>
            <a:chOff x="3729550" y="3181900"/>
            <a:chExt cx="4720200" cy="494650"/>
          </a:xfrm>
        </p:grpSpPr>
        <p:cxnSp>
          <p:nvCxnSpPr>
            <p:cNvPr id="83" name="Google Shape;83;p16"/>
            <p:cNvCxnSpPr/>
            <p:nvPr/>
          </p:nvCxnSpPr>
          <p:spPr>
            <a:xfrm>
              <a:off x="3729550" y="318190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4" name="Google Shape;84;p16"/>
            <p:cNvCxnSpPr/>
            <p:nvPr/>
          </p:nvCxnSpPr>
          <p:spPr>
            <a:xfrm>
              <a:off x="3729550" y="367655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85" name="Google Shape;85;p16"/>
          <p:cNvSpPr txBox="1"/>
          <p:nvPr/>
        </p:nvSpPr>
        <p:spPr>
          <a:xfrm>
            <a:off x="952450" y="1866125"/>
            <a:ext cx="102840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86" name="Google Shape;86;p16"/>
          <p:cNvGraphicFramePr/>
          <p:nvPr>
            <p:extLst>
              <p:ext uri="{D42A27DB-BD31-4B8C-83A1-F6EECF244321}">
                <p14:modId xmlns:p14="http://schemas.microsoft.com/office/powerpoint/2010/main" val="1269453172"/>
              </p:ext>
            </p:extLst>
          </p:nvPr>
        </p:nvGraphicFramePr>
        <p:xfrm>
          <a:off x="952474" y="1758821"/>
          <a:ext cx="10561500" cy="3505080"/>
        </p:xfrm>
        <a:graphic>
          <a:graphicData uri="http://schemas.openxmlformats.org/drawingml/2006/table">
            <a:tbl>
              <a:tblPr>
                <a:noFill/>
                <a:tableStyleId>{BD2998C9-1720-453F-A071-6DC6994238F1}</a:tableStyleId>
              </a:tblPr>
              <a:tblGrid>
                <a:gridCol w="206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 Time / Duration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Activity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Materials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5 min 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Students brainstorm and plan their solution: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•"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give students time to plan their solutions.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10 min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Introduce students to the meaning of the card.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•"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Ask them to write one word to this country, expressing their feelings.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•"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Discuss different ways of celebrating the national day.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Paper.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20 min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Introduce students to Electric circuits.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Explain how electric circuits work.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Explain the difference between open and closed circuits.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Explain how to construct an electric circuit using conductive tape and sticker LEDs. 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Show the components of an electric circuit. 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Conductive tape.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Coin battery.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Sticker LEDs.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/>
        </p:nvSpPr>
        <p:spPr>
          <a:xfrm>
            <a:off x="3865009" y="875075"/>
            <a:ext cx="47202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LESSON PLAN (</a:t>
            </a:r>
            <a:r>
              <a:rPr lang="en-US" sz="2000" b="0" i="0" u="none" strike="noStrike" cap="none" dirty="0" err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Pg</a:t>
            </a:r>
            <a:r>
              <a:rPr lang="en-US" sz="2000" b="0" i="0" u="none" strike="noStrike" cap="none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ar-QA" sz="20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lang="en-US" sz="20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sz="2000" b="0" i="0" u="none" strike="noStrike" cap="none" dirty="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92" name="Google Shape;92;p17"/>
          <p:cNvGrpSpPr/>
          <p:nvPr/>
        </p:nvGrpSpPr>
        <p:grpSpPr>
          <a:xfrm>
            <a:off x="5257525" y="915150"/>
            <a:ext cx="1992356" cy="494650"/>
            <a:chOff x="3729550" y="3181900"/>
            <a:chExt cx="4720200" cy="494650"/>
          </a:xfrm>
        </p:grpSpPr>
        <p:cxnSp>
          <p:nvCxnSpPr>
            <p:cNvPr id="93" name="Google Shape;93;p17"/>
            <p:cNvCxnSpPr/>
            <p:nvPr/>
          </p:nvCxnSpPr>
          <p:spPr>
            <a:xfrm>
              <a:off x="3729550" y="318190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4" name="Google Shape;94;p17"/>
            <p:cNvCxnSpPr/>
            <p:nvPr/>
          </p:nvCxnSpPr>
          <p:spPr>
            <a:xfrm>
              <a:off x="3729550" y="3676550"/>
              <a:ext cx="4720200" cy="0"/>
            </a:xfrm>
            <a:prstGeom prst="straightConnector1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95" name="Google Shape;95;p17"/>
          <p:cNvSpPr txBox="1"/>
          <p:nvPr/>
        </p:nvSpPr>
        <p:spPr>
          <a:xfrm>
            <a:off x="952450" y="1866125"/>
            <a:ext cx="102840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96" name="Google Shape;96;p17"/>
          <p:cNvGraphicFramePr/>
          <p:nvPr>
            <p:extLst>
              <p:ext uri="{D42A27DB-BD31-4B8C-83A1-F6EECF244321}">
                <p14:modId xmlns:p14="http://schemas.microsoft.com/office/powerpoint/2010/main" val="1908468757"/>
              </p:ext>
            </p:extLst>
          </p:nvPr>
        </p:nvGraphicFramePr>
        <p:xfrm>
          <a:off x="944349" y="1500921"/>
          <a:ext cx="10561500" cy="4510860"/>
        </p:xfrm>
        <a:graphic>
          <a:graphicData uri="http://schemas.openxmlformats.org/drawingml/2006/table">
            <a:tbl>
              <a:tblPr>
                <a:noFill/>
                <a:tableStyleId>{BD2998C9-1720-453F-A071-6DC6994238F1}</a:tableStyleId>
              </a:tblPr>
              <a:tblGrid>
                <a:gridCol w="206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 Time / Duration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Activity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Materials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40 min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Let students start working independently to build their </a:t>
                      </a:r>
                      <a:r>
                        <a:rPr lang="en-US" dirty="0" err="1">
                          <a:solidFill>
                            <a:schemeClr val="lt1"/>
                          </a:solidFill>
                        </a:rPr>
                        <a:t>Lightup</a:t>
                      </a: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 card.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endParaRPr lang="en-US" sz="1400" u="none" strike="noStrike" cap="none" dirty="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Guide the students to the write side where they have to place the circuit. 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Students will use 2 copper tapes, 2 sticker LEDs, and 1 coin battery to build the electric circuit.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Show step by step how to construct the electric circuit.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Students will test the electric circuit. 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Students will use colors to decorate their cards.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Students will Velcro to create a lock for the card.</a:t>
                      </a:r>
                      <a:endParaRPr sz="140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Conductive tape.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Coin battery.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Sticker LEDs.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Colors.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Glitter.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Velcro.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sz="1400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lt1"/>
                          </a:solidFill>
                        </a:rPr>
                        <a:t>5 min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lt1"/>
                          </a:solidFill>
                        </a:rPr>
                        <a:t>Participants will </a:t>
                      </a:r>
                      <a:r>
                        <a:rPr lang="en-US" b="1">
                          <a:solidFill>
                            <a:schemeClr val="lt1"/>
                          </a:solidFill>
                        </a:rPr>
                        <a:t>present </a:t>
                      </a:r>
                      <a:r>
                        <a:rPr lang="en-US">
                          <a:solidFill>
                            <a:schemeClr val="lt1"/>
                          </a:solidFill>
                        </a:rPr>
                        <a:t>their solutions to class.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Final prototype.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10 min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lt1"/>
                          </a:solidFill>
                        </a:rPr>
                        <a:t>Students rotate around the groups to try each others prototypes.</a:t>
                      </a:r>
                      <a:endParaRPr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5 min</a:t>
                      </a: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chemeClr val="lt1"/>
                          </a:solidFill>
                        </a:rPr>
                        <a:t>Reflect and discuss with the students the knowledge gained through the session.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62450B2CCC1C4B9614555F8D00745C" ma:contentTypeVersion="5" ma:contentTypeDescription="Create a new document." ma:contentTypeScope="" ma:versionID="77263c3f88d8f7a0b099319c6c7ede61">
  <xsd:schema xmlns:xsd="http://www.w3.org/2001/XMLSchema" xmlns:xs="http://www.w3.org/2001/XMLSchema" xmlns:p="http://schemas.microsoft.com/office/2006/metadata/properties" xmlns:ns2="0e120890-4f09-40d8-95c9-4bd4640c20d8" xmlns:ns3="4269e638-7d1b-44a4-acff-7fa867be9bbf" targetNamespace="http://schemas.microsoft.com/office/2006/metadata/properties" ma:root="true" ma:fieldsID="90f8e7de15f2582a2a41d2dc68a1243f" ns2:_="" ns3:_="">
    <xsd:import namespace="0e120890-4f09-40d8-95c9-4bd4640c20d8"/>
    <xsd:import namespace="4269e638-7d1b-44a4-acff-7fa867be9b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20890-4f09-40d8-95c9-4bd4640c2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9e638-7d1b-44a4-acff-7fa867be9b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900AFF-F4E7-41E8-A206-4F34CD79501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019988-F8CB-47F6-B8B2-4D27EC0667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F88131-3605-4764-90FC-876E7FEA6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120890-4f09-40d8-95c9-4bd4640c20d8"/>
    <ds:schemaRef ds:uri="4269e638-7d1b-44a4-acff-7fa867be9b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728</Words>
  <Application>Microsoft Office PowerPoint</Application>
  <PresentationFormat>Custom</PresentationFormat>
  <Paragraphs>88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</vt:lpstr>
      <vt:lpstr>Lato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sarahboussaa@outlook.com</cp:lastModifiedBy>
  <cp:revision>38</cp:revision>
  <dcterms:modified xsi:type="dcterms:W3CDTF">2020-04-02T12:37:14Z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0x0101002762450B2CCC1C4B9614555F8D00745C</vt:lpwstr>
  </property>
</Properties>
</file>