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88" r:id="rId4"/>
    <p:sldId id="294" r:id="rId5"/>
    <p:sldId id="289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E41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3"/>
    <p:restoredTop sz="94624"/>
  </p:normalViewPr>
  <p:slideViewPr>
    <p:cSldViewPr snapToGrid="0" snapToObjects="1">
      <p:cViewPr>
        <p:scale>
          <a:sx n="82" d="100"/>
          <a:sy n="82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block coding is and the difference between block coding and traditional text coding.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16718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24" y="1116718"/>
            <a:ext cx="309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Grocery Run</a:t>
            </a:r>
            <a:endParaRPr lang="en-US" sz="5400" dirty="0">
              <a:solidFill>
                <a:schemeClr val="bg1"/>
              </a:solidFill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lum bright="100000"/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405ED0-125C-408E-8674-D7B95EE0964F}"/>
              </a:ext>
            </a:extLst>
          </p:cNvPr>
          <p:cNvSpPr txBox="1"/>
          <p:nvPr/>
        </p:nvSpPr>
        <p:spPr>
          <a:xfrm>
            <a:off x="45024" y="1846201"/>
            <a:ext cx="2327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olitica" panose="02000506060000020004" pitchFamily="2" charset="0"/>
              </a:rPr>
              <a:t>Game Development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06C56-E806-404A-A8DB-BFD9553AD0DC}"/>
              </a:ext>
            </a:extLst>
          </p:cNvPr>
          <p:cNvSpPr txBox="1"/>
          <p:nvPr/>
        </p:nvSpPr>
        <p:spPr>
          <a:xfrm>
            <a:off x="3879272" y="184293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dirty="0">
                <a:solidFill>
                  <a:schemeClr val="bg1"/>
                </a:solidFill>
              </a:rPr>
              <a:t>تطوير الألعاب الالكترونية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3F48F-E76C-436E-AF8F-4A5589D07CF6}"/>
              </a:ext>
            </a:extLst>
          </p:cNvPr>
          <p:cNvSpPr txBox="1"/>
          <p:nvPr/>
        </p:nvSpPr>
        <p:spPr>
          <a:xfrm>
            <a:off x="3456992" y="1181754"/>
            <a:ext cx="296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4000" dirty="0">
                <a:solidFill>
                  <a:schemeClr val="bg1"/>
                </a:solidFill>
              </a:rPr>
              <a:t>التسوق السريع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ineapple&#10;&#10;Description automatically generated">
            <a:extLst>
              <a:ext uri="{FF2B5EF4-FFF2-40B4-BE49-F238E27FC236}">
                <a16:creationId xmlns:a16="http://schemas.microsoft.com/office/drawing/2014/main" id="{FD4C7794-ECA5-4670-ADCB-BDA4FFEB1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166D-55DF-44C0-8CE7-DC69A89C57C5}"/>
              </a:ext>
            </a:extLst>
          </p:cNvPr>
          <p:cNvSpPr/>
          <p:nvPr/>
        </p:nvSpPr>
        <p:spPr>
          <a:xfrm>
            <a:off x="234820" y="191078"/>
            <a:ext cx="6096000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Due to the pandemic spreading in 2020 called CODVID-19, people are asked to do their grocery shopping in the minimum time required and get only what they actually need. 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participants in this workshop are going to demonstrate the experience of going to the grocery shop and getting all what you need, by developing a 3D game. However, they need your help in teaching them how to develop a simple 3D game using the right tools and techniques. </a:t>
            </a:r>
          </a:p>
        </p:txBody>
      </p:sp>
    </p:spTree>
    <p:extLst>
      <p:ext uri="{BB962C8B-B14F-4D97-AF65-F5344CB8AC3E}">
        <p14:creationId xmlns:p14="http://schemas.microsoft.com/office/powerpoint/2010/main" val="176844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lum bright="100000"/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2" name="Google Shape;342;p12">
            <a:extLst>
              <a:ext uri="{FF2B5EF4-FFF2-40B4-BE49-F238E27FC236}">
                <a16:creationId xmlns:a16="http://schemas.microsoft.com/office/drawing/2014/main" id="{F91AF240-BF2C-4055-9E71-589A4C57CF53}"/>
              </a:ext>
            </a:extLst>
          </p:cNvPr>
          <p:cNvSpPr txBox="1">
            <a:spLocks/>
          </p:cNvSpPr>
          <p:nvPr/>
        </p:nvSpPr>
        <p:spPr>
          <a:xfrm>
            <a:off x="446018" y="111325"/>
            <a:ext cx="6591148" cy="7309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Video Game Development?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653089-4129-4780-8710-21D4E05B5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915" y="3339373"/>
            <a:ext cx="1181191" cy="1625978"/>
          </a:xfrm>
          <a:prstGeom prst="rect">
            <a:avLst/>
          </a:prstGeom>
        </p:spPr>
      </p:pic>
      <p:sp>
        <p:nvSpPr>
          <p:cNvPr id="24" name="Google Shape;342;p12">
            <a:extLst>
              <a:ext uri="{FF2B5EF4-FFF2-40B4-BE49-F238E27FC236}">
                <a16:creationId xmlns:a16="http://schemas.microsoft.com/office/drawing/2014/main" id="{7F487ECA-1861-4405-AB14-013A87C247D9}"/>
              </a:ext>
            </a:extLst>
          </p:cNvPr>
          <p:cNvSpPr txBox="1">
            <a:spLocks/>
          </p:cNvSpPr>
          <p:nvPr/>
        </p:nvSpPr>
        <p:spPr>
          <a:xfrm>
            <a:off x="1886645" y="5373456"/>
            <a:ext cx="22367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انشاء الفكرة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  <a:cs typeface="Neo Sans Arabic" panose="020B0504030504040204" pitchFamily="34" charset="-78"/>
              </a:rPr>
              <a:t>IDEALIZE</a:t>
            </a:r>
          </a:p>
        </p:txBody>
      </p:sp>
      <p:sp>
        <p:nvSpPr>
          <p:cNvPr id="25" name="Right Arrow 6">
            <a:extLst>
              <a:ext uri="{FF2B5EF4-FFF2-40B4-BE49-F238E27FC236}">
                <a16:creationId xmlns:a16="http://schemas.microsoft.com/office/drawing/2014/main" id="{E00886C9-38E9-4863-9AA6-4780F5B1BBBC}"/>
              </a:ext>
            </a:extLst>
          </p:cNvPr>
          <p:cNvSpPr/>
          <p:nvPr/>
        </p:nvSpPr>
        <p:spPr>
          <a:xfrm>
            <a:off x="3949976" y="4105136"/>
            <a:ext cx="580473" cy="1281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35B476-0008-40D9-B65D-2ECBC287B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97" y="3510216"/>
            <a:ext cx="1589569" cy="1488500"/>
          </a:xfrm>
          <a:prstGeom prst="rect">
            <a:avLst/>
          </a:prstGeom>
        </p:spPr>
      </p:pic>
      <p:sp>
        <p:nvSpPr>
          <p:cNvPr id="27" name="Google Shape;342;p12">
            <a:extLst>
              <a:ext uri="{FF2B5EF4-FFF2-40B4-BE49-F238E27FC236}">
                <a16:creationId xmlns:a16="http://schemas.microsoft.com/office/drawing/2014/main" id="{DB523C39-940A-43B0-B73A-B791C4498724}"/>
              </a:ext>
            </a:extLst>
          </p:cNvPr>
          <p:cNvSpPr txBox="1">
            <a:spLocks/>
          </p:cNvSpPr>
          <p:nvPr/>
        </p:nvSpPr>
        <p:spPr>
          <a:xfrm>
            <a:off x="4807562" y="5377975"/>
            <a:ext cx="26791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التوثيق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  <a:cs typeface="Neo Sans Arabic" panose="020B0504030504040204" pitchFamily="34" charset="-78"/>
              </a:rPr>
              <a:t>DOCUMENT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3CC57-27D9-4488-AC6C-6CEDFC926A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731" y="3469717"/>
            <a:ext cx="1590646" cy="1579850"/>
          </a:xfrm>
          <a:prstGeom prst="rect">
            <a:avLst/>
          </a:prstGeom>
        </p:spPr>
      </p:pic>
      <p:sp>
        <p:nvSpPr>
          <p:cNvPr id="29" name="Right Arrow 16">
            <a:extLst>
              <a:ext uri="{FF2B5EF4-FFF2-40B4-BE49-F238E27FC236}">
                <a16:creationId xmlns:a16="http://schemas.microsoft.com/office/drawing/2014/main" id="{8723C719-B5E3-459E-987A-E9CB2515D2C3}"/>
              </a:ext>
            </a:extLst>
          </p:cNvPr>
          <p:cNvSpPr/>
          <p:nvPr/>
        </p:nvSpPr>
        <p:spPr>
          <a:xfrm>
            <a:off x="7458365" y="4105135"/>
            <a:ext cx="580473" cy="1281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42;p12">
            <a:extLst>
              <a:ext uri="{FF2B5EF4-FFF2-40B4-BE49-F238E27FC236}">
                <a16:creationId xmlns:a16="http://schemas.microsoft.com/office/drawing/2014/main" id="{3C22837A-DF12-461D-92D7-E71BD91F18BF}"/>
              </a:ext>
            </a:extLst>
          </p:cNvPr>
          <p:cNvSpPr txBox="1">
            <a:spLocks/>
          </p:cNvSpPr>
          <p:nvPr/>
        </p:nvSpPr>
        <p:spPr>
          <a:xfrm>
            <a:off x="8030411" y="5457555"/>
            <a:ext cx="2862249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البرمجة والاختبار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  <a:cs typeface="Neo Sans Arabic" panose="020B0504030504040204" pitchFamily="34" charset="-78"/>
              </a:rPr>
              <a:t>CODE &amp; TEST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BCEF52-C61D-45C4-AF5F-CFEAF83473CD}"/>
              </a:ext>
            </a:extLst>
          </p:cNvPr>
          <p:cNvSpPr/>
          <p:nvPr/>
        </p:nvSpPr>
        <p:spPr>
          <a:xfrm>
            <a:off x="588723" y="1455168"/>
            <a:ext cx="10787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عملية إنشاء لعبة إلكترونية ثلاثية الأبعاد، باستخدام برنامج تطوير ألعاب مثل اليونيتي </a:t>
            </a:r>
            <a:r>
              <a:rPr lang="en-US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Unity ، </a:t>
            </a:r>
            <a:r>
              <a:rPr lang="ar-QA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ومن خلال إيجاد فكرة اللعبة وتصميمها وتطويرها.</a:t>
            </a:r>
            <a:endParaRPr lang="en-US" sz="2400" dirty="0">
              <a:solidFill>
                <a:schemeClr val="bg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rtl="1"/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The process of building a 3d video game from scratch, using a software like Unity, and through developing the idea, design, and logic of the game.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6C34C-B23E-44F2-B5A9-576F54C56E5B}"/>
              </a:ext>
            </a:extLst>
          </p:cNvPr>
          <p:cNvSpPr txBox="1"/>
          <p:nvPr/>
        </p:nvSpPr>
        <p:spPr>
          <a:xfrm>
            <a:off x="6859503" y="230891"/>
            <a:ext cx="446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تطوير الألعاب </a:t>
            </a:r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  <a:sym typeface="Nixie One"/>
              </a:rPr>
              <a:t>الالكترونية؟</a:t>
            </a:r>
            <a:endParaRPr lang="en-US" sz="2800" b="1" dirty="0">
              <a:solidFill>
                <a:schemeClr val="bg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89225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0" y="364475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Block coding?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4365171" y="364475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0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البرمجة بالوحدات؟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6DB13-8614-4AF9-B3A0-0AAB6B8621BC}"/>
              </a:ext>
            </a:extLst>
          </p:cNvPr>
          <p:cNvSpPr/>
          <p:nvPr/>
        </p:nvSpPr>
        <p:spPr>
          <a:xfrm>
            <a:off x="97974" y="1062926"/>
            <a:ext cx="413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Politica" panose="02000506060000020004" pitchFamily="2" charset="0"/>
              </a:rPr>
              <a:t>Instead of traditional , text based programming, block based coding involves dragging “blocks” of instructions.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160E50-DBDC-4DBC-AA8F-4BCF74D5C1A8}"/>
              </a:ext>
            </a:extLst>
          </p:cNvPr>
          <p:cNvSpPr/>
          <p:nvPr/>
        </p:nvSpPr>
        <p:spPr>
          <a:xfrm>
            <a:off x="4884639" y="1062926"/>
            <a:ext cx="413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000" b="1" dirty="0">
                <a:solidFill>
                  <a:srgbClr val="000000"/>
                </a:solidFill>
                <a:latin typeface="Consolas" charset="0"/>
              </a:rPr>
              <a:t>بدلا من البرمجة التقليدية، تتضمن البرمجة باستخدام الوحدات على إدراج وحدات ترمز إلى تعليمات معينة.</a:t>
            </a:r>
            <a:endParaRPr lang="en-US" sz="2000" b="1" dirty="0">
              <a:solidFill>
                <a:srgbClr val="000000"/>
              </a:solidFill>
              <a:latin typeface="Consolas" charset="0"/>
            </a:endParaRPr>
          </a:p>
        </p:txBody>
      </p:sp>
      <p:pic>
        <p:nvPicPr>
          <p:cNvPr id="5125" name="Picture 5" descr="Image result for block coding">
            <a:extLst>
              <a:ext uri="{FF2B5EF4-FFF2-40B4-BE49-F238E27FC236}">
                <a16:creationId xmlns:a16="http://schemas.microsoft.com/office/drawing/2014/main" id="{7A2863BF-B3C0-4F2C-9A12-1AD91402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13" y="2931346"/>
            <a:ext cx="6296451" cy="35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4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46CC2858-A166-4FA9-9B32-E108A237C483}"/>
              </a:ext>
            </a:extLst>
          </p:cNvPr>
          <p:cNvSpPr txBox="1">
            <a:spLocks/>
          </p:cNvSpPr>
          <p:nvPr/>
        </p:nvSpPr>
        <p:spPr>
          <a:xfrm>
            <a:off x="2449134" y="306301"/>
            <a:ext cx="400345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Key Words? 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6DD572EB-CFE7-4105-A1B2-5CBB632126DE}"/>
              </a:ext>
            </a:extLst>
          </p:cNvPr>
          <p:cNvSpPr txBox="1">
            <a:spLocks/>
          </p:cNvSpPr>
          <p:nvPr/>
        </p:nvSpPr>
        <p:spPr>
          <a:xfrm>
            <a:off x="9390754" y="3488617"/>
            <a:ext cx="2382150" cy="949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الشخصية الرئيسية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Avatar</a:t>
            </a:r>
            <a:endParaRPr lang="en-US" b="1" dirty="0">
              <a:solidFill>
                <a:schemeClr val="tx1"/>
              </a:solidFill>
              <a:latin typeface="Politica" panose="02000506060000020004" pitchFamily="2" charset="0"/>
              <a:cs typeface="Neo Sans Arabic" panose="020B0504030504040204" pitchFamily="34" charset="-78"/>
            </a:endParaRP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24C2489D-EAAB-46C6-A465-8D70030F340E}"/>
              </a:ext>
            </a:extLst>
          </p:cNvPr>
          <p:cNvSpPr txBox="1">
            <a:spLocks/>
          </p:cNvSpPr>
          <p:nvPr/>
        </p:nvSpPr>
        <p:spPr>
          <a:xfrm>
            <a:off x="3031613" y="3806842"/>
            <a:ext cx="1978144" cy="528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المشاهد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Scenes</a:t>
            </a:r>
            <a:endParaRPr lang="en-US" b="1" dirty="0">
              <a:solidFill>
                <a:schemeClr val="tx1"/>
              </a:solidFill>
              <a:latin typeface="Politica" panose="02000506060000020004" pitchFamily="2" charset="0"/>
              <a:cs typeface="Neo Sans Arabic" panose="020B0504030504040204" pitchFamily="34" charset="-78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99515B80-2AE0-4F12-9B86-E19A889A35FA}"/>
              </a:ext>
            </a:extLst>
          </p:cNvPr>
          <p:cNvSpPr txBox="1">
            <a:spLocks/>
          </p:cNvSpPr>
          <p:nvPr/>
        </p:nvSpPr>
        <p:spPr>
          <a:xfrm>
            <a:off x="6355993" y="2971241"/>
            <a:ext cx="1978144" cy="1299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التحدي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Challenge </a:t>
            </a:r>
            <a:endParaRPr lang="en-US" b="1" dirty="0">
              <a:solidFill>
                <a:schemeClr val="tx1"/>
              </a:solidFill>
              <a:latin typeface="Politica" panose="02000506060000020004" pitchFamily="2" charset="0"/>
              <a:cs typeface="Neo Sans Arabic" panose="020B0504030504040204" pitchFamily="34" charset="-78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9E7D34A5-71E6-430E-ABE5-6DD984BBC692}"/>
              </a:ext>
            </a:extLst>
          </p:cNvPr>
          <p:cNvSpPr txBox="1">
            <a:spLocks/>
          </p:cNvSpPr>
          <p:nvPr/>
        </p:nvSpPr>
        <p:spPr>
          <a:xfrm>
            <a:off x="6096610" y="5382356"/>
            <a:ext cx="1978144" cy="528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المستوى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Nixie One"/>
                <a:cs typeface="Neo Sans Arabic" panose="020B0504030504040204" pitchFamily="34" charset="-78"/>
              </a:rPr>
              <a:t>Level</a:t>
            </a:r>
            <a:endParaRPr lang="en-US" b="1" dirty="0">
              <a:solidFill>
                <a:schemeClr val="tx1"/>
              </a:solidFill>
              <a:latin typeface="Politica" panose="02000506060000020004" pitchFamily="2" charset="0"/>
              <a:cs typeface="Neo Sans Arabic" panose="020B0504030504040204" pitchFamily="34" charset="-78"/>
            </a:endParaRPr>
          </a:p>
        </p:txBody>
      </p:sp>
      <p:sp>
        <p:nvSpPr>
          <p:cNvPr id="18" name="Google Shape;342;p12">
            <a:extLst>
              <a:ext uri="{FF2B5EF4-FFF2-40B4-BE49-F238E27FC236}">
                <a16:creationId xmlns:a16="http://schemas.microsoft.com/office/drawing/2014/main" id="{7868443B-A3FB-492D-BEC6-6763341719FB}"/>
              </a:ext>
            </a:extLst>
          </p:cNvPr>
          <p:cNvSpPr txBox="1">
            <a:spLocks/>
          </p:cNvSpPr>
          <p:nvPr/>
        </p:nvSpPr>
        <p:spPr>
          <a:xfrm>
            <a:off x="2133027" y="5335229"/>
            <a:ext cx="1978144" cy="528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المجموع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cs typeface="Neo Sans Arabic" panose="020B0504030504040204" pitchFamily="34" charset="-78"/>
              </a:rPr>
              <a:t>Score</a:t>
            </a:r>
            <a:endParaRPr lang="en-US" b="1" dirty="0">
              <a:solidFill>
                <a:schemeClr val="tx1"/>
              </a:solidFill>
              <a:latin typeface="Politica" panose="02000506060000020004" pitchFamily="2" charset="0"/>
              <a:cs typeface="Neo Sans Arabic" panose="020B050403050404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9ADAE-2BAC-4D2B-A78A-B9C0BD7D3D52}"/>
              </a:ext>
            </a:extLst>
          </p:cNvPr>
          <p:cNvSpPr txBox="1"/>
          <p:nvPr/>
        </p:nvSpPr>
        <p:spPr>
          <a:xfrm>
            <a:off x="8060631" y="366826"/>
            <a:ext cx="39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3200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الكلمات المتداولة؟</a:t>
            </a:r>
            <a:endParaRPr lang="en-US" sz="3200" b="1" dirty="0"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CA462C-970D-44BC-9CF3-C0141286CC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2318" y="1500014"/>
            <a:ext cx="2463967" cy="2079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0C678A-8424-4C4D-A623-D69858B5B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464" y="1411442"/>
            <a:ext cx="3202686" cy="2129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41C85E-6E59-4F0A-9FD9-33B827718D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54" y="4497570"/>
            <a:ext cx="1781796" cy="2290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F11DF3-497C-4D8B-86D8-A5D2F1604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113" y="4462962"/>
            <a:ext cx="1441799" cy="2281056"/>
          </a:xfrm>
          <a:prstGeom prst="rect">
            <a:avLst/>
          </a:prstGeom>
        </p:spPr>
      </p:pic>
      <p:pic>
        <p:nvPicPr>
          <p:cNvPr id="24" name="Picture 2" descr="Image result for main character in pacman">
            <a:extLst>
              <a:ext uri="{FF2B5EF4-FFF2-40B4-BE49-F238E27FC236}">
                <a16:creationId xmlns:a16="http://schemas.microsoft.com/office/drawing/2014/main" id="{45A71126-F4CF-4575-9BA4-610021BF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5394" y="1218976"/>
            <a:ext cx="2481068" cy="24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1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9" name="Google Shape;415;p20">
            <a:extLst>
              <a:ext uri="{FF2B5EF4-FFF2-40B4-BE49-F238E27FC236}">
                <a16:creationId xmlns:a16="http://schemas.microsoft.com/office/drawing/2014/main" id="{B44764BF-9713-493B-B3F6-AE795AE15E0E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باستخدامه؟</a:t>
            </a:r>
            <a:br>
              <a:rPr lang="ar-QA" sz="3000" b="1" dirty="0"/>
            </a:br>
            <a:r>
              <a:rPr lang="en-US" sz="3000" b="1" dirty="0">
                <a:latin typeface="Politica" panose="02000506060000020004" pitchFamily="2" charset="0"/>
              </a:rPr>
              <a:t>What program we will be using?</a:t>
            </a:r>
          </a:p>
        </p:txBody>
      </p:sp>
      <p:pic>
        <p:nvPicPr>
          <p:cNvPr id="10" name="Google Shape;417;p20">
            <a:extLst>
              <a:ext uri="{FF2B5EF4-FFF2-40B4-BE49-F238E27FC236}">
                <a16:creationId xmlns:a16="http://schemas.microsoft.com/office/drawing/2014/main" id="{D11C05BC-FC91-4439-AA68-105E2A5C9E97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77401" y="2754017"/>
            <a:ext cx="6257445" cy="3519813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37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lum bright="100000"/>
            <a:alphaModFix amt="39000"/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lum bright="100000"/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4983885" y="618445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  <a:endParaRPr lang="en-US" sz="3000" b="1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4A4A60B8-FD51-481C-B997-55E03FBD20AD}"/>
              </a:ext>
            </a:extLst>
          </p:cNvPr>
          <p:cNvPicPr preferRelativeResize="0"/>
          <p:nvPr/>
        </p:nvPicPr>
        <p:blipFill rotWithShape="1">
          <a:blip r:embed="rId4"/>
          <a:srcRect t="8370" b="6469"/>
          <a:stretch/>
        </p:blipFill>
        <p:spPr>
          <a:xfrm>
            <a:off x="0" y="2153692"/>
            <a:ext cx="8529399" cy="4085863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52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LET’S START!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31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299</Words>
  <Application>Microsoft Office PowerPoint</Application>
  <PresentationFormat>Widescreen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Neo Sans Arabic</vt:lpstr>
      <vt:lpstr>Nixie One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sarahboussaa@outlook.com</dc:creator>
  <cp:lastModifiedBy>sarahboussaa@outlook.com</cp:lastModifiedBy>
  <cp:revision>5</cp:revision>
  <dcterms:created xsi:type="dcterms:W3CDTF">2020-04-19T09:52:15Z</dcterms:created>
  <dcterms:modified xsi:type="dcterms:W3CDTF">2020-04-19T10:01:34Z</dcterms:modified>
</cp:coreProperties>
</file>