
<file path=[Content_Types].xml><?xml version="1.0" encoding="utf-8"?>
<Types xmlns="http://schemas.openxmlformats.org/package/2006/content-types">
  <Default Extension="emf" ContentType="image/x-emf"/>
  <Default Extension="jpeg" ContentType="image/jpeg"/>
  <Default Extension="jpg" ContentType="image/jpeg"/>
  <Default Extension="mp4" ContentType="vide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6" r:id="rId2"/>
    <p:sldId id="295" r:id="rId3"/>
    <p:sldId id="296" r:id="rId4"/>
    <p:sldId id="288" r:id="rId5"/>
    <p:sldId id="294" r:id="rId6"/>
    <p:sldId id="289" r:id="rId7"/>
    <p:sldId id="291" r:id="rId8"/>
    <p:sldId id="292" r:id="rId9"/>
    <p:sldId id="29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81C"/>
    <a:srgbClr val="485CC7"/>
    <a:srgbClr val="62666A"/>
    <a:srgbClr val="F4364C"/>
    <a:srgbClr val="F72E41"/>
    <a:srgbClr val="4A5695"/>
    <a:srgbClr val="F3B12F"/>
    <a:srgbClr val="D295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253"/>
    <p:restoredTop sz="83730" autoAdjust="0"/>
  </p:normalViewPr>
  <p:slideViewPr>
    <p:cSldViewPr snapToGrid="0" snapToObjects="1">
      <p:cViewPr>
        <p:scale>
          <a:sx n="73" d="100"/>
          <a:sy n="73" d="100"/>
        </p:scale>
        <p:origin x="773" y="13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A8AAAB-A382-FC40-AAE5-751CE1CF36C6}" type="datetimeFigureOut">
              <a:rPr lang="en-US" smtClean="0"/>
              <a:t>6/9/2020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C0378D-BA1D-F143-A08D-3F1E4FE066AD}" type="slidenum">
              <a:rPr lang="en-US" smtClean="0"/>
              <a:t>‹#›</a:t>
            </a:fld>
            <a:endParaRPr lang="en-US"/>
          </a:p>
        </p:txBody>
      </p:sp>
    </p:spTree>
    <p:extLst>
      <p:ext uri="{BB962C8B-B14F-4D97-AF65-F5344CB8AC3E}">
        <p14:creationId xmlns:p14="http://schemas.microsoft.com/office/powerpoint/2010/main" val="1578585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hatis.techtarget.com/definition/algorithm"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C0378D-BA1D-F143-A08D-3F1E4FE066AD}" type="slidenum">
              <a:rPr lang="en-US" smtClean="0"/>
              <a:t>1</a:t>
            </a:fld>
            <a:endParaRPr lang="en-US"/>
          </a:p>
        </p:txBody>
      </p:sp>
    </p:spTree>
    <p:extLst>
      <p:ext uri="{BB962C8B-B14F-4D97-AF65-F5344CB8AC3E}">
        <p14:creationId xmlns:p14="http://schemas.microsoft.com/office/powerpoint/2010/main" val="3190013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Learning processes.</a:t>
            </a:r>
            <a:r>
              <a:rPr lang="en-US" sz="1200" b="0" i="0" kern="1200" dirty="0">
                <a:solidFill>
                  <a:schemeClr val="tx1"/>
                </a:solidFill>
                <a:effectLst/>
                <a:latin typeface="+mn-lt"/>
                <a:ea typeface="+mn-ea"/>
                <a:cs typeface="+mn-cs"/>
              </a:rPr>
              <a:t> acquiring data and creating rules for how to turn the data into actionable information. The rules, which are called </a:t>
            </a:r>
            <a:r>
              <a:rPr lang="en-US" sz="1200" b="0" i="0" u="sng" kern="1200" dirty="0">
                <a:solidFill>
                  <a:schemeClr val="tx1"/>
                </a:solidFill>
                <a:effectLst/>
                <a:latin typeface="+mn-lt"/>
                <a:ea typeface="+mn-ea"/>
                <a:cs typeface="+mn-cs"/>
                <a:hlinkClick r:id="rId3"/>
              </a:rPr>
              <a:t>algorithms</a:t>
            </a:r>
            <a:r>
              <a:rPr lang="en-US" sz="1200" b="0" i="0" kern="1200" dirty="0">
                <a:solidFill>
                  <a:schemeClr val="tx1"/>
                </a:solidFill>
                <a:effectLst/>
                <a:latin typeface="+mn-lt"/>
                <a:ea typeface="+mn-ea"/>
                <a:cs typeface="+mn-cs"/>
              </a:rPr>
              <a:t>, provide computing devices with step-by-step instructions for how to complete a specific task.</a:t>
            </a:r>
          </a:p>
          <a:p>
            <a:r>
              <a:rPr lang="en-US" sz="1200" b="1" i="0" kern="1200" dirty="0">
                <a:solidFill>
                  <a:schemeClr val="tx1"/>
                </a:solidFill>
                <a:effectLst/>
                <a:latin typeface="+mn-lt"/>
                <a:ea typeface="+mn-ea"/>
                <a:cs typeface="+mn-cs"/>
              </a:rPr>
              <a:t>Reasoning processes.</a:t>
            </a:r>
            <a:r>
              <a:rPr lang="en-US" sz="1200" b="0" i="0" kern="1200" dirty="0">
                <a:solidFill>
                  <a:schemeClr val="tx1"/>
                </a:solidFill>
                <a:effectLst/>
                <a:latin typeface="+mn-lt"/>
                <a:ea typeface="+mn-ea"/>
                <a:cs typeface="+mn-cs"/>
              </a:rPr>
              <a:t> choosing the right algorithm to reach a desired outcome.</a:t>
            </a:r>
          </a:p>
          <a:p>
            <a:r>
              <a:rPr lang="en-US" sz="1200" b="1" i="0" kern="1200" dirty="0">
                <a:solidFill>
                  <a:schemeClr val="tx1"/>
                </a:solidFill>
                <a:effectLst/>
                <a:latin typeface="+mn-lt"/>
                <a:ea typeface="+mn-ea"/>
                <a:cs typeface="+mn-cs"/>
              </a:rPr>
              <a:t>Self-correction processes.</a:t>
            </a:r>
            <a:r>
              <a:rPr lang="en-US" sz="1200" b="0" i="0" kern="1200" dirty="0">
                <a:solidFill>
                  <a:schemeClr val="tx1"/>
                </a:solidFill>
                <a:effectLst/>
                <a:latin typeface="+mn-lt"/>
                <a:ea typeface="+mn-ea"/>
                <a:cs typeface="+mn-cs"/>
              </a:rPr>
              <a:t> continually fine-tune algorithms and ensure they provide the most accurate results possible.</a:t>
            </a:r>
          </a:p>
          <a:p>
            <a:endParaRPr lang="en-US" dirty="0"/>
          </a:p>
        </p:txBody>
      </p:sp>
      <p:sp>
        <p:nvSpPr>
          <p:cNvPr id="4" name="Slide Number Placeholder 3"/>
          <p:cNvSpPr>
            <a:spLocks noGrp="1"/>
          </p:cNvSpPr>
          <p:nvPr>
            <p:ph type="sldNum" sz="quarter" idx="5"/>
          </p:nvPr>
        </p:nvSpPr>
        <p:spPr/>
        <p:txBody>
          <a:bodyPr/>
          <a:lstStyle/>
          <a:p>
            <a:fld id="{A2C0378D-BA1D-F143-A08D-3F1E4FE066AD}" type="slidenum">
              <a:rPr lang="en-US" smtClean="0"/>
              <a:t>5</a:t>
            </a:fld>
            <a:endParaRPr lang="en-US"/>
          </a:p>
        </p:txBody>
      </p:sp>
    </p:spTree>
    <p:extLst>
      <p:ext uri="{BB962C8B-B14F-4D97-AF65-F5344CB8AC3E}">
        <p14:creationId xmlns:p14="http://schemas.microsoft.com/office/powerpoint/2010/main" val="1247990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A2566F8-A159-374A-93FD-CDE22B7453F0}" type="datetimeFigureOut">
              <a:rPr lang="en-US" smtClean="0"/>
              <a:t>6/9/2020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62527-AB62-424A-A9C9-49DD8B400B36}" type="slidenum">
              <a:rPr lang="en-US" smtClean="0"/>
              <a:t>‹#›</a:t>
            </a:fld>
            <a:endParaRPr lang="en-US"/>
          </a:p>
        </p:txBody>
      </p:sp>
    </p:spTree>
    <p:extLst>
      <p:ext uri="{BB962C8B-B14F-4D97-AF65-F5344CB8AC3E}">
        <p14:creationId xmlns:p14="http://schemas.microsoft.com/office/powerpoint/2010/main" val="556463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2566F8-A159-374A-93FD-CDE22B7453F0}" type="datetimeFigureOut">
              <a:rPr lang="en-US" smtClean="0"/>
              <a:t>6/9/2020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62527-AB62-424A-A9C9-49DD8B400B36}" type="slidenum">
              <a:rPr lang="en-US" smtClean="0"/>
              <a:t>‹#›</a:t>
            </a:fld>
            <a:endParaRPr lang="en-US"/>
          </a:p>
        </p:txBody>
      </p:sp>
    </p:spTree>
    <p:extLst>
      <p:ext uri="{BB962C8B-B14F-4D97-AF65-F5344CB8AC3E}">
        <p14:creationId xmlns:p14="http://schemas.microsoft.com/office/powerpoint/2010/main" val="267588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2566F8-A159-374A-93FD-CDE22B7453F0}" type="datetimeFigureOut">
              <a:rPr lang="en-US" smtClean="0"/>
              <a:t>6/9/2020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62527-AB62-424A-A9C9-49DD8B400B36}" type="slidenum">
              <a:rPr lang="en-US" smtClean="0"/>
              <a:t>‹#›</a:t>
            </a:fld>
            <a:endParaRPr lang="en-US"/>
          </a:p>
        </p:txBody>
      </p:sp>
    </p:spTree>
    <p:extLst>
      <p:ext uri="{BB962C8B-B14F-4D97-AF65-F5344CB8AC3E}">
        <p14:creationId xmlns:p14="http://schemas.microsoft.com/office/powerpoint/2010/main" val="530271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2566F8-A159-374A-93FD-CDE22B7453F0}" type="datetimeFigureOut">
              <a:rPr lang="en-US" smtClean="0"/>
              <a:t>6/9/2020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62527-AB62-424A-A9C9-49DD8B400B36}" type="slidenum">
              <a:rPr lang="en-US" smtClean="0"/>
              <a:t>‹#›</a:t>
            </a:fld>
            <a:endParaRPr lang="en-US"/>
          </a:p>
        </p:txBody>
      </p:sp>
    </p:spTree>
    <p:extLst>
      <p:ext uri="{BB962C8B-B14F-4D97-AF65-F5344CB8AC3E}">
        <p14:creationId xmlns:p14="http://schemas.microsoft.com/office/powerpoint/2010/main" val="926792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2566F8-A159-374A-93FD-CDE22B7453F0}" type="datetimeFigureOut">
              <a:rPr lang="en-US" smtClean="0"/>
              <a:t>6/9/2020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62527-AB62-424A-A9C9-49DD8B400B36}" type="slidenum">
              <a:rPr lang="en-US" smtClean="0"/>
              <a:t>‹#›</a:t>
            </a:fld>
            <a:endParaRPr lang="en-US"/>
          </a:p>
        </p:txBody>
      </p:sp>
    </p:spTree>
    <p:extLst>
      <p:ext uri="{BB962C8B-B14F-4D97-AF65-F5344CB8AC3E}">
        <p14:creationId xmlns:p14="http://schemas.microsoft.com/office/powerpoint/2010/main" val="903597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A2566F8-A159-374A-93FD-CDE22B7453F0}" type="datetimeFigureOut">
              <a:rPr lang="en-US" smtClean="0"/>
              <a:t>6/9/2020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62527-AB62-424A-A9C9-49DD8B400B36}" type="slidenum">
              <a:rPr lang="en-US" smtClean="0"/>
              <a:t>‹#›</a:t>
            </a:fld>
            <a:endParaRPr lang="en-US"/>
          </a:p>
        </p:txBody>
      </p:sp>
    </p:spTree>
    <p:extLst>
      <p:ext uri="{BB962C8B-B14F-4D97-AF65-F5344CB8AC3E}">
        <p14:creationId xmlns:p14="http://schemas.microsoft.com/office/powerpoint/2010/main" val="1897927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A2566F8-A159-374A-93FD-CDE22B7453F0}" type="datetimeFigureOut">
              <a:rPr lang="en-US" smtClean="0"/>
              <a:t>6/9/2020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562527-AB62-424A-A9C9-49DD8B400B36}" type="slidenum">
              <a:rPr lang="en-US" smtClean="0"/>
              <a:t>‹#›</a:t>
            </a:fld>
            <a:endParaRPr lang="en-US"/>
          </a:p>
        </p:txBody>
      </p:sp>
    </p:spTree>
    <p:extLst>
      <p:ext uri="{BB962C8B-B14F-4D97-AF65-F5344CB8AC3E}">
        <p14:creationId xmlns:p14="http://schemas.microsoft.com/office/powerpoint/2010/main" val="1899102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A2566F8-A159-374A-93FD-CDE22B7453F0}" type="datetimeFigureOut">
              <a:rPr lang="en-US" smtClean="0"/>
              <a:t>6/9/2020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562527-AB62-424A-A9C9-49DD8B400B36}" type="slidenum">
              <a:rPr lang="en-US" smtClean="0"/>
              <a:t>‹#›</a:t>
            </a:fld>
            <a:endParaRPr lang="en-US"/>
          </a:p>
        </p:txBody>
      </p:sp>
    </p:spTree>
    <p:extLst>
      <p:ext uri="{BB962C8B-B14F-4D97-AF65-F5344CB8AC3E}">
        <p14:creationId xmlns:p14="http://schemas.microsoft.com/office/powerpoint/2010/main" val="161213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2566F8-A159-374A-93FD-CDE22B7453F0}" type="datetimeFigureOut">
              <a:rPr lang="en-US" smtClean="0"/>
              <a:t>6/9/2020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562527-AB62-424A-A9C9-49DD8B400B36}" type="slidenum">
              <a:rPr lang="en-US" smtClean="0"/>
              <a:t>‹#›</a:t>
            </a:fld>
            <a:endParaRPr lang="en-US"/>
          </a:p>
        </p:txBody>
      </p:sp>
    </p:spTree>
    <p:extLst>
      <p:ext uri="{BB962C8B-B14F-4D97-AF65-F5344CB8AC3E}">
        <p14:creationId xmlns:p14="http://schemas.microsoft.com/office/powerpoint/2010/main" val="1533911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A2566F8-A159-374A-93FD-CDE22B7453F0}" type="datetimeFigureOut">
              <a:rPr lang="en-US" smtClean="0"/>
              <a:t>6/9/2020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62527-AB62-424A-A9C9-49DD8B400B36}" type="slidenum">
              <a:rPr lang="en-US" smtClean="0"/>
              <a:t>‹#›</a:t>
            </a:fld>
            <a:endParaRPr lang="en-US"/>
          </a:p>
        </p:txBody>
      </p:sp>
    </p:spTree>
    <p:extLst>
      <p:ext uri="{BB962C8B-B14F-4D97-AF65-F5344CB8AC3E}">
        <p14:creationId xmlns:p14="http://schemas.microsoft.com/office/powerpoint/2010/main" val="2054478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A2566F8-A159-374A-93FD-CDE22B7453F0}" type="datetimeFigureOut">
              <a:rPr lang="en-US" smtClean="0"/>
              <a:t>6/9/2020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62527-AB62-424A-A9C9-49DD8B400B36}" type="slidenum">
              <a:rPr lang="en-US" smtClean="0"/>
              <a:t>‹#›</a:t>
            </a:fld>
            <a:endParaRPr lang="en-US"/>
          </a:p>
        </p:txBody>
      </p:sp>
    </p:spTree>
    <p:extLst>
      <p:ext uri="{BB962C8B-B14F-4D97-AF65-F5344CB8AC3E}">
        <p14:creationId xmlns:p14="http://schemas.microsoft.com/office/powerpoint/2010/main" val="230774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2566F8-A159-374A-93FD-CDE22B7453F0}" type="datetimeFigureOut">
              <a:rPr lang="en-US" smtClean="0"/>
              <a:t>6/9/2020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562527-AB62-424A-A9C9-49DD8B400B36}" type="slidenum">
              <a:rPr lang="en-US" smtClean="0"/>
              <a:t>‹#›</a:t>
            </a:fld>
            <a:endParaRPr lang="en-US"/>
          </a:p>
        </p:txBody>
      </p:sp>
    </p:spTree>
    <p:extLst>
      <p:ext uri="{BB962C8B-B14F-4D97-AF65-F5344CB8AC3E}">
        <p14:creationId xmlns:p14="http://schemas.microsoft.com/office/powerpoint/2010/main" val="11782294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1.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6.emf"/><Relationship Id="rId7" Type="http://schemas.openxmlformats.org/officeDocument/2006/relationships/image" Target="../media/image14.png"/><Relationship Id="rId2" Type="http://schemas.openxmlformats.org/officeDocument/2006/relationships/image" Target="../media/image11.emf"/><Relationship Id="rId1" Type="http://schemas.openxmlformats.org/officeDocument/2006/relationships/slideLayout" Target="../slideLayouts/slideLayout1.xml"/><Relationship Id="rId6" Type="http://schemas.openxmlformats.org/officeDocument/2006/relationships/image" Target="../media/image13.jpeg"/><Relationship Id="rId5" Type="http://schemas.microsoft.com/office/2007/relationships/hdphoto" Target="../media/hdphoto3.wdp"/><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5.emf"/><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5.emf"/><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1.xml"/><Relationship Id="rId4" Type="http://schemas.openxmlformats.org/officeDocument/2006/relationships/image" Target="../media/image20.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6713" t="61182" r="15116" b="22466"/>
          <a:stretch/>
        </p:blipFill>
        <p:spPr>
          <a:xfrm>
            <a:off x="6248587" y="1"/>
            <a:ext cx="5943413" cy="1007390"/>
          </a:xfrm>
          <a:prstGeom prst="rect">
            <a:avLst/>
          </a:prstGeom>
        </p:spPr>
      </p:pic>
      <p:sp>
        <p:nvSpPr>
          <p:cNvPr id="7" name="Rectangle 6"/>
          <p:cNvSpPr/>
          <p:nvPr/>
        </p:nvSpPr>
        <p:spPr>
          <a:xfrm>
            <a:off x="0" y="1116718"/>
            <a:ext cx="12192001" cy="5434048"/>
          </a:xfrm>
          <a:prstGeom prst="rect">
            <a:avLst/>
          </a:prstGeom>
          <a:solidFill>
            <a:srgbClr val="F72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45024" y="1116718"/>
            <a:ext cx="3094727" cy="923330"/>
          </a:xfrm>
          <a:prstGeom prst="rect">
            <a:avLst/>
          </a:prstGeom>
          <a:noFill/>
        </p:spPr>
        <p:txBody>
          <a:bodyPr wrap="square" rtlCol="0">
            <a:spAutoFit/>
          </a:bodyPr>
          <a:lstStyle/>
          <a:p>
            <a:r>
              <a:rPr lang="en-US" sz="5400" dirty="0">
                <a:solidFill>
                  <a:schemeClr val="bg1"/>
                </a:solidFill>
                <a:latin typeface="Politica" charset="0"/>
                <a:ea typeface="Politica" charset="0"/>
                <a:cs typeface="Politica" charset="0"/>
              </a:rPr>
              <a:t>AI &amp; GIFs</a:t>
            </a:r>
            <a:endParaRPr lang="en-US" sz="5400" dirty="0">
              <a:solidFill>
                <a:schemeClr val="bg1"/>
              </a:solidFill>
              <a:ea typeface="Politica" charset="0"/>
              <a:cs typeface="Politica" charset="0"/>
            </a:endParaRPr>
          </a:p>
        </p:txBody>
      </p:sp>
      <p:sp>
        <p:nvSpPr>
          <p:cNvPr id="3" name="TextBox 2"/>
          <p:cNvSpPr txBox="1"/>
          <p:nvPr/>
        </p:nvSpPr>
        <p:spPr>
          <a:xfrm>
            <a:off x="45024" y="5779994"/>
            <a:ext cx="1319592" cy="369332"/>
          </a:xfrm>
          <a:prstGeom prst="rect">
            <a:avLst/>
          </a:prstGeom>
          <a:noFill/>
        </p:spPr>
        <p:txBody>
          <a:bodyPr wrap="none" rtlCol="0">
            <a:spAutoFit/>
          </a:bodyPr>
          <a:lstStyle/>
          <a:p>
            <a:r>
              <a:rPr lang="en-US" dirty="0">
                <a:solidFill>
                  <a:schemeClr val="bg1"/>
                </a:solidFill>
                <a:latin typeface="Politica" charset="0"/>
                <a:ea typeface="Politica" charset="0"/>
                <a:cs typeface="Politica" charset="0"/>
              </a:rPr>
              <a:t>Studio56.qa</a:t>
            </a:r>
          </a:p>
        </p:txBody>
      </p:sp>
      <p:pic>
        <p:nvPicPr>
          <p:cNvPr id="6" name="Picture 5"/>
          <p:cNvPicPr>
            <a:picLocks noChangeAspect="1"/>
          </p:cNvPicPr>
          <p:nvPr/>
        </p:nvPicPr>
        <p:blipFill rotWithShape="1">
          <a:blip r:embed="rId4">
            <a:lum bright="100000"/>
          </a:blip>
          <a:srcRect r="45257" b="44113"/>
          <a:stretch/>
        </p:blipFill>
        <p:spPr>
          <a:xfrm>
            <a:off x="6242119" y="0"/>
            <a:ext cx="5949881" cy="6858000"/>
          </a:xfrm>
          <a:prstGeom prst="rect">
            <a:avLst/>
          </a:prstGeom>
        </p:spPr>
      </p:pic>
      <p:sp>
        <p:nvSpPr>
          <p:cNvPr id="2" name="TextBox 1">
            <a:extLst>
              <a:ext uri="{FF2B5EF4-FFF2-40B4-BE49-F238E27FC236}">
                <a16:creationId xmlns:a16="http://schemas.microsoft.com/office/drawing/2014/main" id="{A7405ED0-125C-408E-8674-D7B95EE0964F}"/>
              </a:ext>
            </a:extLst>
          </p:cNvPr>
          <p:cNvSpPr txBox="1"/>
          <p:nvPr/>
        </p:nvSpPr>
        <p:spPr>
          <a:xfrm>
            <a:off x="45024" y="1846201"/>
            <a:ext cx="2327564" cy="400110"/>
          </a:xfrm>
          <a:prstGeom prst="rect">
            <a:avLst/>
          </a:prstGeom>
          <a:noFill/>
        </p:spPr>
        <p:txBody>
          <a:bodyPr wrap="square" rtlCol="0">
            <a:spAutoFit/>
          </a:bodyPr>
          <a:lstStyle/>
          <a:p>
            <a:r>
              <a:rPr lang="en-US" sz="2000" dirty="0">
                <a:solidFill>
                  <a:schemeClr val="bg1"/>
                </a:solidFill>
                <a:latin typeface="Politica" panose="02000506060000020004" pitchFamily="2" charset="0"/>
              </a:rPr>
              <a:t>Artificial Intelligence </a:t>
            </a:r>
          </a:p>
        </p:txBody>
      </p:sp>
      <p:sp>
        <p:nvSpPr>
          <p:cNvPr id="8" name="TextBox 7">
            <a:extLst>
              <a:ext uri="{FF2B5EF4-FFF2-40B4-BE49-F238E27FC236}">
                <a16:creationId xmlns:a16="http://schemas.microsoft.com/office/drawing/2014/main" id="{25506C56-E806-404A-A8DB-BFD9553AD0DC}"/>
              </a:ext>
            </a:extLst>
          </p:cNvPr>
          <p:cNvSpPr txBox="1"/>
          <p:nvPr/>
        </p:nvSpPr>
        <p:spPr>
          <a:xfrm>
            <a:off x="4232282" y="3055137"/>
            <a:ext cx="2327564" cy="369332"/>
          </a:xfrm>
          <a:prstGeom prst="rect">
            <a:avLst/>
          </a:prstGeom>
          <a:noFill/>
        </p:spPr>
        <p:txBody>
          <a:bodyPr wrap="square" rtlCol="0">
            <a:spAutoFit/>
          </a:bodyPr>
          <a:lstStyle/>
          <a:p>
            <a:pPr algn="r"/>
            <a:r>
              <a:rPr lang="ar-QA" dirty="0">
                <a:solidFill>
                  <a:schemeClr val="bg1"/>
                </a:solidFill>
              </a:rPr>
              <a:t>الذكاء الاصطناعي</a:t>
            </a:r>
            <a:endParaRPr lang="en-US" dirty="0">
              <a:solidFill>
                <a:schemeClr val="bg1"/>
              </a:solidFill>
            </a:endParaRPr>
          </a:p>
        </p:txBody>
      </p:sp>
      <p:sp>
        <p:nvSpPr>
          <p:cNvPr id="10" name="TextBox 9">
            <a:extLst>
              <a:ext uri="{FF2B5EF4-FFF2-40B4-BE49-F238E27FC236}">
                <a16:creationId xmlns:a16="http://schemas.microsoft.com/office/drawing/2014/main" id="{F4E3F48F-E76C-436E-AF8F-4A5589D07CF6}"/>
              </a:ext>
            </a:extLst>
          </p:cNvPr>
          <p:cNvSpPr txBox="1"/>
          <p:nvPr/>
        </p:nvSpPr>
        <p:spPr>
          <a:xfrm>
            <a:off x="609964" y="2408806"/>
            <a:ext cx="5949881" cy="646331"/>
          </a:xfrm>
          <a:prstGeom prst="rect">
            <a:avLst/>
          </a:prstGeom>
          <a:noFill/>
        </p:spPr>
        <p:txBody>
          <a:bodyPr wrap="square" rtlCol="0">
            <a:spAutoFit/>
          </a:bodyPr>
          <a:lstStyle/>
          <a:p>
            <a:pPr algn="r"/>
            <a:r>
              <a:rPr lang="ar-QA" sz="3600" dirty="0">
                <a:solidFill>
                  <a:schemeClr val="bg1"/>
                </a:solidFill>
              </a:rPr>
              <a:t>الذكاء الاصطناعي و الصور المتحركة</a:t>
            </a:r>
            <a:endParaRPr lang="en-US" sz="3600" dirty="0">
              <a:solidFill>
                <a:schemeClr val="bg1"/>
              </a:solidFill>
            </a:endParaRPr>
          </a:p>
        </p:txBody>
      </p:sp>
      <p:pic>
        <p:nvPicPr>
          <p:cNvPr id="11" name="Picture 10" descr="A close up of a logo&#10;&#10;Description automatically generated">
            <a:extLst>
              <a:ext uri="{FF2B5EF4-FFF2-40B4-BE49-F238E27FC236}">
                <a16:creationId xmlns:a16="http://schemas.microsoft.com/office/drawing/2014/main" id="{B53A9EAC-A7C2-46B4-AC36-1834405BAC1E}"/>
              </a:ext>
            </a:extLst>
          </p:cNvPr>
          <p:cNvPicPr>
            <a:picLocks noChangeAspect="1"/>
          </p:cNvPicPr>
          <p:nvPr/>
        </p:nvPicPr>
        <p:blipFill rotWithShape="1">
          <a:blip r:embed="rId5">
            <a:lum bright="70000" contrast="-70000"/>
            <a:extLst>
              <a:ext uri="{BEBA8EAE-BF5A-486C-A8C5-ECC9F3942E4B}">
                <a14:imgProps xmlns:a14="http://schemas.microsoft.com/office/drawing/2010/main">
                  <a14:imgLayer r:embed="rId6">
                    <a14:imgEffect>
                      <a14:artisticPhotocopy/>
                    </a14:imgEffect>
                  </a14:imgLayer>
                </a14:imgProps>
              </a:ext>
            </a:extLst>
          </a:blip>
          <a:srcRect b="13809"/>
          <a:stretch/>
        </p:blipFill>
        <p:spPr>
          <a:xfrm>
            <a:off x="647554" y="3316136"/>
            <a:ext cx="3450068" cy="2973630"/>
          </a:xfrm>
          <a:prstGeom prst="rect">
            <a:avLst/>
          </a:prstGeom>
        </p:spPr>
      </p:pic>
    </p:spTree>
    <p:extLst>
      <p:ext uri="{BB962C8B-B14F-4D97-AF65-F5344CB8AC3E}">
        <p14:creationId xmlns:p14="http://schemas.microsoft.com/office/powerpoint/2010/main" val="197467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sitting, indoor, computer, laptop&#10;&#10;Description automatically generated">
            <a:extLst>
              <a:ext uri="{FF2B5EF4-FFF2-40B4-BE49-F238E27FC236}">
                <a16:creationId xmlns:a16="http://schemas.microsoft.com/office/drawing/2014/main" id="{0A377C4A-9F7F-488E-B54A-4B1B0E49C803}"/>
              </a:ext>
            </a:extLst>
          </p:cNvPr>
          <p:cNvPicPr>
            <a:picLocks noChangeAspect="1"/>
          </p:cNvPicPr>
          <p:nvPr/>
        </p:nvPicPr>
        <p:blipFill rotWithShape="1">
          <a:blip r:embed="rId2"/>
          <a:srcRect t="9091" r="23289"/>
          <a:stretch/>
        </p:blipFill>
        <p:spPr>
          <a:xfrm>
            <a:off x="3522468" y="10"/>
            <a:ext cx="8669532" cy="6857990"/>
          </a:xfrm>
          <a:prstGeom prst="rect">
            <a:avLst/>
          </a:prstGeom>
        </p:spPr>
      </p:pic>
      <p:sp>
        <p:nvSpPr>
          <p:cNvPr id="45" name="Rectangle 44">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9" name="Rectangle 4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9878166D-55DF-44C0-8CE7-DC69A89C57C5}"/>
              </a:ext>
            </a:extLst>
          </p:cNvPr>
          <p:cNvSpPr/>
          <p:nvPr/>
        </p:nvSpPr>
        <p:spPr>
          <a:xfrm>
            <a:off x="371094" y="2718054"/>
            <a:ext cx="3438906" cy="3207258"/>
          </a:xfrm>
          <a:prstGeom prst="rect">
            <a:avLst/>
          </a:prstGeom>
        </p:spPr>
        <p:txBody>
          <a:bodyPr vert="horz" lIns="91440" tIns="45720" rIns="91440" bIns="45720" rtlCol="0" anchor="t">
            <a:normAutofit/>
          </a:bodyPr>
          <a:lstStyle/>
          <a:p>
            <a:pPr>
              <a:lnSpc>
                <a:spcPct val="90000"/>
              </a:lnSpc>
              <a:spcAft>
                <a:spcPts val="600"/>
              </a:spcAft>
              <a:defRPr>
                <a:solidFill>
                  <a:srgbClr val="FFFFFF"/>
                </a:solidFill>
                <a:latin typeface="Politica"/>
                <a:ea typeface="Politica"/>
                <a:cs typeface="Politica"/>
                <a:sym typeface="Politica"/>
              </a:defRPr>
            </a:pPr>
            <a:r>
              <a:rPr lang="en-US" sz="1600" b="1" dirty="0"/>
              <a:t>Artificial Intelligence. We hear this term more often these days, as machines around us are learning to become smarter and smarter every single day. </a:t>
            </a:r>
          </a:p>
          <a:p>
            <a:pPr>
              <a:lnSpc>
                <a:spcPct val="90000"/>
              </a:lnSpc>
              <a:spcAft>
                <a:spcPts val="600"/>
              </a:spcAft>
              <a:defRPr>
                <a:solidFill>
                  <a:srgbClr val="FFFFFF"/>
                </a:solidFill>
                <a:latin typeface="Politica"/>
                <a:ea typeface="Politica"/>
                <a:cs typeface="Politica"/>
                <a:sym typeface="Politica"/>
              </a:defRPr>
            </a:pPr>
            <a:endParaRPr lang="en-US" sz="1600" b="1" dirty="0"/>
          </a:p>
          <a:p>
            <a:pPr>
              <a:lnSpc>
                <a:spcPct val="90000"/>
              </a:lnSpc>
              <a:spcAft>
                <a:spcPts val="600"/>
              </a:spcAft>
              <a:defRPr>
                <a:solidFill>
                  <a:srgbClr val="FFFFFF"/>
                </a:solidFill>
                <a:latin typeface="Politica"/>
                <a:ea typeface="Politica"/>
                <a:cs typeface="Politica"/>
                <a:sym typeface="Politica"/>
              </a:defRPr>
            </a:pPr>
            <a:r>
              <a:rPr lang="en-US" sz="1600" b="1" dirty="0"/>
              <a:t>Studio 5/6 wanted the youth in Qatar to learn about this term and understand how it works. Therefore, in this workshop we will be using AI tool to teach the computer how to react to our movements. In result we will be able to play music as well. </a:t>
            </a:r>
          </a:p>
        </p:txBody>
      </p:sp>
    </p:spTree>
    <p:extLst>
      <p:ext uri="{BB962C8B-B14F-4D97-AF65-F5344CB8AC3E}">
        <p14:creationId xmlns:p14="http://schemas.microsoft.com/office/powerpoint/2010/main" val="1768440928"/>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rtificial Intelligence in 2 Minutes - What is Artificial Intelligence - Edureka">
            <a:hlinkClick r:id="" action="ppaction://media"/>
            <a:extLst>
              <a:ext uri="{FF2B5EF4-FFF2-40B4-BE49-F238E27FC236}">
                <a16:creationId xmlns:a16="http://schemas.microsoft.com/office/drawing/2014/main" id="{80C1B019-3C70-4681-92B5-02F449682138}"/>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378449" y="668560"/>
            <a:ext cx="9562027" cy="5378640"/>
          </a:xfrm>
          <a:prstGeom prst="rect">
            <a:avLst/>
          </a:prstGeom>
        </p:spPr>
      </p:pic>
    </p:spTree>
    <p:extLst>
      <p:ext uri="{BB962C8B-B14F-4D97-AF65-F5344CB8AC3E}">
        <p14:creationId xmlns:p14="http://schemas.microsoft.com/office/powerpoint/2010/main" val="2377168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920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
            <a:ext cx="12674132" cy="7129199"/>
          </a:xfrm>
          <a:prstGeom prst="rect">
            <a:avLst/>
          </a:prstGeom>
          <a:solidFill>
            <a:srgbClr val="F72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10663642" y="6273830"/>
            <a:ext cx="1319592" cy="369332"/>
          </a:xfrm>
          <a:prstGeom prst="rect">
            <a:avLst/>
          </a:prstGeom>
          <a:noFill/>
        </p:spPr>
        <p:txBody>
          <a:bodyPr wrap="none" rtlCol="0">
            <a:spAutoFit/>
          </a:bodyPr>
          <a:lstStyle/>
          <a:p>
            <a:r>
              <a:rPr lang="en-US">
                <a:latin typeface="Politica" charset="0"/>
                <a:ea typeface="Politica" charset="0"/>
                <a:cs typeface="Politica" charset="0"/>
              </a:rPr>
              <a:t>Studio56.qa</a:t>
            </a:r>
            <a:endParaRPr lang="en-US" dirty="0">
              <a:latin typeface="Politica" charset="0"/>
              <a:ea typeface="Politica" charset="0"/>
              <a:cs typeface="Politica" charset="0"/>
            </a:endParaRPr>
          </a:p>
        </p:txBody>
      </p:sp>
      <p:grpSp>
        <p:nvGrpSpPr>
          <p:cNvPr id="8" name="Group 7"/>
          <p:cNvGrpSpPr/>
          <p:nvPr/>
        </p:nvGrpSpPr>
        <p:grpSpPr>
          <a:xfrm>
            <a:off x="9346162" y="6273830"/>
            <a:ext cx="1317480" cy="429393"/>
            <a:chOff x="9331349" y="6222078"/>
            <a:chExt cx="1450765" cy="472833"/>
          </a:xfrm>
        </p:grpSpPr>
        <p:pic>
          <p:nvPicPr>
            <p:cNvPr id="9" name="Picture 8"/>
            <p:cNvPicPr>
              <a:picLocks noChangeAspect="1"/>
            </p:cNvPicPr>
            <p:nvPr/>
          </p:nvPicPr>
          <p:blipFill rotWithShape="1">
            <a:blip r:embed="rId2">
              <a:lum bright="100000"/>
            </a:blip>
            <a:srcRect l="29423"/>
            <a:stretch/>
          </p:blipFill>
          <p:spPr>
            <a:xfrm flipV="1">
              <a:off x="9710445" y="6222078"/>
              <a:ext cx="1071669" cy="472833"/>
            </a:xfrm>
            <a:prstGeom prst="rect">
              <a:avLst/>
            </a:prstGeom>
          </p:spPr>
        </p:pic>
        <p:pic>
          <p:nvPicPr>
            <p:cNvPr id="10" name="Picture 9"/>
            <p:cNvPicPr>
              <a:picLocks noChangeAspect="1"/>
            </p:cNvPicPr>
            <p:nvPr/>
          </p:nvPicPr>
          <p:blipFill rotWithShape="1">
            <a:blip r:embed="rId2">
              <a:lum bright="-100000"/>
            </a:blip>
            <a:srcRect r="73861"/>
            <a:stretch/>
          </p:blipFill>
          <p:spPr>
            <a:xfrm flipV="1">
              <a:off x="9331349" y="6222078"/>
              <a:ext cx="396910" cy="472833"/>
            </a:xfrm>
            <a:prstGeom prst="rect">
              <a:avLst/>
            </a:prstGeom>
          </p:spPr>
        </p:pic>
      </p:grpSp>
      <p:sp>
        <p:nvSpPr>
          <p:cNvPr id="22" name="Google Shape;342;p12">
            <a:extLst>
              <a:ext uri="{FF2B5EF4-FFF2-40B4-BE49-F238E27FC236}">
                <a16:creationId xmlns:a16="http://schemas.microsoft.com/office/drawing/2014/main" id="{F91AF240-BF2C-4055-9E71-589A4C57CF53}"/>
              </a:ext>
            </a:extLst>
          </p:cNvPr>
          <p:cNvSpPr txBox="1">
            <a:spLocks/>
          </p:cNvSpPr>
          <p:nvPr/>
        </p:nvSpPr>
        <p:spPr>
          <a:xfrm>
            <a:off x="446018" y="111325"/>
            <a:ext cx="6591148" cy="730927"/>
          </a:xfrm>
          <a:prstGeom prst="rect">
            <a:avLst/>
          </a:prstGeom>
        </p:spPr>
        <p:txBody>
          <a:bodyPr spcFirstLastPara="1" vert="horz" wrap="square" lIns="91425" tIns="91425" rIns="91425" bIns="91425" rtlCol="0" anchor="b"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pPr>
            <a:r>
              <a:rPr lang="en-US" sz="3200" b="1" dirty="0">
                <a:solidFill>
                  <a:schemeClr val="bg1"/>
                </a:solidFill>
                <a:latin typeface="Politica" panose="02000506060000020004" pitchFamily="2" charset="0"/>
              </a:rPr>
              <a:t>Artificial Intelligence </a:t>
            </a:r>
          </a:p>
        </p:txBody>
      </p:sp>
      <p:sp>
        <p:nvSpPr>
          <p:cNvPr id="31" name="Rectangle 30">
            <a:extLst>
              <a:ext uri="{FF2B5EF4-FFF2-40B4-BE49-F238E27FC236}">
                <a16:creationId xmlns:a16="http://schemas.microsoft.com/office/drawing/2014/main" id="{80BCEF52-C61D-45C4-AF5F-CFEAF83473CD}"/>
              </a:ext>
            </a:extLst>
          </p:cNvPr>
          <p:cNvSpPr/>
          <p:nvPr/>
        </p:nvSpPr>
        <p:spPr>
          <a:xfrm>
            <a:off x="588723" y="5181236"/>
            <a:ext cx="10787901" cy="830997"/>
          </a:xfrm>
          <a:prstGeom prst="rect">
            <a:avLst/>
          </a:prstGeom>
        </p:spPr>
        <p:txBody>
          <a:bodyPr wrap="square">
            <a:spAutoFit/>
          </a:bodyPr>
          <a:lstStyle/>
          <a:p>
            <a:pPr algn="r" rtl="1"/>
            <a:r>
              <a:rPr lang="ar-QA" sz="2400" dirty="0">
                <a:solidFill>
                  <a:schemeClr val="bg1"/>
                </a:solidFill>
                <a:latin typeface="Neo Sans Arabic" panose="020B0504030504040204" pitchFamily="34" charset="-78"/>
                <a:ea typeface="Nixie One"/>
                <a:cs typeface="Neo Sans Arabic" panose="020B0504030504040204" pitchFamily="34" charset="-78"/>
              </a:rPr>
              <a:t>قدرة الحاسوب أو الآلة على التفكير والتعلم.</a:t>
            </a:r>
            <a:endParaRPr lang="en-US" sz="2400" dirty="0">
              <a:solidFill>
                <a:schemeClr val="bg1"/>
              </a:solidFill>
              <a:latin typeface="Neo Sans Arabic" panose="020B0504030504040204" pitchFamily="34" charset="-78"/>
              <a:ea typeface="Nixie One"/>
              <a:cs typeface="Neo Sans Arabic" panose="020B0504030504040204" pitchFamily="34" charset="-78"/>
            </a:endParaRPr>
          </a:p>
          <a:p>
            <a:pPr rtl="1"/>
            <a:r>
              <a:rPr lang="en-US" sz="2400" dirty="0">
                <a:solidFill>
                  <a:schemeClr val="bg1"/>
                </a:solidFill>
                <a:latin typeface="Politica" panose="02000506060000020004" pitchFamily="2" charset="0"/>
                <a:cs typeface="Neo Sans Arabic" panose="020B0504030504040204" pitchFamily="34" charset="-78"/>
              </a:rPr>
              <a:t>The ability of a computer program or a machine to think and learn.</a:t>
            </a:r>
            <a:r>
              <a:rPr lang="en-US" sz="2400" dirty="0">
                <a:solidFill>
                  <a:schemeClr val="bg1"/>
                </a:solidFill>
                <a:latin typeface="Politica" panose="02000506060000020004" pitchFamily="2" charset="0"/>
                <a:ea typeface="Nixie One"/>
                <a:cs typeface="Neo Sans Arabic" panose="020B0504030504040204" pitchFamily="34" charset="-78"/>
              </a:rPr>
              <a:t> </a:t>
            </a:r>
          </a:p>
        </p:txBody>
      </p:sp>
      <p:sp>
        <p:nvSpPr>
          <p:cNvPr id="32" name="TextBox 31">
            <a:extLst>
              <a:ext uri="{FF2B5EF4-FFF2-40B4-BE49-F238E27FC236}">
                <a16:creationId xmlns:a16="http://schemas.microsoft.com/office/drawing/2014/main" id="{9D36C34C-B23E-44F2-B5A9-576F54C56E5B}"/>
              </a:ext>
            </a:extLst>
          </p:cNvPr>
          <p:cNvSpPr txBox="1"/>
          <p:nvPr/>
        </p:nvSpPr>
        <p:spPr>
          <a:xfrm>
            <a:off x="6859503" y="230891"/>
            <a:ext cx="4463935" cy="523220"/>
          </a:xfrm>
          <a:prstGeom prst="rect">
            <a:avLst/>
          </a:prstGeom>
          <a:noFill/>
        </p:spPr>
        <p:txBody>
          <a:bodyPr wrap="square" rtlCol="0">
            <a:spAutoFit/>
          </a:bodyPr>
          <a:lstStyle/>
          <a:p>
            <a:pPr algn="r"/>
            <a:r>
              <a:rPr lang="ar-QA" sz="2800" b="1" dirty="0">
                <a:solidFill>
                  <a:schemeClr val="bg1"/>
                </a:solidFill>
                <a:latin typeface="Neo Sans Arabic" panose="020B0504030504040204" pitchFamily="34" charset="-78"/>
                <a:ea typeface="Nixie One"/>
                <a:cs typeface="Neo Sans Arabic" panose="020B0504030504040204" pitchFamily="34" charset="-78"/>
              </a:rPr>
              <a:t>الذكاء الاصطناعي </a:t>
            </a:r>
            <a:endParaRPr lang="en-US" sz="2800" b="1" dirty="0">
              <a:solidFill>
                <a:schemeClr val="bg1"/>
              </a:solidFill>
              <a:latin typeface="Neo Sans Arabic" panose="020B0504030504040204" pitchFamily="34" charset="-78"/>
              <a:ea typeface="Nixie One"/>
              <a:cs typeface="Neo Sans Arabic" panose="020B0504030504040204" pitchFamily="34" charset="-78"/>
              <a:sym typeface="Nixie One"/>
            </a:endParaRPr>
          </a:p>
        </p:txBody>
      </p:sp>
      <p:pic>
        <p:nvPicPr>
          <p:cNvPr id="4" name="Picture 3" descr="A close up of a logo&#10;&#10;Description automatically generated">
            <a:extLst>
              <a:ext uri="{FF2B5EF4-FFF2-40B4-BE49-F238E27FC236}">
                <a16:creationId xmlns:a16="http://schemas.microsoft.com/office/drawing/2014/main" id="{51830639-CC5B-4F50-89CD-8C986A0EC10C}"/>
              </a:ext>
            </a:extLst>
          </p:cNvPr>
          <p:cNvPicPr>
            <a:picLocks noChangeAspect="1"/>
          </p:cNvPicPr>
          <p:nvPr/>
        </p:nvPicPr>
        <p:blipFill rotWithShape="1">
          <a:blip r:embed="rId3">
            <a:lum bright="70000" contrast="-70000"/>
            <a:extLst>
              <a:ext uri="{BEBA8EAE-BF5A-486C-A8C5-ECC9F3942E4B}">
                <a14:imgProps xmlns:a14="http://schemas.microsoft.com/office/drawing/2010/main">
                  <a14:imgLayer r:embed="rId4">
                    <a14:imgEffect>
                      <a14:artisticPhotocopy/>
                    </a14:imgEffect>
                  </a14:imgLayer>
                </a14:imgProps>
              </a:ext>
            </a:extLst>
          </a:blip>
          <a:srcRect l="29274" t="8635" r="31883" b="52181"/>
          <a:stretch/>
        </p:blipFill>
        <p:spPr>
          <a:xfrm>
            <a:off x="5269707" y="2101269"/>
            <a:ext cx="1898933" cy="1915560"/>
          </a:xfrm>
          <a:prstGeom prst="rect">
            <a:avLst/>
          </a:prstGeom>
        </p:spPr>
      </p:pic>
      <p:pic>
        <p:nvPicPr>
          <p:cNvPr id="20" name="Picture 19" descr="A close up of a logo&#10;&#10;Description automatically generated">
            <a:extLst>
              <a:ext uri="{FF2B5EF4-FFF2-40B4-BE49-F238E27FC236}">
                <a16:creationId xmlns:a16="http://schemas.microsoft.com/office/drawing/2014/main" id="{764F5277-A0E8-48B1-B86C-BFC05B0D93D6}"/>
              </a:ext>
            </a:extLst>
          </p:cNvPr>
          <p:cNvPicPr>
            <a:picLocks noChangeAspect="1"/>
          </p:cNvPicPr>
          <p:nvPr/>
        </p:nvPicPr>
        <p:blipFill rotWithShape="1">
          <a:blip r:embed="rId3">
            <a:lum bright="70000" contrast="-70000"/>
            <a:extLst>
              <a:ext uri="{BEBA8EAE-BF5A-486C-A8C5-ECC9F3942E4B}">
                <a14:imgProps xmlns:a14="http://schemas.microsoft.com/office/drawing/2010/main">
                  <a14:imgLayer r:embed="rId4">
                    <a14:imgEffect>
                      <a14:artisticPhotocopy/>
                    </a14:imgEffect>
                  </a14:imgLayer>
                </a14:imgProps>
              </a:ext>
            </a:extLst>
          </a:blip>
          <a:srcRect b="14218"/>
          <a:stretch/>
        </p:blipFill>
        <p:spPr>
          <a:xfrm>
            <a:off x="8780747" y="1950169"/>
            <a:ext cx="3228263" cy="2769279"/>
          </a:xfrm>
          <a:prstGeom prst="rect">
            <a:avLst/>
          </a:prstGeom>
        </p:spPr>
      </p:pic>
      <p:pic>
        <p:nvPicPr>
          <p:cNvPr id="33" name="Picture 32" descr="A close up of a logo&#10;&#10;Description automatically generated">
            <a:extLst>
              <a:ext uri="{FF2B5EF4-FFF2-40B4-BE49-F238E27FC236}">
                <a16:creationId xmlns:a16="http://schemas.microsoft.com/office/drawing/2014/main" id="{F2501B00-6744-4119-9A26-8A14253A8854}"/>
              </a:ext>
            </a:extLst>
          </p:cNvPr>
          <p:cNvPicPr>
            <a:picLocks noChangeAspect="1"/>
          </p:cNvPicPr>
          <p:nvPr/>
        </p:nvPicPr>
        <p:blipFill rotWithShape="1">
          <a:blip r:embed="rId3">
            <a:lum bright="70000" contrast="-70000"/>
            <a:extLst>
              <a:ext uri="{BEBA8EAE-BF5A-486C-A8C5-ECC9F3942E4B}">
                <a14:imgProps xmlns:a14="http://schemas.microsoft.com/office/drawing/2010/main">
                  <a14:imgLayer r:embed="rId4">
                    <a14:imgEffect>
                      <a14:artisticPhotocopy/>
                    </a14:imgEffect>
                  </a14:imgLayer>
                </a14:imgProps>
              </a:ext>
            </a:extLst>
          </a:blip>
          <a:srcRect b="14218"/>
          <a:stretch/>
        </p:blipFill>
        <p:spPr>
          <a:xfrm>
            <a:off x="550633" y="1897497"/>
            <a:ext cx="3228265" cy="2769280"/>
          </a:xfrm>
          <a:prstGeom prst="rect">
            <a:avLst/>
          </a:prstGeom>
        </p:spPr>
      </p:pic>
      <p:sp>
        <p:nvSpPr>
          <p:cNvPr id="7" name="Rectangle 6">
            <a:extLst>
              <a:ext uri="{FF2B5EF4-FFF2-40B4-BE49-F238E27FC236}">
                <a16:creationId xmlns:a16="http://schemas.microsoft.com/office/drawing/2014/main" id="{7D711A0F-11D7-43B2-B291-8EC0B8E0DE1D}"/>
              </a:ext>
            </a:extLst>
          </p:cNvPr>
          <p:cNvSpPr/>
          <p:nvPr/>
        </p:nvSpPr>
        <p:spPr>
          <a:xfrm>
            <a:off x="1219859" y="2101269"/>
            <a:ext cx="1889812" cy="1269461"/>
          </a:xfrm>
          <a:prstGeom prst="rect">
            <a:avLst/>
          </a:prstGeom>
          <a:solidFill>
            <a:srgbClr val="F72E41"/>
          </a:solidFill>
          <a:ln>
            <a:solidFill>
              <a:srgbClr val="F72E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lus Sign 12">
            <a:extLst>
              <a:ext uri="{FF2B5EF4-FFF2-40B4-BE49-F238E27FC236}">
                <a16:creationId xmlns:a16="http://schemas.microsoft.com/office/drawing/2014/main" id="{F719F21E-52D7-4334-8350-79C29D61B10F}"/>
              </a:ext>
            </a:extLst>
          </p:cNvPr>
          <p:cNvSpPr/>
          <p:nvPr/>
        </p:nvSpPr>
        <p:spPr>
          <a:xfrm>
            <a:off x="4008787" y="2545997"/>
            <a:ext cx="1152330" cy="1152330"/>
          </a:xfrm>
          <a:prstGeom prst="mathPl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Equals 13">
            <a:extLst>
              <a:ext uri="{FF2B5EF4-FFF2-40B4-BE49-F238E27FC236}">
                <a16:creationId xmlns:a16="http://schemas.microsoft.com/office/drawing/2014/main" id="{0AF2C583-9A19-4B7B-8D49-D1660CC74F98}"/>
              </a:ext>
            </a:extLst>
          </p:cNvPr>
          <p:cNvSpPr/>
          <p:nvPr/>
        </p:nvSpPr>
        <p:spPr>
          <a:xfrm>
            <a:off x="7618598" y="2545997"/>
            <a:ext cx="1040851" cy="1040851"/>
          </a:xfrm>
          <a:prstGeom prst="mathEqua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892252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11" name="Group 10"/>
          <p:cNvGrpSpPr/>
          <p:nvPr/>
        </p:nvGrpSpPr>
        <p:grpSpPr>
          <a:xfrm>
            <a:off x="9346162" y="6273830"/>
            <a:ext cx="1317480" cy="429393"/>
            <a:chOff x="9331349" y="6222078"/>
            <a:chExt cx="1450765" cy="472833"/>
          </a:xfrm>
        </p:grpSpPr>
        <p:pic>
          <p:nvPicPr>
            <p:cNvPr id="12" name="Picture 11"/>
            <p:cNvPicPr>
              <a:picLocks noChangeAspect="1"/>
            </p:cNvPicPr>
            <p:nvPr/>
          </p:nvPicPr>
          <p:blipFill rotWithShape="1">
            <a:blip r:embed="rId3"/>
            <a:srcRect l="29423"/>
            <a:stretch/>
          </p:blipFill>
          <p:spPr>
            <a:xfrm flipV="1">
              <a:off x="9710445" y="6222078"/>
              <a:ext cx="1071669" cy="472833"/>
            </a:xfrm>
            <a:prstGeom prst="rect">
              <a:avLst/>
            </a:prstGeom>
          </p:spPr>
        </p:pic>
        <p:pic>
          <p:nvPicPr>
            <p:cNvPr id="13" name="Picture 12"/>
            <p:cNvPicPr>
              <a:picLocks noChangeAspect="1"/>
            </p:cNvPicPr>
            <p:nvPr/>
          </p:nvPicPr>
          <p:blipFill rotWithShape="1">
            <a:blip r:embed="rId3">
              <a:lum bright="-100000"/>
            </a:blip>
            <a:srcRect r="73861"/>
            <a:stretch/>
          </p:blipFill>
          <p:spPr>
            <a:xfrm flipV="1">
              <a:off x="9331349" y="6222078"/>
              <a:ext cx="396910" cy="472833"/>
            </a:xfrm>
            <a:prstGeom prst="rect">
              <a:avLst/>
            </a:prstGeom>
          </p:spPr>
        </p:pic>
      </p:grpSp>
      <p:sp>
        <p:nvSpPr>
          <p:cNvPr id="14" name="Google Shape;342;p12">
            <a:extLst>
              <a:ext uri="{FF2B5EF4-FFF2-40B4-BE49-F238E27FC236}">
                <a16:creationId xmlns:a16="http://schemas.microsoft.com/office/drawing/2014/main" id="{79C5B3C2-AA06-4A82-B8D7-F2BA3F73F9EA}"/>
              </a:ext>
            </a:extLst>
          </p:cNvPr>
          <p:cNvSpPr txBox="1">
            <a:spLocks/>
          </p:cNvSpPr>
          <p:nvPr/>
        </p:nvSpPr>
        <p:spPr>
          <a:xfrm>
            <a:off x="68680" y="488105"/>
            <a:ext cx="5537463" cy="6453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000" b="1" dirty="0">
                <a:solidFill>
                  <a:schemeClr val="tx1"/>
                </a:solidFill>
                <a:latin typeface="Politica" panose="02000506060000020004" pitchFamily="2" charset="0"/>
                <a:ea typeface="Megrim"/>
                <a:cs typeface="Megrim"/>
                <a:sym typeface="Nixie One"/>
              </a:rPr>
              <a:t>How?</a:t>
            </a:r>
          </a:p>
        </p:txBody>
      </p:sp>
      <p:sp>
        <p:nvSpPr>
          <p:cNvPr id="15" name="Google Shape;342;p12">
            <a:extLst>
              <a:ext uri="{FF2B5EF4-FFF2-40B4-BE49-F238E27FC236}">
                <a16:creationId xmlns:a16="http://schemas.microsoft.com/office/drawing/2014/main" id="{C252CA46-BD8C-4D0F-93C7-FF84AA508907}"/>
              </a:ext>
            </a:extLst>
          </p:cNvPr>
          <p:cNvSpPr txBox="1">
            <a:spLocks/>
          </p:cNvSpPr>
          <p:nvPr/>
        </p:nvSpPr>
        <p:spPr>
          <a:xfrm>
            <a:off x="7285650" y="458786"/>
            <a:ext cx="4674446" cy="6453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ar-QA" sz="4000" b="1" dirty="0">
                <a:solidFill>
                  <a:schemeClr val="tx1"/>
                </a:solidFill>
                <a:latin typeface="+mn-lt"/>
                <a:ea typeface="Megrim"/>
                <a:cs typeface="Megrim"/>
                <a:sym typeface="Nixie One"/>
              </a:rPr>
              <a:t>كيف؟</a:t>
            </a:r>
            <a:endParaRPr lang="en-US" sz="4000" b="1" dirty="0">
              <a:solidFill>
                <a:schemeClr val="tx1"/>
              </a:solidFill>
              <a:latin typeface="+mn-lt"/>
              <a:ea typeface="Megrim"/>
              <a:cs typeface="Megrim"/>
              <a:sym typeface="Nixie One"/>
            </a:endParaRPr>
          </a:p>
        </p:txBody>
      </p:sp>
      <p:sp>
        <p:nvSpPr>
          <p:cNvPr id="5" name="Rectangle 4">
            <a:extLst>
              <a:ext uri="{FF2B5EF4-FFF2-40B4-BE49-F238E27FC236}">
                <a16:creationId xmlns:a16="http://schemas.microsoft.com/office/drawing/2014/main" id="{0EA6DB13-8614-4AF9-B3A0-0AAB6B8621BC}"/>
              </a:ext>
            </a:extLst>
          </p:cNvPr>
          <p:cNvSpPr/>
          <p:nvPr/>
        </p:nvSpPr>
        <p:spPr>
          <a:xfrm>
            <a:off x="68680" y="1141886"/>
            <a:ext cx="4133206" cy="461665"/>
          </a:xfrm>
          <a:prstGeom prst="rect">
            <a:avLst/>
          </a:prstGeom>
        </p:spPr>
        <p:txBody>
          <a:bodyPr wrap="square">
            <a:spAutoFit/>
          </a:bodyPr>
          <a:lstStyle/>
          <a:p>
            <a:pPr algn="just"/>
            <a:r>
              <a:rPr lang="en-US" sz="2400" b="1" dirty="0">
                <a:solidFill>
                  <a:srgbClr val="000000"/>
                </a:solidFill>
                <a:latin typeface="Politica" panose="02000506060000020004" pitchFamily="2" charset="0"/>
              </a:rPr>
              <a:t>AI programming focuses on 3 steps</a:t>
            </a:r>
          </a:p>
        </p:txBody>
      </p:sp>
      <p:sp>
        <p:nvSpPr>
          <p:cNvPr id="16" name="Rectangle 15">
            <a:extLst>
              <a:ext uri="{FF2B5EF4-FFF2-40B4-BE49-F238E27FC236}">
                <a16:creationId xmlns:a16="http://schemas.microsoft.com/office/drawing/2014/main" id="{A0160E50-DBDC-4DBC-AA8F-4BCF74D5C1A8}"/>
              </a:ext>
            </a:extLst>
          </p:cNvPr>
          <p:cNvSpPr/>
          <p:nvPr/>
        </p:nvSpPr>
        <p:spPr>
          <a:xfrm>
            <a:off x="7763130" y="1172663"/>
            <a:ext cx="4133206" cy="400110"/>
          </a:xfrm>
          <a:prstGeom prst="rect">
            <a:avLst/>
          </a:prstGeom>
        </p:spPr>
        <p:txBody>
          <a:bodyPr wrap="square">
            <a:spAutoFit/>
          </a:bodyPr>
          <a:lstStyle/>
          <a:p>
            <a:pPr algn="r"/>
            <a:r>
              <a:rPr lang="ar-QA" sz="2000" b="1" dirty="0">
                <a:solidFill>
                  <a:srgbClr val="000000"/>
                </a:solidFill>
                <a:latin typeface="Consolas" charset="0"/>
              </a:rPr>
              <a:t>برمجة الذكاء الاصطناعي تتضمن 3 خطوات</a:t>
            </a:r>
          </a:p>
        </p:txBody>
      </p:sp>
      <p:pic>
        <p:nvPicPr>
          <p:cNvPr id="6" name="Picture 5" descr="A close up of a logo&#10;&#10;Description automatically generated">
            <a:extLst>
              <a:ext uri="{FF2B5EF4-FFF2-40B4-BE49-F238E27FC236}">
                <a16:creationId xmlns:a16="http://schemas.microsoft.com/office/drawing/2014/main" id="{E6536A25-2ACF-4FF0-88A7-6EC43FD9FF4D}"/>
              </a:ext>
            </a:extLst>
          </p:cNvPr>
          <p:cNvPicPr>
            <a:picLocks noChangeAspect="1"/>
          </p:cNvPicPr>
          <p:nvPr/>
        </p:nvPicPr>
        <p:blipFill rotWithShape="1">
          <a:blip r:embed="rId4">
            <a:duotone>
              <a:schemeClr val="accent3">
                <a:shade val="45000"/>
                <a:satMod val="135000"/>
              </a:schemeClr>
              <a:prstClr val="white"/>
            </a:duotone>
          </a:blip>
          <a:srcRect b="12653"/>
          <a:stretch/>
        </p:blipFill>
        <p:spPr>
          <a:xfrm>
            <a:off x="908179" y="2709224"/>
            <a:ext cx="1710667" cy="1494215"/>
          </a:xfrm>
          <a:prstGeom prst="rect">
            <a:avLst/>
          </a:prstGeom>
        </p:spPr>
      </p:pic>
      <p:sp>
        <p:nvSpPr>
          <p:cNvPr id="17" name="Rectangle 16">
            <a:extLst>
              <a:ext uri="{FF2B5EF4-FFF2-40B4-BE49-F238E27FC236}">
                <a16:creationId xmlns:a16="http://schemas.microsoft.com/office/drawing/2014/main" id="{0548D20A-FF7E-4565-80F5-EC646050705C}"/>
              </a:ext>
            </a:extLst>
          </p:cNvPr>
          <p:cNvSpPr/>
          <p:nvPr/>
        </p:nvSpPr>
        <p:spPr>
          <a:xfrm>
            <a:off x="651741" y="4490016"/>
            <a:ext cx="2223541" cy="830997"/>
          </a:xfrm>
          <a:prstGeom prst="rect">
            <a:avLst/>
          </a:prstGeom>
        </p:spPr>
        <p:txBody>
          <a:bodyPr wrap="square">
            <a:spAutoFit/>
          </a:bodyPr>
          <a:lstStyle/>
          <a:p>
            <a:pPr algn="ctr"/>
            <a:r>
              <a:rPr lang="en-US" sz="2400" b="1" dirty="0">
                <a:solidFill>
                  <a:srgbClr val="62666A"/>
                </a:solidFill>
                <a:latin typeface="Politica" panose="02000506060000020004" pitchFamily="2" charset="0"/>
              </a:rPr>
              <a:t>Learning processes</a:t>
            </a:r>
          </a:p>
          <a:p>
            <a:pPr algn="ctr"/>
            <a:r>
              <a:rPr lang="ar-QA" sz="2400" b="1" dirty="0">
                <a:solidFill>
                  <a:srgbClr val="62666A"/>
                </a:solidFill>
                <a:latin typeface="Politica" panose="02000506060000020004" pitchFamily="2" charset="0"/>
              </a:rPr>
              <a:t>عمليات التعلم </a:t>
            </a:r>
            <a:r>
              <a:rPr lang="en-US" sz="2400" b="1" dirty="0">
                <a:solidFill>
                  <a:srgbClr val="62666A"/>
                </a:solidFill>
                <a:latin typeface="Politica" panose="02000506060000020004" pitchFamily="2" charset="0"/>
              </a:rPr>
              <a:t> </a:t>
            </a:r>
          </a:p>
        </p:txBody>
      </p:sp>
      <p:pic>
        <p:nvPicPr>
          <p:cNvPr id="8" name="Picture 7" descr="A close up of a logo&#10;&#10;Description automatically generated">
            <a:extLst>
              <a:ext uri="{FF2B5EF4-FFF2-40B4-BE49-F238E27FC236}">
                <a16:creationId xmlns:a16="http://schemas.microsoft.com/office/drawing/2014/main" id="{FDB973C9-0ED6-46BB-8EF3-66937F213B66}"/>
              </a:ext>
            </a:extLst>
          </p:cNvPr>
          <p:cNvPicPr>
            <a:picLocks noChangeAspect="1"/>
          </p:cNvPicPr>
          <p:nvPr/>
        </p:nvPicPr>
        <p:blipFill rotWithShape="1">
          <a:blip r:embed="rId5">
            <a:duotone>
              <a:schemeClr val="accent5">
                <a:shade val="45000"/>
                <a:satMod val="135000"/>
              </a:schemeClr>
              <a:prstClr val="white"/>
            </a:duotone>
          </a:blip>
          <a:srcRect b="12653"/>
          <a:stretch/>
        </p:blipFill>
        <p:spPr>
          <a:xfrm>
            <a:off x="5057338" y="2709223"/>
            <a:ext cx="1710667" cy="1494215"/>
          </a:xfrm>
          <a:prstGeom prst="rect">
            <a:avLst/>
          </a:prstGeom>
        </p:spPr>
      </p:pic>
      <p:sp>
        <p:nvSpPr>
          <p:cNvPr id="18" name="Rectangle 17">
            <a:extLst>
              <a:ext uri="{FF2B5EF4-FFF2-40B4-BE49-F238E27FC236}">
                <a16:creationId xmlns:a16="http://schemas.microsoft.com/office/drawing/2014/main" id="{8C2BA0BD-5DA7-4259-B30B-4590F9ECCF08}"/>
              </a:ext>
            </a:extLst>
          </p:cNvPr>
          <p:cNvSpPr/>
          <p:nvPr/>
        </p:nvSpPr>
        <p:spPr>
          <a:xfrm>
            <a:off x="4727761" y="4490016"/>
            <a:ext cx="2369819" cy="830997"/>
          </a:xfrm>
          <a:prstGeom prst="rect">
            <a:avLst/>
          </a:prstGeom>
        </p:spPr>
        <p:txBody>
          <a:bodyPr wrap="square">
            <a:spAutoFit/>
          </a:bodyPr>
          <a:lstStyle/>
          <a:p>
            <a:pPr algn="ctr"/>
            <a:r>
              <a:rPr lang="en-US" sz="2400" b="1" dirty="0">
                <a:solidFill>
                  <a:srgbClr val="485CC7"/>
                </a:solidFill>
                <a:latin typeface="Politica" panose="02000506060000020004" pitchFamily="2" charset="0"/>
              </a:rPr>
              <a:t>Reasoning processes</a:t>
            </a:r>
            <a:endParaRPr lang="ar-QA" sz="2400" b="1" dirty="0">
              <a:solidFill>
                <a:srgbClr val="485CC7"/>
              </a:solidFill>
              <a:latin typeface="Politica" panose="02000506060000020004" pitchFamily="2" charset="0"/>
            </a:endParaRPr>
          </a:p>
          <a:p>
            <a:pPr algn="ctr"/>
            <a:r>
              <a:rPr lang="ar-QA" sz="2400" b="1" dirty="0">
                <a:solidFill>
                  <a:srgbClr val="485CC7"/>
                </a:solidFill>
                <a:latin typeface="Politica" panose="02000506060000020004" pitchFamily="2" charset="0"/>
              </a:rPr>
              <a:t>عمليات التحليل</a:t>
            </a:r>
            <a:r>
              <a:rPr lang="en-US" sz="2400" b="1" dirty="0">
                <a:solidFill>
                  <a:srgbClr val="485CC7"/>
                </a:solidFill>
                <a:latin typeface="Politica" panose="02000506060000020004" pitchFamily="2" charset="0"/>
              </a:rPr>
              <a:t> </a:t>
            </a:r>
          </a:p>
        </p:txBody>
      </p:sp>
      <p:pic>
        <p:nvPicPr>
          <p:cNvPr id="10" name="Picture 9" descr="A close up of a logo&#10;&#10;Description automatically generated">
            <a:extLst>
              <a:ext uri="{FF2B5EF4-FFF2-40B4-BE49-F238E27FC236}">
                <a16:creationId xmlns:a16="http://schemas.microsoft.com/office/drawing/2014/main" id="{BB28B2FF-BF3F-4D78-A669-F99000C601F0}"/>
              </a:ext>
            </a:extLst>
          </p:cNvPr>
          <p:cNvPicPr>
            <a:picLocks noChangeAspect="1"/>
          </p:cNvPicPr>
          <p:nvPr/>
        </p:nvPicPr>
        <p:blipFill rotWithShape="1">
          <a:blip r:embed="rId6">
            <a:duotone>
              <a:schemeClr val="accent4">
                <a:shade val="45000"/>
                <a:satMod val="135000"/>
              </a:schemeClr>
              <a:prstClr val="white"/>
            </a:duotone>
          </a:blip>
          <a:srcRect b="12994"/>
          <a:stretch/>
        </p:blipFill>
        <p:spPr>
          <a:xfrm>
            <a:off x="9256260" y="2715042"/>
            <a:ext cx="1710667" cy="1488397"/>
          </a:xfrm>
          <a:prstGeom prst="rect">
            <a:avLst/>
          </a:prstGeom>
        </p:spPr>
      </p:pic>
      <p:sp>
        <p:nvSpPr>
          <p:cNvPr id="20" name="Rectangle 19">
            <a:extLst>
              <a:ext uri="{FF2B5EF4-FFF2-40B4-BE49-F238E27FC236}">
                <a16:creationId xmlns:a16="http://schemas.microsoft.com/office/drawing/2014/main" id="{B2B1FECF-0C65-405B-88E5-C37F3766ADC6}"/>
              </a:ext>
            </a:extLst>
          </p:cNvPr>
          <p:cNvSpPr/>
          <p:nvPr/>
        </p:nvSpPr>
        <p:spPr>
          <a:xfrm>
            <a:off x="8926683" y="4490016"/>
            <a:ext cx="2806562" cy="830997"/>
          </a:xfrm>
          <a:prstGeom prst="rect">
            <a:avLst/>
          </a:prstGeom>
        </p:spPr>
        <p:txBody>
          <a:bodyPr wrap="square">
            <a:spAutoFit/>
          </a:bodyPr>
          <a:lstStyle/>
          <a:p>
            <a:pPr algn="ctr"/>
            <a:r>
              <a:rPr lang="en-US" sz="2400" b="1" dirty="0">
                <a:solidFill>
                  <a:srgbClr val="FFB81C"/>
                </a:solidFill>
                <a:latin typeface="Politica" panose="02000506060000020004" pitchFamily="2" charset="0"/>
              </a:rPr>
              <a:t>Self-correction processes</a:t>
            </a:r>
            <a:endParaRPr lang="ar-QA" sz="2400" b="1" dirty="0">
              <a:solidFill>
                <a:srgbClr val="FFB81C"/>
              </a:solidFill>
              <a:latin typeface="Politica" panose="02000506060000020004" pitchFamily="2" charset="0"/>
            </a:endParaRPr>
          </a:p>
          <a:p>
            <a:pPr algn="ctr"/>
            <a:r>
              <a:rPr lang="ar-QA" sz="2400" b="1" dirty="0">
                <a:solidFill>
                  <a:srgbClr val="FFB81C"/>
                </a:solidFill>
                <a:latin typeface="Politica" panose="02000506060000020004" pitchFamily="2" charset="0"/>
              </a:rPr>
              <a:t>عمليات تصحيح الذات</a:t>
            </a:r>
            <a:r>
              <a:rPr lang="en-US" sz="2400" b="1" dirty="0">
                <a:solidFill>
                  <a:srgbClr val="FFB81C"/>
                </a:solidFill>
                <a:latin typeface="Politica" panose="02000506060000020004" pitchFamily="2" charset="0"/>
              </a:rPr>
              <a:t> </a:t>
            </a:r>
          </a:p>
        </p:txBody>
      </p:sp>
    </p:spTree>
    <p:extLst>
      <p:ext uri="{BB962C8B-B14F-4D97-AF65-F5344CB8AC3E}">
        <p14:creationId xmlns:p14="http://schemas.microsoft.com/office/powerpoint/2010/main" val="2999543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pic>
        <p:nvPicPr>
          <p:cNvPr id="2" name="Picture 1"/>
          <p:cNvPicPr>
            <a:picLocks noChangeAspect="1"/>
          </p:cNvPicPr>
          <p:nvPr/>
        </p:nvPicPr>
        <p:blipFill>
          <a:blip r:embed="rId2"/>
          <a:stretch>
            <a:fillRect/>
          </a:stretch>
        </p:blipFill>
        <p:spPr>
          <a:xfrm>
            <a:off x="203200" y="19050"/>
            <a:ext cx="1873250" cy="6724968"/>
          </a:xfrm>
          <a:prstGeom prst="rect">
            <a:avLst/>
          </a:prstGeom>
        </p:spPr>
      </p:pic>
      <p:grpSp>
        <p:nvGrpSpPr>
          <p:cNvPr id="9" name="Group 8"/>
          <p:cNvGrpSpPr/>
          <p:nvPr/>
        </p:nvGrpSpPr>
        <p:grpSpPr>
          <a:xfrm>
            <a:off x="9346162" y="6273830"/>
            <a:ext cx="1317480" cy="429393"/>
            <a:chOff x="9331349" y="6222078"/>
            <a:chExt cx="1450765" cy="472833"/>
          </a:xfrm>
        </p:grpSpPr>
        <p:pic>
          <p:nvPicPr>
            <p:cNvPr id="10" name="Picture 9"/>
            <p:cNvPicPr>
              <a:picLocks noChangeAspect="1"/>
            </p:cNvPicPr>
            <p:nvPr/>
          </p:nvPicPr>
          <p:blipFill rotWithShape="1">
            <a:blip r:embed="rId3"/>
            <a:srcRect l="29423"/>
            <a:stretch/>
          </p:blipFill>
          <p:spPr>
            <a:xfrm flipV="1">
              <a:off x="9710445" y="6222078"/>
              <a:ext cx="1071669" cy="472833"/>
            </a:xfrm>
            <a:prstGeom prst="rect">
              <a:avLst/>
            </a:prstGeom>
          </p:spPr>
        </p:pic>
        <p:pic>
          <p:nvPicPr>
            <p:cNvPr id="11" name="Picture 10"/>
            <p:cNvPicPr>
              <a:picLocks noChangeAspect="1"/>
            </p:cNvPicPr>
            <p:nvPr/>
          </p:nvPicPr>
          <p:blipFill rotWithShape="1">
            <a:blip r:embed="rId3">
              <a:lum bright="-100000"/>
            </a:blip>
            <a:srcRect r="73861"/>
            <a:stretch/>
          </p:blipFill>
          <p:spPr>
            <a:xfrm flipV="1">
              <a:off x="9331349" y="6222078"/>
              <a:ext cx="396910" cy="472833"/>
            </a:xfrm>
            <a:prstGeom prst="rect">
              <a:avLst/>
            </a:prstGeom>
          </p:spPr>
        </p:pic>
      </p:grpSp>
      <p:sp>
        <p:nvSpPr>
          <p:cNvPr id="12" name="Google Shape;342;p12">
            <a:extLst>
              <a:ext uri="{FF2B5EF4-FFF2-40B4-BE49-F238E27FC236}">
                <a16:creationId xmlns:a16="http://schemas.microsoft.com/office/drawing/2014/main" id="{46CC2858-A166-4FA9-9B32-E108A237C483}"/>
              </a:ext>
            </a:extLst>
          </p:cNvPr>
          <p:cNvSpPr txBox="1">
            <a:spLocks/>
          </p:cNvSpPr>
          <p:nvPr/>
        </p:nvSpPr>
        <p:spPr>
          <a:xfrm>
            <a:off x="2449134" y="306301"/>
            <a:ext cx="4003457" cy="6453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200" b="1" dirty="0">
                <a:solidFill>
                  <a:schemeClr val="tx1"/>
                </a:solidFill>
                <a:latin typeface="Politica" panose="02000506060000020004" pitchFamily="2" charset="0"/>
                <a:ea typeface="Megrim"/>
                <a:cs typeface="Megrim"/>
                <a:sym typeface="Nixie One"/>
              </a:rPr>
              <a:t>Examples? </a:t>
            </a:r>
          </a:p>
        </p:txBody>
      </p:sp>
      <p:sp>
        <p:nvSpPr>
          <p:cNvPr id="13" name="Google Shape;342;p12">
            <a:extLst>
              <a:ext uri="{FF2B5EF4-FFF2-40B4-BE49-F238E27FC236}">
                <a16:creationId xmlns:a16="http://schemas.microsoft.com/office/drawing/2014/main" id="{6DD572EB-CFE7-4105-A1B2-5CBB632126DE}"/>
              </a:ext>
            </a:extLst>
          </p:cNvPr>
          <p:cNvSpPr txBox="1">
            <a:spLocks/>
          </p:cNvSpPr>
          <p:nvPr/>
        </p:nvSpPr>
        <p:spPr>
          <a:xfrm>
            <a:off x="8796809" y="3265894"/>
            <a:ext cx="2382150" cy="949108"/>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400" b="1" dirty="0">
                <a:solidFill>
                  <a:schemeClr val="tx1"/>
                </a:solidFill>
                <a:latin typeface="Politica" panose="02000506060000020004" pitchFamily="2" charset="0"/>
                <a:ea typeface="Nixie One"/>
                <a:cs typeface="Neo Sans Arabic" panose="020B0504030504040204" pitchFamily="34" charset="-78"/>
              </a:rPr>
              <a:t>Tesla</a:t>
            </a:r>
            <a:endParaRPr lang="en-US" b="1" dirty="0">
              <a:solidFill>
                <a:schemeClr val="tx1"/>
              </a:solidFill>
              <a:latin typeface="Politica" panose="02000506060000020004" pitchFamily="2" charset="0"/>
              <a:cs typeface="Neo Sans Arabic" panose="020B0504030504040204" pitchFamily="34" charset="-78"/>
            </a:endParaRPr>
          </a:p>
        </p:txBody>
      </p:sp>
      <p:sp>
        <p:nvSpPr>
          <p:cNvPr id="15" name="Google Shape;342;p12">
            <a:extLst>
              <a:ext uri="{FF2B5EF4-FFF2-40B4-BE49-F238E27FC236}">
                <a16:creationId xmlns:a16="http://schemas.microsoft.com/office/drawing/2014/main" id="{24C2489D-EAAB-46C6-A465-8D70030F340E}"/>
              </a:ext>
            </a:extLst>
          </p:cNvPr>
          <p:cNvSpPr txBox="1">
            <a:spLocks/>
          </p:cNvSpPr>
          <p:nvPr/>
        </p:nvSpPr>
        <p:spPr>
          <a:xfrm>
            <a:off x="2813391" y="3531832"/>
            <a:ext cx="1978144" cy="528991"/>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400" b="1" dirty="0">
                <a:solidFill>
                  <a:schemeClr val="tx1"/>
                </a:solidFill>
                <a:latin typeface="Politica" panose="02000506060000020004" pitchFamily="2" charset="0"/>
                <a:ea typeface="Nixie One"/>
                <a:cs typeface="Neo Sans Arabic" panose="020B0504030504040204" pitchFamily="34" charset="-78"/>
              </a:rPr>
              <a:t>Alexa</a:t>
            </a:r>
            <a:endParaRPr lang="en-US" sz="1600" b="1" dirty="0">
              <a:solidFill>
                <a:schemeClr val="tx1"/>
              </a:solidFill>
              <a:latin typeface="Politica" panose="02000506060000020004" pitchFamily="2" charset="0"/>
              <a:cs typeface="Neo Sans Arabic" panose="020B0504030504040204" pitchFamily="34" charset="-78"/>
            </a:endParaRPr>
          </a:p>
        </p:txBody>
      </p:sp>
      <p:sp>
        <p:nvSpPr>
          <p:cNvPr id="17" name="Google Shape;342;p12">
            <a:extLst>
              <a:ext uri="{FF2B5EF4-FFF2-40B4-BE49-F238E27FC236}">
                <a16:creationId xmlns:a16="http://schemas.microsoft.com/office/drawing/2014/main" id="{9E7D34A5-71E6-430E-ABE5-6DD984BBC692}"/>
              </a:ext>
            </a:extLst>
          </p:cNvPr>
          <p:cNvSpPr txBox="1">
            <a:spLocks/>
          </p:cNvSpPr>
          <p:nvPr/>
        </p:nvSpPr>
        <p:spPr>
          <a:xfrm>
            <a:off x="5380974" y="6139991"/>
            <a:ext cx="1978144" cy="528991"/>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lang="en-US" sz="1800" b="1" dirty="0">
              <a:solidFill>
                <a:schemeClr val="tx1"/>
              </a:solidFill>
              <a:latin typeface="Neo Sans Arabic" panose="020B0504030504040204" pitchFamily="34" charset="-78"/>
              <a:ea typeface="Nixie One"/>
              <a:cs typeface="Neo Sans Arabic" panose="020B0504030504040204" pitchFamily="34" charset="-78"/>
            </a:endParaRPr>
          </a:p>
          <a:p>
            <a:pPr algn="ctr"/>
            <a:r>
              <a:rPr lang="en-US" sz="2400" b="1" dirty="0">
                <a:solidFill>
                  <a:schemeClr val="tx1"/>
                </a:solidFill>
                <a:latin typeface="Politica" panose="02000506060000020004" pitchFamily="2" charset="0"/>
                <a:ea typeface="Nixie One"/>
                <a:cs typeface="Neo Sans Arabic" panose="020B0504030504040204" pitchFamily="34" charset="-78"/>
              </a:rPr>
              <a:t>Siri</a:t>
            </a:r>
            <a:endParaRPr lang="en-US" b="1" dirty="0">
              <a:solidFill>
                <a:schemeClr val="tx1"/>
              </a:solidFill>
              <a:latin typeface="Politica" panose="02000506060000020004" pitchFamily="2" charset="0"/>
              <a:cs typeface="Neo Sans Arabic" panose="020B0504030504040204" pitchFamily="34" charset="-78"/>
            </a:endParaRPr>
          </a:p>
        </p:txBody>
      </p:sp>
      <p:sp>
        <p:nvSpPr>
          <p:cNvPr id="19" name="TextBox 18">
            <a:extLst>
              <a:ext uri="{FF2B5EF4-FFF2-40B4-BE49-F238E27FC236}">
                <a16:creationId xmlns:a16="http://schemas.microsoft.com/office/drawing/2014/main" id="{0939ADAE-2BAC-4D2B-A78A-B9C0BD7D3D52}"/>
              </a:ext>
            </a:extLst>
          </p:cNvPr>
          <p:cNvSpPr txBox="1"/>
          <p:nvPr/>
        </p:nvSpPr>
        <p:spPr>
          <a:xfrm>
            <a:off x="8060631" y="366826"/>
            <a:ext cx="3940232" cy="584775"/>
          </a:xfrm>
          <a:prstGeom prst="rect">
            <a:avLst/>
          </a:prstGeom>
          <a:noFill/>
        </p:spPr>
        <p:txBody>
          <a:bodyPr wrap="square" rtlCol="0">
            <a:spAutoFit/>
          </a:bodyPr>
          <a:lstStyle/>
          <a:p>
            <a:pPr algn="r"/>
            <a:r>
              <a:rPr lang="ar-QA" sz="3200" b="1" dirty="0">
                <a:latin typeface="Neo Sans Arabic" panose="020B0504030504040204" pitchFamily="34" charset="-78"/>
                <a:ea typeface="Nixie One"/>
                <a:cs typeface="Neo Sans Arabic" panose="020B0504030504040204" pitchFamily="34" charset="-78"/>
              </a:rPr>
              <a:t>أمثلة؟</a:t>
            </a:r>
            <a:endParaRPr lang="en-US" sz="3200" b="1" dirty="0">
              <a:latin typeface="Neo Sans Arabic" panose="020B0504030504040204" pitchFamily="34" charset="-78"/>
              <a:ea typeface="Nixie One"/>
              <a:cs typeface="Neo Sans Arabic" panose="020B0504030504040204" pitchFamily="34" charset="-78"/>
            </a:endParaRPr>
          </a:p>
        </p:txBody>
      </p:sp>
      <p:pic>
        <p:nvPicPr>
          <p:cNvPr id="4" name="Picture 3">
            <a:extLst>
              <a:ext uri="{FF2B5EF4-FFF2-40B4-BE49-F238E27FC236}">
                <a16:creationId xmlns:a16="http://schemas.microsoft.com/office/drawing/2014/main" id="{17336BD8-FB2F-4E6F-A11A-CB398D96CB5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backgroundMark x1="73281" y1="35053" x2="73281" y2="35053"/>
                        <a14:backgroundMark x1="74219" y1="33529" x2="74219" y2="33529"/>
                      </a14:backgroundRemoval>
                    </a14:imgEffect>
                  </a14:imgLayer>
                </a14:imgProps>
              </a:ext>
            </a:extLst>
          </a:blip>
          <a:stretch>
            <a:fillRect/>
          </a:stretch>
        </p:blipFill>
        <p:spPr>
          <a:xfrm>
            <a:off x="1751050" y="951601"/>
            <a:ext cx="4444477" cy="2961827"/>
          </a:xfrm>
          <a:prstGeom prst="rect">
            <a:avLst/>
          </a:prstGeom>
        </p:spPr>
      </p:pic>
      <p:pic>
        <p:nvPicPr>
          <p:cNvPr id="1026" name="Picture 2" descr="Tesla Motors will put a self-driving car on the road within three ...">
            <a:extLst>
              <a:ext uri="{FF2B5EF4-FFF2-40B4-BE49-F238E27FC236}">
                <a16:creationId xmlns:a16="http://schemas.microsoft.com/office/drawing/2014/main" id="{C75355A0-F806-4813-BFE5-1AC407B7002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4228" r="3410"/>
          <a:stretch/>
        </p:blipFill>
        <p:spPr bwMode="auto">
          <a:xfrm>
            <a:off x="8041639" y="1388056"/>
            <a:ext cx="3728721" cy="223300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5921648C-380A-4C00-98B4-8D15CC6DA77D}"/>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4737" b="96105" l="10000" r="90000">
                        <a14:foregroundMark x1="21647" y1="11579" x2="21647" y2="11579"/>
                        <a14:foregroundMark x1="21647" y1="11579" x2="21647" y2="11579"/>
                        <a14:foregroundMark x1="27647" y1="6842" x2="27647" y2="6842"/>
                        <a14:foregroundMark x1="38706" y1="87895" x2="38706" y2="87895"/>
                        <a14:foregroundMark x1="33059" y1="91158" x2="33059" y2="91158"/>
                        <a14:foregroundMark x1="24706" y1="90632" x2="24706" y2="90632"/>
                        <a14:foregroundMark x1="37294" y1="93158" x2="37294" y2="93158"/>
                        <a14:foregroundMark x1="13647" y1="26105" x2="13647" y2="26105"/>
                        <a14:foregroundMark x1="23059" y1="4737" x2="23059" y2="4737"/>
                        <a14:foregroundMark x1="63529" y1="20842" x2="63529" y2="20842"/>
                        <a14:foregroundMark x1="63529" y1="22737" x2="63529" y2="22737"/>
                        <a14:foregroundMark x1="40706" y1="92632" x2="40706" y2="92632"/>
                        <a14:foregroundMark x1="37882" y1="92632" x2="37882" y2="92632"/>
                        <a14:foregroundMark x1="37882" y1="92632" x2="37882" y2="92632"/>
                        <a14:foregroundMark x1="22941" y1="96105" x2="22941" y2="96105"/>
                      </a14:backgroundRemoval>
                    </a14:imgEffect>
                  </a14:imgLayer>
                </a14:imgProps>
              </a:ext>
            </a:extLst>
          </a:blip>
          <a:stretch>
            <a:fillRect/>
          </a:stretch>
        </p:blipFill>
        <p:spPr>
          <a:xfrm>
            <a:off x="5309776" y="3138049"/>
            <a:ext cx="2685948" cy="3001942"/>
          </a:xfrm>
          <a:prstGeom prst="rect">
            <a:avLst/>
          </a:prstGeom>
        </p:spPr>
      </p:pic>
    </p:spTree>
    <p:extLst>
      <p:ext uri="{BB962C8B-B14F-4D97-AF65-F5344CB8AC3E}">
        <p14:creationId xmlns:p14="http://schemas.microsoft.com/office/powerpoint/2010/main" val="28725168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pic>
        <p:nvPicPr>
          <p:cNvPr id="2" name="Picture 1"/>
          <p:cNvPicPr>
            <a:picLocks noChangeAspect="1"/>
          </p:cNvPicPr>
          <p:nvPr/>
        </p:nvPicPr>
        <p:blipFill rotWithShape="1">
          <a:blip r:embed="rId2"/>
          <a:srcRect l="3178" t="-3599" r="48363" b="8833"/>
          <a:stretch/>
        </p:blipFill>
        <p:spPr>
          <a:xfrm>
            <a:off x="9248482" y="-285317"/>
            <a:ext cx="2943518" cy="6499086"/>
          </a:xfrm>
          <a:prstGeom prst="rect">
            <a:avLst/>
          </a:prstGeom>
        </p:spPr>
      </p:pic>
      <p:grpSp>
        <p:nvGrpSpPr>
          <p:cNvPr id="11" name="Group 10"/>
          <p:cNvGrpSpPr/>
          <p:nvPr/>
        </p:nvGrpSpPr>
        <p:grpSpPr>
          <a:xfrm>
            <a:off x="9346162" y="6273830"/>
            <a:ext cx="1317480" cy="429393"/>
            <a:chOff x="9331349" y="6222078"/>
            <a:chExt cx="1450765" cy="472833"/>
          </a:xfrm>
        </p:grpSpPr>
        <p:pic>
          <p:nvPicPr>
            <p:cNvPr id="12" name="Picture 11"/>
            <p:cNvPicPr>
              <a:picLocks noChangeAspect="1"/>
            </p:cNvPicPr>
            <p:nvPr/>
          </p:nvPicPr>
          <p:blipFill rotWithShape="1">
            <a:blip r:embed="rId3"/>
            <a:srcRect l="29423"/>
            <a:stretch/>
          </p:blipFill>
          <p:spPr>
            <a:xfrm flipV="1">
              <a:off x="9710445" y="6222078"/>
              <a:ext cx="1071669" cy="472833"/>
            </a:xfrm>
            <a:prstGeom prst="rect">
              <a:avLst/>
            </a:prstGeom>
          </p:spPr>
        </p:pic>
        <p:pic>
          <p:nvPicPr>
            <p:cNvPr id="13" name="Picture 12"/>
            <p:cNvPicPr>
              <a:picLocks noChangeAspect="1"/>
            </p:cNvPicPr>
            <p:nvPr/>
          </p:nvPicPr>
          <p:blipFill rotWithShape="1">
            <a:blip r:embed="rId3">
              <a:lum bright="-100000"/>
            </a:blip>
            <a:srcRect r="73861"/>
            <a:stretch/>
          </p:blipFill>
          <p:spPr>
            <a:xfrm flipV="1">
              <a:off x="9331349" y="6222078"/>
              <a:ext cx="396910" cy="472833"/>
            </a:xfrm>
            <a:prstGeom prst="rect">
              <a:avLst/>
            </a:prstGeom>
          </p:spPr>
        </p:pic>
      </p:grpSp>
      <p:sp>
        <p:nvSpPr>
          <p:cNvPr id="9" name="Google Shape;415;p20">
            <a:extLst>
              <a:ext uri="{FF2B5EF4-FFF2-40B4-BE49-F238E27FC236}">
                <a16:creationId xmlns:a16="http://schemas.microsoft.com/office/drawing/2014/main" id="{B44764BF-9713-493B-B3F6-AE795AE15E0E}"/>
              </a:ext>
            </a:extLst>
          </p:cNvPr>
          <p:cNvSpPr txBox="1">
            <a:spLocks/>
          </p:cNvSpPr>
          <p:nvPr/>
        </p:nvSpPr>
        <p:spPr>
          <a:xfrm>
            <a:off x="4983885" y="561462"/>
            <a:ext cx="4362277" cy="1988669"/>
          </a:xfrm>
          <a:prstGeom prst="rect">
            <a:avLst/>
          </a:prstGeom>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spcBef>
                <a:spcPts val="0"/>
              </a:spcBef>
            </a:pPr>
            <a:r>
              <a:rPr lang="ar-QA" sz="3000" b="1" dirty="0">
                <a:latin typeface="Neo Sans Arabic" panose="020B0504030504040204" pitchFamily="34" charset="-78"/>
                <a:cs typeface="Neo Sans Arabic" panose="020B0504030504040204" pitchFamily="34" charset="-78"/>
              </a:rPr>
              <a:t>ما هو البرنامج الذي سنقوم باستخدامه؟</a:t>
            </a:r>
            <a:br>
              <a:rPr lang="ar-QA" sz="3000" b="1" dirty="0"/>
            </a:br>
            <a:r>
              <a:rPr lang="en-US" sz="3000" b="1" dirty="0">
                <a:latin typeface="Politica" panose="02000506060000020004" pitchFamily="2" charset="0"/>
              </a:rPr>
              <a:t>What program we will be using?</a:t>
            </a:r>
          </a:p>
        </p:txBody>
      </p:sp>
      <p:pic>
        <p:nvPicPr>
          <p:cNvPr id="10" name="Google Shape;417;p20">
            <a:extLst>
              <a:ext uri="{FF2B5EF4-FFF2-40B4-BE49-F238E27FC236}">
                <a16:creationId xmlns:a16="http://schemas.microsoft.com/office/drawing/2014/main" id="{D11C05BC-FC91-4439-AA68-105E2A5C9E97}"/>
              </a:ext>
            </a:extLst>
          </p:cNvPr>
          <p:cNvPicPr preferRelativeResize="0"/>
          <p:nvPr/>
        </p:nvPicPr>
        <p:blipFill>
          <a:blip r:embed="rId4"/>
          <a:srcRect/>
          <a:stretch/>
        </p:blipFill>
        <p:spPr>
          <a:xfrm>
            <a:off x="177401" y="2621280"/>
            <a:ext cx="7355135" cy="3293727"/>
          </a:xfrm>
          <a:prstGeom prst="hexagon">
            <a:avLst>
              <a:gd name="adj" fmla="val 28504"/>
              <a:gd name="vf" fmla="val 115470"/>
            </a:avLst>
          </a:prstGeom>
          <a:noFill/>
          <a:ln>
            <a:noFill/>
          </a:ln>
          <a:effectLst>
            <a:outerShdw blurRad="57150" dist="19050" dir="5400000" algn="bl" rotWithShape="0">
              <a:srgbClr val="000000">
                <a:alpha val="50000"/>
              </a:srgbClr>
            </a:outerShdw>
          </a:effectLst>
        </p:spPr>
      </p:pic>
    </p:spTree>
    <p:extLst>
      <p:ext uri="{BB962C8B-B14F-4D97-AF65-F5344CB8AC3E}">
        <p14:creationId xmlns:p14="http://schemas.microsoft.com/office/powerpoint/2010/main" val="9713739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F72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0663642" y="6273830"/>
            <a:ext cx="1319592" cy="369332"/>
          </a:xfrm>
          <a:prstGeom prst="rect">
            <a:avLst/>
          </a:prstGeom>
          <a:noFill/>
        </p:spPr>
        <p:txBody>
          <a:bodyPr wrap="none" rtlCol="0">
            <a:spAutoFit/>
          </a:bodyPr>
          <a:lstStyle/>
          <a:p>
            <a:r>
              <a:rPr lang="en-US">
                <a:latin typeface="Politica" charset="0"/>
                <a:ea typeface="Politica" charset="0"/>
                <a:cs typeface="Politica" charset="0"/>
              </a:rPr>
              <a:t>Studio56.qa</a:t>
            </a:r>
            <a:endParaRPr lang="en-US" dirty="0">
              <a:latin typeface="Politica" charset="0"/>
              <a:ea typeface="Politica" charset="0"/>
              <a:cs typeface="Politica" charset="0"/>
            </a:endParaRPr>
          </a:p>
        </p:txBody>
      </p:sp>
      <p:pic>
        <p:nvPicPr>
          <p:cNvPr id="9" name="Picture 8"/>
          <p:cNvPicPr>
            <a:picLocks noChangeAspect="1"/>
          </p:cNvPicPr>
          <p:nvPr/>
        </p:nvPicPr>
        <p:blipFill rotWithShape="1">
          <a:blip r:embed="rId2">
            <a:lum bright="100000"/>
            <a:alphaModFix amt="39000"/>
          </a:blip>
          <a:srcRect l="3178" t="-3599" r="48363" b="8518"/>
          <a:stretch/>
        </p:blipFill>
        <p:spPr>
          <a:xfrm>
            <a:off x="9248482" y="-246831"/>
            <a:ext cx="2943518" cy="6520661"/>
          </a:xfrm>
          <a:prstGeom prst="rect">
            <a:avLst/>
          </a:prstGeom>
        </p:spPr>
      </p:pic>
      <p:grpSp>
        <p:nvGrpSpPr>
          <p:cNvPr id="13" name="Group 12"/>
          <p:cNvGrpSpPr/>
          <p:nvPr/>
        </p:nvGrpSpPr>
        <p:grpSpPr>
          <a:xfrm>
            <a:off x="9346162" y="6273830"/>
            <a:ext cx="1317480" cy="429393"/>
            <a:chOff x="9331349" y="6222078"/>
            <a:chExt cx="1450765" cy="472833"/>
          </a:xfrm>
        </p:grpSpPr>
        <p:pic>
          <p:nvPicPr>
            <p:cNvPr id="15" name="Picture 14"/>
            <p:cNvPicPr>
              <a:picLocks noChangeAspect="1"/>
            </p:cNvPicPr>
            <p:nvPr/>
          </p:nvPicPr>
          <p:blipFill rotWithShape="1">
            <a:blip r:embed="rId3">
              <a:lum bright="100000"/>
            </a:blip>
            <a:srcRect l="29423"/>
            <a:stretch/>
          </p:blipFill>
          <p:spPr>
            <a:xfrm flipV="1">
              <a:off x="9710445" y="6222078"/>
              <a:ext cx="1071669" cy="472833"/>
            </a:xfrm>
            <a:prstGeom prst="rect">
              <a:avLst/>
            </a:prstGeom>
          </p:spPr>
        </p:pic>
        <p:pic>
          <p:nvPicPr>
            <p:cNvPr id="16" name="Picture 15"/>
            <p:cNvPicPr>
              <a:picLocks noChangeAspect="1"/>
            </p:cNvPicPr>
            <p:nvPr/>
          </p:nvPicPr>
          <p:blipFill rotWithShape="1">
            <a:blip r:embed="rId3">
              <a:lum bright="-100000"/>
            </a:blip>
            <a:srcRect r="73861"/>
            <a:stretch/>
          </p:blipFill>
          <p:spPr>
            <a:xfrm flipV="1">
              <a:off x="9331349" y="6222078"/>
              <a:ext cx="396910" cy="472833"/>
            </a:xfrm>
            <a:prstGeom prst="rect">
              <a:avLst/>
            </a:prstGeom>
          </p:spPr>
        </p:pic>
      </p:grpSp>
      <p:sp>
        <p:nvSpPr>
          <p:cNvPr id="10" name="Google Shape;415;p20">
            <a:extLst>
              <a:ext uri="{FF2B5EF4-FFF2-40B4-BE49-F238E27FC236}">
                <a16:creationId xmlns:a16="http://schemas.microsoft.com/office/drawing/2014/main" id="{42D19CF6-1F21-4395-9A65-0C9230352B0B}"/>
              </a:ext>
            </a:extLst>
          </p:cNvPr>
          <p:cNvSpPr txBox="1">
            <a:spLocks/>
          </p:cNvSpPr>
          <p:nvPr/>
        </p:nvSpPr>
        <p:spPr>
          <a:xfrm>
            <a:off x="4983885" y="167105"/>
            <a:ext cx="4362277" cy="1988669"/>
          </a:xfrm>
          <a:prstGeom prst="rect">
            <a:avLst/>
          </a:prstGeom>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spcBef>
                <a:spcPts val="0"/>
              </a:spcBef>
            </a:pPr>
            <a:r>
              <a:rPr lang="ar-QA" sz="3000" dirty="0">
                <a:solidFill>
                  <a:schemeClr val="bg1"/>
                </a:solidFill>
                <a:latin typeface="Neo Sans Arabic" panose="020B0504030504040204" pitchFamily="34" charset="-78"/>
                <a:cs typeface="Neo Sans Arabic" panose="020B0504030504040204" pitchFamily="34" charset="-78"/>
              </a:rPr>
              <a:t>ما الذي سنقوم بتطويره اليوم؟</a:t>
            </a:r>
            <a:br>
              <a:rPr lang="ar-QA" sz="3000" dirty="0">
                <a:solidFill>
                  <a:schemeClr val="bg1"/>
                </a:solidFill>
              </a:rPr>
            </a:br>
            <a:r>
              <a:rPr lang="en-US" sz="3200" b="1" dirty="0">
                <a:solidFill>
                  <a:schemeClr val="bg1"/>
                </a:solidFill>
                <a:latin typeface="Politica" panose="02000506060000020004" pitchFamily="2" charset="0"/>
              </a:rPr>
              <a:t>What we will develop today?</a:t>
            </a:r>
            <a:endParaRPr lang="en-US" sz="3000" b="1" dirty="0">
              <a:solidFill>
                <a:schemeClr val="bg1"/>
              </a:solidFill>
              <a:latin typeface="Politica" panose="02000506060000020004" pitchFamily="2" charset="0"/>
            </a:endParaRPr>
          </a:p>
        </p:txBody>
      </p:sp>
      <p:pic>
        <p:nvPicPr>
          <p:cNvPr id="12" name="Google Shape;417;p20">
            <a:extLst>
              <a:ext uri="{FF2B5EF4-FFF2-40B4-BE49-F238E27FC236}">
                <a16:creationId xmlns:a16="http://schemas.microsoft.com/office/drawing/2014/main" id="{4A4A60B8-FD51-481C-B997-55E03FBD20AD}"/>
              </a:ext>
            </a:extLst>
          </p:cNvPr>
          <p:cNvPicPr preferRelativeResize="0"/>
          <p:nvPr/>
        </p:nvPicPr>
        <p:blipFill rotWithShape="1">
          <a:blip r:embed="rId4"/>
          <a:srcRect/>
          <a:stretch/>
        </p:blipFill>
        <p:spPr>
          <a:xfrm>
            <a:off x="869062" y="2153692"/>
            <a:ext cx="6791273" cy="4085863"/>
          </a:xfrm>
          <a:prstGeom prst="hexagon">
            <a:avLst>
              <a:gd name="adj" fmla="val 28504"/>
              <a:gd name="vf" fmla="val 115470"/>
            </a:avLst>
          </a:prstGeom>
          <a:noFill/>
          <a:ln>
            <a:noFill/>
          </a:ln>
          <a:effectLst>
            <a:outerShdw blurRad="57150" dist="19050" dir="5400000" algn="bl" rotWithShape="0">
              <a:srgbClr val="000000">
                <a:alpha val="50000"/>
              </a:srgbClr>
            </a:outerShdw>
          </a:effectLst>
        </p:spPr>
      </p:pic>
    </p:spTree>
    <p:extLst>
      <p:ext uri="{BB962C8B-B14F-4D97-AF65-F5344CB8AC3E}">
        <p14:creationId xmlns:p14="http://schemas.microsoft.com/office/powerpoint/2010/main" val="14185224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F72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sp>
        <p:nvSpPr>
          <p:cNvPr id="4" name="TextBox 3"/>
          <p:cNvSpPr txBox="1"/>
          <p:nvPr/>
        </p:nvSpPr>
        <p:spPr>
          <a:xfrm>
            <a:off x="397157" y="2529544"/>
            <a:ext cx="5577757" cy="1323439"/>
          </a:xfrm>
          <a:prstGeom prst="rect">
            <a:avLst/>
          </a:prstGeom>
          <a:noFill/>
        </p:spPr>
        <p:txBody>
          <a:bodyPr wrap="square" rtlCol="0">
            <a:spAutoFit/>
          </a:bodyPr>
          <a:lstStyle/>
          <a:p>
            <a:r>
              <a:rPr lang="en-US" sz="8000" dirty="0">
                <a:solidFill>
                  <a:schemeClr val="bg1"/>
                </a:solidFill>
                <a:latin typeface="Politica" charset="0"/>
                <a:ea typeface="Politica" charset="0"/>
                <a:cs typeface="Politica" charset="0"/>
              </a:rPr>
              <a:t>LET’S START!</a:t>
            </a:r>
          </a:p>
        </p:txBody>
      </p:sp>
      <p:sp>
        <p:nvSpPr>
          <p:cNvPr id="14" name="TextBox 13"/>
          <p:cNvSpPr txBox="1"/>
          <p:nvPr/>
        </p:nvSpPr>
        <p:spPr>
          <a:xfrm>
            <a:off x="410699" y="3636180"/>
            <a:ext cx="3528958" cy="646331"/>
          </a:xfrm>
          <a:prstGeom prst="rect">
            <a:avLst/>
          </a:prstGeom>
          <a:noFill/>
        </p:spPr>
        <p:txBody>
          <a:bodyPr wrap="square" rtlCol="0">
            <a:spAutoFit/>
          </a:bodyPr>
          <a:lstStyle/>
          <a:p>
            <a:r>
              <a:rPr lang="en-US" sz="3600" dirty="0">
                <a:latin typeface="Politica" charset="0"/>
                <a:ea typeface="Politica" charset="0"/>
                <a:cs typeface="Politica" charset="0"/>
              </a:rPr>
              <a:t>info@studio56.qa</a:t>
            </a:r>
          </a:p>
        </p:txBody>
      </p:sp>
      <p:pic>
        <p:nvPicPr>
          <p:cNvPr id="2" name="Picture 1"/>
          <p:cNvPicPr>
            <a:picLocks noChangeAspect="1"/>
          </p:cNvPicPr>
          <p:nvPr/>
        </p:nvPicPr>
        <p:blipFill>
          <a:blip r:embed="rId2">
            <a:lum bright="100000"/>
          </a:blip>
          <a:stretch>
            <a:fillRect/>
          </a:stretch>
        </p:blipFill>
        <p:spPr>
          <a:xfrm>
            <a:off x="9352750" y="6273830"/>
            <a:ext cx="1310892" cy="414498"/>
          </a:xfrm>
          <a:prstGeom prst="rect">
            <a:avLst/>
          </a:prstGeom>
        </p:spPr>
      </p:pic>
      <p:pic>
        <p:nvPicPr>
          <p:cNvPr id="9" name="Picture 8"/>
          <p:cNvPicPr>
            <a:picLocks noChangeAspect="1"/>
          </p:cNvPicPr>
          <p:nvPr/>
        </p:nvPicPr>
        <p:blipFill>
          <a:blip r:embed="rId3">
            <a:duotone>
              <a:schemeClr val="bg2">
                <a:shade val="45000"/>
                <a:satMod val="135000"/>
              </a:schemeClr>
              <a:prstClr val="white"/>
            </a:duotone>
            <a:lum bright="-100000" contrast="-60000"/>
          </a:blip>
          <a:stretch>
            <a:fillRect/>
          </a:stretch>
        </p:blipFill>
        <p:spPr>
          <a:xfrm>
            <a:off x="163954" y="289039"/>
            <a:ext cx="3688502" cy="1513231"/>
          </a:xfrm>
          <a:prstGeom prst="rect">
            <a:avLst/>
          </a:prstGeom>
        </p:spPr>
      </p:pic>
      <p:grpSp>
        <p:nvGrpSpPr>
          <p:cNvPr id="13" name="Group 12"/>
          <p:cNvGrpSpPr/>
          <p:nvPr/>
        </p:nvGrpSpPr>
        <p:grpSpPr>
          <a:xfrm>
            <a:off x="5742808" y="2353860"/>
            <a:ext cx="5035134" cy="1871501"/>
            <a:chOff x="5628508" y="2353860"/>
            <a:chExt cx="5035134" cy="1871501"/>
          </a:xfrm>
        </p:grpSpPr>
        <p:pic>
          <p:nvPicPr>
            <p:cNvPr id="12" name="Picture 11"/>
            <p:cNvPicPr>
              <a:picLocks noChangeAspect="1"/>
            </p:cNvPicPr>
            <p:nvPr/>
          </p:nvPicPr>
          <p:blipFill rotWithShape="1">
            <a:blip r:embed="rId4">
              <a:lum bright="100000"/>
            </a:blip>
            <a:srcRect l="32140" r="37541"/>
            <a:stretch/>
          </p:blipFill>
          <p:spPr>
            <a:xfrm>
              <a:off x="7183646" y="2353860"/>
              <a:ext cx="1628775" cy="1854200"/>
            </a:xfrm>
            <a:prstGeom prst="rect">
              <a:avLst/>
            </a:prstGeom>
          </p:spPr>
        </p:pic>
        <p:pic>
          <p:nvPicPr>
            <p:cNvPr id="15" name="Picture 14"/>
            <p:cNvPicPr>
              <a:picLocks noChangeAspect="1"/>
            </p:cNvPicPr>
            <p:nvPr/>
          </p:nvPicPr>
          <p:blipFill rotWithShape="1">
            <a:blip r:embed="rId4">
              <a:lum bright="100000"/>
            </a:blip>
            <a:srcRect l="67778"/>
            <a:stretch/>
          </p:blipFill>
          <p:spPr>
            <a:xfrm>
              <a:off x="8932655" y="2371161"/>
              <a:ext cx="1730987" cy="1854200"/>
            </a:xfrm>
            <a:prstGeom prst="rect">
              <a:avLst/>
            </a:prstGeom>
          </p:spPr>
        </p:pic>
        <p:pic>
          <p:nvPicPr>
            <p:cNvPr id="16" name="Picture 15"/>
            <p:cNvPicPr>
              <a:picLocks noChangeAspect="1"/>
            </p:cNvPicPr>
            <p:nvPr/>
          </p:nvPicPr>
          <p:blipFill rotWithShape="1">
            <a:blip r:embed="rId4">
              <a:lum bright="-100000"/>
            </a:blip>
            <a:srcRect r="71052"/>
            <a:stretch/>
          </p:blipFill>
          <p:spPr>
            <a:xfrm>
              <a:off x="5628508" y="2353860"/>
              <a:ext cx="1555138" cy="1854200"/>
            </a:xfrm>
            <a:prstGeom prst="rect">
              <a:avLst/>
            </a:prstGeom>
          </p:spPr>
        </p:pic>
      </p:grpSp>
    </p:spTree>
    <p:extLst>
      <p:ext uri="{BB962C8B-B14F-4D97-AF65-F5344CB8AC3E}">
        <p14:creationId xmlns:p14="http://schemas.microsoft.com/office/powerpoint/2010/main" val="38763128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4022</TotalTime>
  <Words>281</Words>
  <Application>Microsoft Office PowerPoint</Application>
  <PresentationFormat>Widescreen</PresentationFormat>
  <Paragraphs>43</Paragraphs>
  <Slides>9</Slides>
  <Notes>2</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Calibri Light</vt:lpstr>
      <vt:lpstr>Consolas</vt:lpstr>
      <vt:lpstr>Neo Sans Arabic</vt:lpstr>
      <vt:lpstr>Politica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sarahboussaa@outlook.com</dc:creator>
  <cp:lastModifiedBy>sarahboussaa@outlook.com</cp:lastModifiedBy>
  <cp:revision>22</cp:revision>
  <dcterms:created xsi:type="dcterms:W3CDTF">2020-06-04T05:15:04Z</dcterms:created>
  <dcterms:modified xsi:type="dcterms:W3CDTF">2020-06-09T05:06:51Z</dcterms:modified>
</cp:coreProperties>
</file>