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4" r:id="rId3"/>
    <p:sldId id="292" r:id="rId4"/>
    <p:sldId id="276" r:id="rId5"/>
    <p:sldId id="277" r:id="rId6"/>
    <p:sldId id="325" r:id="rId7"/>
    <p:sldId id="291" r:id="rId8"/>
    <p:sldId id="301" r:id="rId9"/>
    <p:sldId id="304" r:id="rId10"/>
    <p:sldId id="326" r:id="rId11"/>
    <p:sldId id="342" r:id="rId12"/>
    <p:sldId id="327" r:id="rId13"/>
    <p:sldId id="297" r:id="rId14"/>
    <p:sldId id="288" r:id="rId15"/>
    <p:sldId id="298" r:id="rId16"/>
    <p:sldId id="303" r:id="rId17"/>
    <p:sldId id="299" r:id="rId18"/>
    <p:sldId id="329" r:id="rId19"/>
    <p:sldId id="328" r:id="rId20"/>
    <p:sldId id="300" r:id="rId21"/>
    <p:sldId id="294" r:id="rId22"/>
    <p:sldId id="331" r:id="rId23"/>
    <p:sldId id="341" r:id="rId24"/>
    <p:sldId id="330" r:id="rId25"/>
    <p:sldId id="332" r:id="rId26"/>
    <p:sldId id="333" r:id="rId27"/>
    <p:sldId id="343" r:id="rId28"/>
    <p:sldId id="335" r:id="rId29"/>
    <p:sldId id="334" r:id="rId30"/>
    <p:sldId id="336" r:id="rId31"/>
    <p:sldId id="338" r:id="rId32"/>
    <p:sldId id="344" r:id="rId33"/>
    <p:sldId id="337" r:id="rId34"/>
    <p:sldId id="339" r:id="rId35"/>
    <p:sldId id="340" r:id="rId36"/>
    <p:sldId id="323" r:id="rId37"/>
    <p:sldId id="3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E41"/>
    <a:srgbClr val="4A5695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5E7B5-0978-4E72-8CDD-D24E48BE1189}" v="816" dt="2020-01-30T09:01:55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24"/>
  </p:normalViewPr>
  <p:slideViewPr>
    <p:cSldViewPr snapToGrid="0" snapToObjects="1">
      <p:cViewPr varScale="1">
        <p:scale>
          <a:sx n="82" d="100"/>
          <a:sy n="82" d="100"/>
        </p:scale>
        <p:origin x="233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we do in Studio5/6 and the age group we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21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2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9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3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5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8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4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4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0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7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8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client letter: explain to the participants the problem we have and ask them to suggest solutions to solve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Block panel where they can drag and drop blocks of code, where each block represents an instruction.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www.webopedia.com/TERM/C/console_game.html" TargetMode="External"/><Relationship Id="rId4" Type="http://schemas.openxmlformats.org/officeDocument/2006/relationships/hyperlink" Target="https://www.webopedia.com/TERM/P/personal_computer_game.html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84" y="1116938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5" y="1158586"/>
            <a:ext cx="6116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Build your game with Scratch</a:t>
            </a:r>
            <a:endParaRPr lang="ar-QA" sz="5400" b="1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pPr algn="r"/>
            <a:endParaRPr lang="ar-QA" sz="5400" dirty="0">
              <a:solidFill>
                <a:schemeClr val="bg1"/>
              </a:solidFill>
              <a:latin typeface="Politica" charset="0"/>
              <a:ea typeface="Politica" charset="0"/>
            </a:endParaRPr>
          </a:p>
          <a:p>
            <a:pPr algn="r"/>
            <a:r>
              <a:rPr lang="ar-QA" sz="5400" b="1" dirty="0">
                <a:solidFill>
                  <a:schemeClr val="bg1"/>
                </a:solidFill>
                <a:latin typeface="Politica" charset="0"/>
                <a:ea typeface="Politica" charset="0"/>
              </a:rPr>
              <a:t>ابن لعبتك الافتراضية </a:t>
            </a:r>
            <a:endParaRPr lang="en-US" sz="5400" b="1" dirty="0">
              <a:solidFill>
                <a:schemeClr val="bg1"/>
              </a:solidFill>
              <a:latin typeface="Politica" charset="0"/>
              <a:ea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FABCB-8763-4183-8FD7-701B7B9E5BF2}"/>
              </a:ext>
            </a:extLst>
          </p:cNvPr>
          <p:cNvSpPr txBox="1"/>
          <p:nvPr/>
        </p:nvSpPr>
        <p:spPr>
          <a:xfrm>
            <a:off x="45025" y="2778637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panose="02000506060000020004" pitchFamily="2" charset="0"/>
              </a:rPr>
              <a:t>Game development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764AF-D4C9-421D-B4C5-8FF02F689A65}"/>
              </a:ext>
            </a:extLst>
          </p:cNvPr>
          <p:cNvSpPr txBox="1"/>
          <p:nvPr/>
        </p:nvSpPr>
        <p:spPr>
          <a:xfrm>
            <a:off x="3834249" y="4541203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dirty="0">
                <a:solidFill>
                  <a:schemeClr val="bg1"/>
                </a:solidFill>
              </a:rPr>
              <a:t>تطوير الألعاب </a:t>
            </a:r>
            <a:r>
              <a:rPr lang="ar-DZ" dirty="0">
                <a:solidFill>
                  <a:schemeClr val="bg1"/>
                </a:solidFill>
              </a:rPr>
              <a:t>الالكترونية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3"/>
          <p:cNvSpPr txBox="1"/>
          <p:nvPr/>
        </p:nvSpPr>
        <p:spPr>
          <a:xfrm>
            <a:off x="10663642" y="62738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1F9E14-31DB-2544-9D31-E75C014A3214}"/>
              </a:ext>
            </a:extLst>
          </p:cNvPr>
          <p:cNvSpPr/>
          <p:nvPr/>
        </p:nvSpPr>
        <p:spPr>
          <a:xfrm>
            <a:off x="4406448" y="2826560"/>
            <a:ext cx="4020652" cy="874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3850"/>
                </a:solidFill>
              </a:rPr>
              <a:t>TIME : 3:00 to 4:00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57EB7-53BF-6B45-8B1B-BD75B642AAB1}"/>
              </a:ext>
            </a:extLst>
          </p:cNvPr>
          <p:cNvSpPr/>
          <p:nvPr/>
        </p:nvSpPr>
        <p:spPr>
          <a:xfrm>
            <a:off x="3112510" y="-142307"/>
            <a:ext cx="6472413" cy="105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FFB720"/>
                </a:solidFill>
                <a:highlight>
                  <a:srgbClr val="4C60CF"/>
                </a:highlight>
              </a:rPr>
              <a:t>BUILD YOUR GAME </a:t>
            </a:r>
            <a:r>
              <a:rPr lang="en-US" sz="4800" dirty="0">
                <a:solidFill>
                  <a:schemeClr val="bg1"/>
                </a:solidFill>
                <a:highlight>
                  <a:srgbClr val="4C60CF"/>
                </a:highlight>
              </a:rPr>
              <a:t>with SCRATCH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89037-E4D1-284E-BEF0-180301C62FA1}"/>
              </a:ext>
            </a:extLst>
          </p:cNvPr>
          <p:cNvSpPr/>
          <p:nvPr/>
        </p:nvSpPr>
        <p:spPr>
          <a:xfrm>
            <a:off x="3921445" y="2161173"/>
            <a:ext cx="5580374" cy="874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3850"/>
                </a:solidFill>
              </a:rPr>
              <a:t>From Sunday to Thursday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4FED5-870D-0949-9A5C-BC5A86B82B33}"/>
              </a:ext>
            </a:extLst>
          </p:cNvPr>
          <p:cNvSpPr/>
          <p:nvPr/>
        </p:nvSpPr>
        <p:spPr>
          <a:xfrm>
            <a:off x="4880842" y="1275931"/>
            <a:ext cx="2101857" cy="974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b="1" dirty="0">
                <a:solidFill>
                  <a:schemeClr val="bg1"/>
                </a:solidFill>
                <a:highlight>
                  <a:srgbClr val="FF3850"/>
                </a:highlight>
              </a:rPr>
              <a:t>5 Sessions</a:t>
            </a:r>
            <a:endParaRPr lang="en-QA" sz="3600" dirty="0">
              <a:solidFill>
                <a:schemeClr val="bg1"/>
              </a:solidFill>
              <a:highlight>
                <a:srgbClr val="FF385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04221-5A73-40CC-87EA-43386E5EB1EF}"/>
              </a:ext>
            </a:extLst>
          </p:cNvPr>
          <p:cNvSpPr/>
          <p:nvPr/>
        </p:nvSpPr>
        <p:spPr>
          <a:xfrm>
            <a:off x="4880841" y="4432788"/>
            <a:ext cx="2090444" cy="974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b="1" dirty="0">
                <a:solidFill>
                  <a:schemeClr val="bg1"/>
                </a:solidFill>
                <a:highlight>
                  <a:srgbClr val="FF3850"/>
                </a:highlight>
              </a:rPr>
              <a:t>To receive:</a:t>
            </a:r>
            <a:endParaRPr lang="en-QA" sz="3600" dirty="0">
              <a:solidFill>
                <a:schemeClr val="bg1"/>
              </a:solidFill>
              <a:highlight>
                <a:srgbClr val="FF385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3100E-F9AA-407C-9C11-D884208BBEEA}"/>
              </a:ext>
            </a:extLst>
          </p:cNvPr>
          <p:cNvSpPr/>
          <p:nvPr/>
        </p:nvSpPr>
        <p:spPr>
          <a:xfrm>
            <a:off x="4387788" y="5340695"/>
            <a:ext cx="3663182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3850"/>
                </a:solidFill>
              </a:rPr>
              <a:t>Studio 5/6 Certificate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4E1F49-A041-49AD-B3D3-E74622998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6313">
            <a:off x="2470118" y="4393184"/>
            <a:ext cx="2042897" cy="166281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861A0BA-BD68-46BE-A170-AC1E323FB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88583">
            <a:off x="998369" y="3491482"/>
            <a:ext cx="1928390" cy="156961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42663FE-4DBB-4A1E-B74D-77E9280BC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88583">
            <a:off x="1245065" y="5323036"/>
            <a:ext cx="1601608" cy="13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4FE904B-613F-4E44-A8F7-10D3E9B3B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991" y="237930"/>
            <a:ext cx="11374017" cy="63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2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Build the game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82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4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7FBC35-CC26-41D3-927B-451EE2F10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73" y="1110277"/>
            <a:ext cx="10895654" cy="49938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1821440" y="869651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5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8F2F6-BD57-4649-A046-7415FDD72F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14" y="950504"/>
            <a:ext cx="10904372" cy="532332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1092344" y="741697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0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FCEEB-D6BD-471C-9F39-BE7870250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05" y="921505"/>
            <a:ext cx="11004790" cy="536904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2421012" y="762349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4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4142792" y="175241"/>
            <a:ext cx="5203371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  <a:endParaRPr lang="en-US" sz="30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Google Shape;417;p20">
            <a:extLst>
              <a:ext uri="{FF2B5EF4-FFF2-40B4-BE49-F238E27FC236}">
                <a16:creationId xmlns:a16="http://schemas.microsoft.com/office/drawing/2014/main" id="{0A9C3652-FED4-4E29-A64A-390937D1B120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9681"/>
            <a:ext cx="5203371" cy="320162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FD48AD-5DB6-43DB-AB04-F09052F61F77}"/>
              </a:ext>
            </a:extLst>
          </p:cNvPr>
          <p:cNvSpPr txBox="1">
            <a:spLocks/>
          </p:cNvSpPr>
          <p:nvPr/>
        </p:nvSpPr>
        <p:spPr>
          <a:xfrm>
            <a:off x="5337110" y="1807156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تصميم واجهة مستخدم اللعبة.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اختيار الخلفية المناسبة.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إضافة مكونات: الكرة ، مجداف ، الخط الأحمر.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استخدم أداة الطلاء لتغييربعض المكونات.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Design the game User interface.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Select appropriate background.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Add components: ball, paddle, red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Use the paint tool to change the looks of the components. </a:t>
            </a:r>
          </a:p>
        </p:txBody>
      </p:sp>
    </p:spTree>
    <p:extLst>
      <p:ext uri="{BB962C8B-B14F-4D97-AF65-F5344CB8AC3E}">
        <p14:creationId xmlns:p14="http://schemas.microsoft.com/office/powerpoint/2010/main" val="4154091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Program the game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9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6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2544522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WHO</a:t>
            </a:r>
            <a:r>
              <a:rPr lang="en-US" sz="1600" dirty="0">
                <a:latin typeface="Politica" panose="02000506060000020004" pitchFamily="2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dirty="0">
                <a:latin typeface="Politica" panose="02000506060000020004" pitchFamily="2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WE?</a:t>
            </a:r>
            <a:r>
              <a:rPr lang="ar-DZ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 </a:t>
            </a:r>
            <a:r>
              <a:rPr lang="ar-DZ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من نحن؟                  </a:t>
            </a:r>
            <a:endParaRPr lang="en-US" sz="3600" b="1" i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507087" y="1273375"/>
            <a:ext cx="4432909" cy="5117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000" dirty="0">
                <a:latin typeface="Consolas" panose="020B0609020204030204" pitchFamily="49" charset="0"/>
              </a:rPr>
              <a:t>ستوديو 5\6 هو مختبر تصنيع للأطفال الذين يتراوح أعمارهم بين عمر 7 و 18.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Politica" panose="02000506060000020004" pitchFamily="2" charset="0"/>
              </a:rPr>
              <a:t>STUDIO 5\6 is a fabrication lab targeting kids from age 7 to 18. </a:t>
            </a: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ar-DZ" sz="2000" dirty="0">
                <a:latin typeface="Consolas" panose="020B0609020204030204" pitchFamily="49" charset="0"/>
              </a:rPr>
              <a:t>سوف يحتوي مخبر التصنيع على آلات ومعدات مختلفة لتصنيع مختلف النماذج المبدئية المبتكرة.</a:t>
            </a:r>
            <a:endParaRPr lang="ar-QA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Politica" panose="02000506060000020004" pitchFamily="2" charset="0"/>
              </a:rPr>
              <a:t>We will have Fablab with different machines and tools to use for creating active prototypes.</a:t>
            </a:r>
            <a:endParaRPr lang="ar-DZ" sz="2000" dirty="0">
              <a:latin typeface="Politica" panose="02000506060000020004" pitchFamily="2" charset="0"/>
            </a:endParaRPr>
          </a:p>
          <a:p>
            <a:endParaRPr lang="ar-DZ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1820131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7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video: https://www.youtube.com/watch?v=cKhVupvyhKk</a:t>
            </a:r>
          </a:p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What is coding?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4800" b="1" dirty="0">
                <a:solidFill>
                  <a:schemeClr val="bg1"/>
                </a:solidFill>
                <a:latin typeface="+mn-lt"/>
                <a:ea typeface="Megrim"/>
                <a:cs typeface="Megrim"/>
                <a:sym typeface="Nixie One"/>
              </a:rPr>
              <a:t>ماهي البرمجة؟</a:t>
            </a:r>
            <a:endParaRPr lang="en-US" sz="4800" b="1" dirty="0">
              <a:solidFill>
                <a:schemeClr val="bg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78303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Block coding?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البرمجة بالوحدات؟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6DB13-8614-4AF9-B3A0-0AAB6B8621BC}"/>
              </a:ext>
            </a:extLst>
          </p:cNvPr>
          <p:cNvSpPr/>
          <p:nvPr/>
        </p:nvSpPr>
        <p:spPr>
          <a:xfrm>
            <a:off x="97974" y="1062926"/>
            <a:ext cx="413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Politica" panose="02000506060000020004" pitchFamily="2" charset="0"/>
              </a:rPr>
              <a:t>Instead of traditional , text based programming, block based coding involves dragging “blocks” of instructions.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160E50-DBDC-4DBC-AA8F-4BCF74D5C1A8}"/>
              </a:ext>
            </a:extLst>
          </p:cNvPr>
          <p:cNvSpPr/>
          <p:nvPr/>
        </p:nvSpPr>
        <p:spPr>
          <a:xfrm>
            <a:off x="4884639" y="1062926"/>
            <a:ext cx="413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000" dirty="0">
                <a:solidFill>
                  <a:srgbClr val="000000"/>
                </a:solidFill>
                <a:latin typeface="Consolas" charset="0"/>
              </a:rPr>
              <a:t>بدلا من البرمجة التقليدية، تتضمن البرمجة باستخدام الوحدات على إدراج وحدات ترمز إلى تعليمات معينة.</a:t>
            </a:r>
            <a:endParaRPr lang="en-US" sz="2000" dirty="0">
              <a:solidFill>
                <a:srgbClr val="000000"/>
              </a:solidFill>
              <a:latin typeface="Consolas" charset="0"/>
            </a:endParaRPr>
          </a:p>
        </p:txBody>
      </p:sp>
      <p:pic>
        <p:nvPicPr>
          <p:cNvPr id="5125" name="Picture 5" descr="Image result for block coding">
            <a:extLst>
              <a:ext uri="{FF2B5EF4-FFF2-40B4-BE49-F238E27FC236}">
                <a16:creationId xmlns:a16="http://schemas.microsoft.com/office/drawing/2014/main" id="{7A2863BF-B3C0-4F2C-9A12-1AD91402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413" y="2931346"/>
            <a:ext cx="6296451" cy="35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4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Needed blocks?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الوحدات اللازمة؟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C81D1324-B0DA-4838-9952-E0B5FDE774C7}"/>
              </a:ext>
            </a:extLst>
          </p:cNvPr>
          <p:cNvSpPr txBox="1">
            <a:spLocks/>
          </p:cNvSpPr>
          <p:nvPr/>
        </p:nvSpPr>
        <p:spPr>
          <a:xfrm>
            <a:off x="1717089" y="4226504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Ball movements 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D8A0BE-77E9-43C5-AEA9-7BAF316FEA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690" y="4581749"/>
            <a:ext cx="2628792" cy="2190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69C303-69AD-4AC1-BDDC-F24D6C72A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82" y="863082"/>
            <a:ext cx="11662979" cy="57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Needed blocks?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الوحدات اللازمة؟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C81D1324-B0DA-4838-9952-E0B5FDE774C7}"/>
              </a:ext>
            </a:extLst>
          </p:cNvPr>
          <p:cNvSpPr txBox="1">
            <a:spLocks/>
          </p:cNvSpPr>
          <p:nvPr/>
        </p:nvSpPr>
        <p:spPr>
          <a:xfrm>
            <a:off x="1572574" y="3312136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Mouse input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2A7B2-B042-4D4F-BD08-A0978A6F9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203" y="1295287"/>
            <a:ext cx="2150450" cy="2016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73F37-778A-4DB1-9A53-566BAABC4E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714" y="837571"/>
            <a:ext cx="4588336" cy="4028343"/>
          </a:xfrm>
          <a:prstGeom prst="rect">
            <a:avLst/>
          </a:prstGeom>
        </p:spPr>
      </p:pic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5A2CEBF0-8078-468C-9B8B-6328396C8851}"/>
              </a:ext>
            </a:extLst>
          </p:cNvPr>
          <p:cNvSpPr txBox="1">
            <a:spLocks/>
          </p:cNvSpPr>
          <p:nvPr/>
        </p:nvSpPr>
        <p:spPr>
          <a:xfrm>
            <a:off x="5666397" y="3770079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Losing condition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6B3516-5CC1-4F8E-8D03-21D58C1622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51" y="4581749"/>
            <a:ext cx="2628792" cy="21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8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4142792" y="175241"/>
            <a:ext cx="5203371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  <a:endParaRPr lang="en-US" sz="30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Google Shape;417;p20">
            <a:extLst>
              <a:ext uri="{FF2B5EF4-FFF2-40B4-BE49-F238E27FC236}">
                <a16:creationId xmlns:a16="http://schemas.microsoft.com/office/drawing/2014/main" id="{0A9C3652-FED4-4E29-A64A-390937D1B120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9681"/>
            <a:ext cx="5203371" cy="320162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FD48AD-5DB6-43DB-AB04-F09052F61F77}"/>
              </a:ext>
            </a:extLst>
          </p:cNvPr>
          <p:cNvSpPr txBox="1">
            <a:spLocks/>
          </p:cNvSpPr>
          <p:nvPr/>
        </p:nvSpPr>
        <p:spPr>
          <a:xfrm>
            <a:off x="5337110" y="1807156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استخدم وحدات البرمجة لبرمجة الحركة المستمرة للكرة.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قم ببرمجة نظام التسجيل لزيادة النتيجة بمقدار 1 في كل مرة تلمس فيها الكرة المضرب.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برمجة حالة الخسارة عندما تلمس الكرة الخط الأحمر.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Use blocks to code the continuous movements of the ball.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Program the scoring system to increase the score by 1 every time the ball touches the paddle. 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Program the losing condition when the ball touches the red line.</a:t>
            </a:r>
          </a:p>
        </p:txBody>
      </p:sp>
    </p:spTree>
    <p:extLst>
      <p:ext uri="{BB962C8B-B14F-4D97-AF65-F5344CB8AC3E}">
        <p14:creationId xmlns:p14="http://schemas.microsoft.com/office/powerpoint/2010/main" val="399218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</a:t>
            </a:r>
            <a:r>
              <a:rPr lang="ar-QA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</a:t>
            </a:r>
            <a:endParaRPr lang="en-US" sz="8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Effects and animation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085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24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What is Animation?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4800" b="1" dirty="0">
                <a:solidFill>
                  <a:schemeClr val="bg1"/>
                </a:solidFill>
                <a:latin typeface="+mn-lt"/>
                <a:ea typeface="Megrim"/>
                <a:cs typeface="Megrim"/>
                <a:sym typeface="Nixie One"/>
              </a:rPr>
              <a:t>ما</a:t>
            </a:r>
            <a:r>
              <a:rPr lang="ar-QA" sz="4800" b="1" dirty="0">
                <a:solidFill>
                  <a:schemeClr val="bg1"/>
                </a:solidFill>
                <a:latin typeface="+mn-lt"/>
                <a:ea typeface="Megrim"/>
                <a:cs typeface="Megrim"/>
                <a:sym typeface="Nixie One"/>
              </a:rPr>
              <a:t> هو التحريك</a:t>
            </a:r>
            <a:r>
              <a:rPr lang="ar-DZ" sz="4800" b="1" dirty="0">
                <a:solidFill>
                  <a:schemeClr val="bg1"/>
                </a:solidFill>
                <a:latin typeface="+mn-lt"/>
                <a:ea typeface="Megrim"/>
                <a:cs typeface="Megrim"/>
                <a:sym typeface="Nixie One"/>
              </a:rPr>
              <a:t>؟</a:t>
            </a:r>
            <a:endParaRPr lang="en-US" sz="4800" b="1" dirty="0">
              <a:solidFill>
                <a:schemeClr val="bg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B1DF1-6943-4462-AD00-E214D01BC0D8}"/>
              </a:ext>
            </a:extLst>
          </p:cNvPr>
          <p:cNvSpPr/>
          <p:nvPr/>
        </p:nvSpPr>
        <p:spPr>
          <a:xfrm>
            <a:off x="1866253" y="2967335"/>
            <a:ext cx="84594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video:https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://www.youtube.com/watch?v=dGGU4rAkShE</a:t>
            </a:r>
          </a:p>
        </p:txBody>
      </p:sp>
    </p:spTree>
    <p:extLst>
      <p:ext uri="{BB962C8B-B14F-4D97-AF65-F5344CB8AC3E}">
        <p14:creationId xmlns:p14="http://schemas.microsoft.com/office/powerpoint/2010/main" val="6392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Needed blocks?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الوحدات اللازمة؟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51D19-5187-406F-B45F-4C0EA297D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879" y="2262673"/>
            <a:ext cx="2863247" cy="2104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778CE-45ED-4C17-A60E-D2E6F34AB8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3709" y="1506894"/>
            <a:ext cx="2208521" cy="3732245"/>
          </a:xfrm>
          <a:prstGeom prst="rect">
            <a:avLst/>
          </a:prstGeom>
        </p:spPr>
      </p:pic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BEE6B8FC-68B5-42CF-8D5A-8A8B772FD2F7}"/>
              </a:ext>
            </a:extLst>
          </p:cNvPr>
          <p:cNvSpPr txBox="1">
            <a:spLocks/>
          </p:cNvSpPr>
          <p:nvPr/>
        </p:nvSpPr>
        <p:spPr>
          <a:xfrm>
            <a:off x="1222093" y="4328430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Changing ball colors</a:t>
            </a: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8D7E51BB-065E-4018-8F4E-A78B4FC15204}"/>
              </a:ext>
            </a:extLst>
          </p:cNvPr>
          <p:cNvSpPr txBox="1">
            <a:spLocks/>
          </p:cNvSpPr>
          <p:nvPr/>
        </p:nvSpPr>
        <p:spPr>
          <a:xfrm>
            <a:off x="5874619" y="5283263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Animating letters</a:t>
            </a:r>
          </a:p>
        </p:txBody>
      </p:sp>
    </p:spTree>
    <p:extLst>
      <p:ext uri="{BB962C8B-B14F-4D97-AF65-F5344CB8AC3E}">
        <p14:creationId xmlns:p14="http://schemas.microsoft.com/office/powerpoint/2010/main" val="1327756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4142792" y="175241"/>
            <a:ext cx="5203371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  <a:endParaRPr lang="en-US" sz="30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Google Shape;417;p20">
            <a:extLst>
              <a:ext uri="{FF2B5EF4-FFF2-40B4-BE49-F238E27FC236}">
                <a16:creationId xmlns:a16="http://schemas.microsoft.com/office/drawing/2014/main" id="{0A9C3652-FED4-4E29-A64A-390937D1B120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9681"/>
            <a:ext cx="5203371" cy="320162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FD48AD-5DB6-43DB-AB04-F09052F61F77}"/>
              </a:ext>
            </a:extLst>
          </p:cNvPr>
          <p:cNvSpPr txBox="1">
            <a:spLocks/>
          </p:cNvSpPr>
          <p:nvPr/>
        </p:nvSpPr>
        <p:spPr>
          <a:xfrm>
            <a:off x="5337110" y="1807156"/>
            <a:ext cx="3914348" cy="49715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أضف تأثير تغيير اللون إلى الكرة باستخدام البرمجة بالوحدات.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أضف مكونات أحرف مختلفة وقم بتغيير أحجامها.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تحريك الحروف باستخدام البرمجة بالوحدات.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استكشاف وإنشاء تأثيرات جديدة مختلفة.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ar-QA" sz="2000" dirty="0">
              <a:solidFill>
                <a:schemeClr val="bg1"/>
              </a:solidFill>
              <a:latin typeface="Consolas" panose="020B0609020204030204" pitchFamily="49" charset="0"/>
              <a:ea typeface="Politica"/>
              <a:cs typeface="Politica"/>
              <a:sym typeface="Politica"/>
            </a:endParaRPr>
          </a:p>
          <a:p>
            <a:pPr marL="342900" lvl="0" indent="-34290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Add the color changing effect to the ball using block coding.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Add different letter components and change their size.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Animate the letters using block coding.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Explore and create different new effects.</a:t>
            </a:r>
          </a:p>
        </p:txBody>
      </p:sp>
    </p:spTree>
    <p:extLst>
      <p:ext uri="{BB962C8B-B14F-4D97-AF65-F5344CB8AC3E}">
        <p14:creationId xmlns:p14="http://schemas.microsoft.com/office/powerpoint/2010/main" val="72252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6" name="Google Shape;126;p16">
            <a:extLst>
              <a:ext uri="{FF2B5EF4-FFF2-40B4-BE49-F238E27FC236}">
                <a16:creationId xmlns:a16="http://schemas.microsoft.com/office/drawing/2014/main" id="{BE76C092-CD5E-47D5-8CFF-CB6001A6A961}"/>
              </a:ext>
            </a:extLst>
          </p:cNvPr>
          <p:cNvSpPr txBox="1">
            <a:spLocks noGrp="1"/>
          </p:cNvSpPr>
          <p:nvPr/>
        </p:nvSpPr>
        <p:spPr>
          <a:xfrm>
            <a:off x="3976765" y="2853318"/>
            <a:ext cx="455152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FAB</a:t>
            </a:r>
            <a:r>
              <a:rPr lang="en" sz="6600" dirty="0"/>
              <a:t>      </a:t>
            </a: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LAB</a:t>
            </a:r>
            <a:endParaRPr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hape 156">
            <a:extLst>
              <a:ext uri="{FF2B5EF4-FFF2-40B4-BE49-F238E27FC236}">
                <a16:creationId xmlns:a16="http://schemas.microsoft.com/office/drawing/2014/main" id="{32A5A4D7-5158-4D8F-A8BE-75B7DB97EB35}"/>
              </a:ext>
            </a:extLst>
          </p:cNvPr>
          <p:cNvSpPr txBox="1"/>
          <p:nvPr/>
        </p:nvSpPr>
        <p:spPr>
          <a:xfrm>
            <a:off x="213341" y="3827307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Fab</a:t>
            </a:r>
            <a:r>
              <a:rPr lang="en-US" sz="3200" i="1" dirty="0">
                <a:solidFill>
                  <a:srgbClr val="434343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rication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Lab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oratory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Shape 154">
            <a:extLst>
              <a:ext uri="{FF2B5EF4-FFF2-40B4-BE49-F238E27FC236}">
                <a16:creationId xmlns:a16="http://schemas.microsoft.com/office/drawing/2014/main" id="{5B863A6D-82F2-4B7C-AEA7-53298DDC41DA}"/>
              </a:ext>
            </a:extLst>
          </p:cNvPr>
          <p:cNvSpPr txBox="1"/>
          <p:nvPr/>
        </p:nvSpPr>
        <p:spPr>
          <a:xfrm>
            <a:off x="143521" y="1939654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DZ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أين يمكننا تصنيع أشيائنا الخاصة؟</a:t>
            </a:r>
            <a:endParaRPr lang="en-US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¿Where we can fabricate our objects?</a:t>
            </a:r>
            <a:endParaRPr lang="ar-DZ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1" name="Shape 156">
            <a:extLst>
              <a:ext uri="{FF2B5EF4-FFF2-40B4-BE49-F238E27FC236}">
                <a16:creationId xmlns:a16="http://schemas.microsoft.com/office/drawing/2014/main" id="{B0BC30F1-88EB-4ADC-AFBD-FDEC69621D3F}"/>
              </a:ext>
            </a:extLst>
          </p:cNvPr>
          <p:cNvSpPr txBox="1"/>
          <p:nvPr/>
        </p:nvSpPr>
        <p:spPr>
          <a:xfrm>
            <a:off x="24804" y="4283145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التصنيع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مختبر 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009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Sound effect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939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44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Needed blocks?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الوحدات اللازمة؟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BEE6B8FC-68B5-42CF-8D5A-8A8B772FD2F7}"/>
              </a:ext>
            </a:extLst>
          </p:cNvPr>
          <p:cNvSpPr txBox="1">
            <a:spLocks/>
          </p:cNvSpPr>
          <p:nvPr/>
        </p:nvSpPr>
        <p:spPr>
          <a:xfrm>
            <a:off x="1277984" y="5891119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Sound</a:t>
            </a: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8D7E51BB-065E-4018-8F4E-A78B4FC15204}"/>
              </a:ext>
            </a:extLst>
          </p:cNvPr>
          <p:cNvSpPr txBox="1">
            <a:spLocks/>
          </p:cNvSpPr>
          <p:nvPr/>
        </p:nvSpPr>
        <p:spPr>
          <a:xfrm>
            <a:off x="6624799" y="5079638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“Game Over””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CF6FE-888B-42FF-BDFF-161D9E318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27" y="1155833"/>
            <a:ext cx="4674446" cy="4735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E2449-D166-4B84-AA95-9581FD79BF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677" y="1455712"/>
            <a:ext cx="3236034" cy="36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1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4142792" y="175241"/>
            <a:ext cx="5203371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  <a:endParaRPr lang="en-US" sz="30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Google Shape;417;p20">
            <a:extLst>
              <a:ext uri="{FF2B5EF4-FFF2-40B4-BE49-F238E27FC236}">
                <a16:creationId xmlns:a16="http://schemas.microsoft.com/office/drawing/2014/main" id="{0A9C3652-FED4-4E29-A64A-390937D1B120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9681"/>
            <a:ext cx="5203371" cy="320162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FD48AD-5DB6-43DB-AB04-F09052F61F77}"/>
              </a:ext>
            </a:extLst>
          </p:cNvPr>
          <p:cNvSpPr txBox="1">
            <a:spLocks/>
          </p:cNvSpPr>
          <p:nvPr/>
        </p:nvSpPr>
        <p:spPr>
          <a:xfrm>
            <a:off x="5337110" y="1807156"/>
            <a:ext cx="3914348" cy="49715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سجل صوتك في سكراتش. للتذكير بتعليمات كيفية لعب اللعبة.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تغيير بعض خصائص الصوت.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</a:rPr>
              <a:t>استخدم ترميز الكتل لإضافة الصوت في البداية.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QA" sz="2000" dirty="0">
                <a:solidFill>
                  <a:schemeClr val="bg1"/>
                </a:solidFill>
                <a:latin typeface="Consolas" panose="020B0609020204030204" pitchFamily="49" charset="0"/>
                <a:sym typeface="Politica"/>
              </a:rPr>
              <a:t>إضافة صوت للخلفية.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ar-QA" sz="2000" dirty="0">
              <a:solidFill>
                <a:schemeClr val="bg1"/>
              </a:solidFill>
              <a:latin typeface="Consolas" panose="020B0609020204030204" pitchFamily="49" charset="0"/>
              <a:sym typeface="Politica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Record your sound in Scratch. Saying the instructions of how to play the game.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Edit the sound.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Use block coding to add the sound at the beginning.</a:t>
            </a:r>
            <a:endParaRPr lang="ar-QA" sz="2000" dirty="0">
              <a:solidFill>
                <a:srgbClr val="FFFFFF"/>
              </a:solidFill>
              <a:latin typeface="Politica"/>
              <a:ea typeface="Politica"/>
              <a:cs typeface="Politica"/>
              <a:sym typeface="Politica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rPr>
              <a:t>Add a background sound.</a:t>
            </a:r>
          </a:p>
          <a:p>
            <a:pPr>
              <a:defRPr sz="1800"/>
            </a:pPr>
            <a:endParaRPr lang="en-US" sz="2000" dirty="0">
              <a:solidFill>
                <a:srgbClr val="FFFFFF"/>
              </a:solidFill>
              <a:latin typeface="Politica"/>
              <a:ea typeface="Politica"/>
              <a:cs typeface="Politica"/>
              <a:sym typeface="Politica"/>
            </a:endParaRPr>
          </a:p>
        </p:txBody>
      </p:sp>
    </p:spTree>
    <p:extLst>
      <p:ext uri="{BB962C8B-B14F-4D97-AF65-F5344CB8AC3E}">
        <p14:creationId xmlns:p14="http://schemas.microsoft.com/office/powerpoint/2010/main" val="356972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409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Test and Share your game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32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5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3952769" y="618445"/>
            <a:ext cx="5393395" cy="45320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</a:p>
          <a:p>
            <a:pPr algn="r">
              <a:spcBef>
                <a:spcPts val="0"/>
              </a:spcBef>
            </a:pPr>
            <a:endParaRPr lang="en-US" sz="3000" dirty="0">
              <a:solidFill>
                <a:schemeClr val="bg1"/>
              </a:solidFill>
              <a:latin typeface="Raleway ExtraBold"/>
            </a:endParaRPr>
          </a:p>
          <a:p>
            <a:pPr algn="r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Test the final game and share it</a:t>
            </a:r>
          </a:p>
          <a:p>
            <a:pPr lvl="0" algn="r" rtl="1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ar-S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اختب</a:t>
            </a:r>
            <a:r>
              <a:rPr lang="ar-Q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ا</a:t>
            </a:r>
            <a:r>
              <a:rPr lang="ar-S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ر </a:t>
            </a:r>
            <a:r>
              <a:rPr lang="ar-Q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اللعبة النهائية </a:t>
            </a:r>
            <a:r>
              <a:rPr lang="ar-S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و</a:t>
            </a:r>
            <a:r>
              <a:rPr lang="ar-Q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م</a:t>
            </a:r>
            <a:r>
              <a:rPr lang="ar-S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شارك</a:t>
            </a:r>
            <a:r>
              <a:rPr lang="ar-Q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ت</a:t>
            </a:r>
            <a:r>
              <a:rPr lang="ar-SA" altLang="en-US" sz="28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ه</a:t>
            </a:r>
            <a:endParaRPr lang="en-US" sz="3000" dirty="0">
              <a:solidFill>
                <a:schemeClr val="bg1"/>
              </a:solidFill>
              <a:latin typeface="Raleway Extra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8308E-9BAB-4CD9-8541-3A8A6397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AE6351-AC37-42B3-86CB-225BAC0D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5E914DFF-9649-40E8-8864-C790D176449B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5" y="3372742"/>
            <a:ext cx="5203371" cy="320162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848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261" y="3659505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@studio56qa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C10F7E-4E2E-463E-89A0-D313F7684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87" y="3819433"/>
            <a:ext cx="469062" cy="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0" y="104497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olitica" panose="02000506060000020004" pitchFamily="2" charset="0"/>
              </a:rPr>
              <a:t>What is inside the FABLAB?</a:t>
            </a:r>
          </a:p>
        </p:txBody>
      </p:sp>
      <p:pic>
        <p:nvPicPr>
          <p:cNvPr id="17" name="Picture 16" descr="Image result for 3d printer">
            <a:extLst>
              <a:ext uri="{FF2B5EF4-FFF2-40B4-BE49-F238E27FC236}">
                <a16:creationId xmlns:a16="http://schemas.microsoft.com/office/drawing/2014/main" id="{381A6FE3-0202-43BF-A881-0A5C5DDC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9129"/>
            <a:ext cx="1860644" cy="2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46">
            <a:extLst>
              <a:ext uri="{FF2B5EF4-FFF2-40B4-BE49-F238E27FC236}">
                <a16:creationId xmlns:a16="http://schemas.microsoft.com/office/drawing/2014/main" id="{2F2AF982-5BEF-4DD5-A541-6AC35A7A853B}"/>
              </a:ext>
            </a:extLst>
          </p:cNvPr>
          <p:cNvSpPr txBox="1"/>
          <p:nvPr/>
        </p:nvSpPr>
        <p:spPr>
          <a:xfrm>
            <a:off x="4338955" y="4685412"/>
            <a:ext cx="1860639" cy="618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Laser cutting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القص بالليزر</a:t>
            </a:r>
            <a:endParaRPr lang="en-US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id="{2C91F23B-D450-470B-91A7-B7EEFF82380D}"/>
              </a:ext>
            </a:extLst>
          </p:cNvPr>
          <p:cNvSpPr txBox="1"/>
          <p:nvPr/>
        </p:nvSpPr>
        <p:spPr>
          <a:xfrm>
            <a:off x="-223161" y="3146363"/>
            <a:ext cx="2225210" cy="909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الطباعة ثلاثية الأبعاد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17DAD5B2-D015-4CAB-95FA-F86D2805808C}"/>
              </a:ext>
            </a:extLst>
          </p:cNvPr>
          <p:cNvSpPr txBox="1"/>
          <p:nvPr/>
        </p:nvSpPr>
        <p:spPr>
          <a:xfrm>
            <a:off x="1948804" y="3653852"/>
            <a:ext cx="2193231" cy="62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الإلكترونيات والبرمجة</a:t>
            </a:r>
          </a:p>
          <a:p>
            <a:pPr lvl="0" algn="ctr" rtl="0">
              <a:spcBef>
                <a:spcPts val="0"/>
              </a:spcBef>
              <a:buNone/>
            </a:pP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9" name="Picture 28" descr="Image result for electronics board diy">
            <a:extLst>
              <a:ext uri="{FF2B5EF4-FFF2-40B4-BE49-F238E27FC236}">
                <a16:creationId xmlns:a16="http://schemas.microsoft.com/office/drawing/2014/main" id="{A8258946-9F16-4C17-BBD3-207F4263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44" y="4874392"/>
            <a:ext cx="2256428" cy="2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aser cutting">
            <a:extLst>
              <a:ext uri="{FF2B5EF4-FFF2-40B4-BE49-F238E27FC236}">
                <a16:creationId xmlns:a16="http://schemas.microsoft.com/office/drawing/2014/main" id="{46E81C90-693B-4241-89FB-B5CCB036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072" y="5361526"/>
            <a:ext cx="2208124" cy="15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B81A6-2B38-4D33-ACC6-C894E8D4BEDD}"/>
              </a:ext>
            </a:extLst>
          </p:cNvPr>
          <p:cNvSpPr/>
          <p:nvPr/>
        </p:nvSpPr>
        <p:spPr>
          <a:xfrm>
            <a:off x="1538182" y="1138130"/>
            <a:ext cx="24523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Tools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&amp;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Machines</a:t>
            </a: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آلات وأدوات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4B4FF-5ED4-4E9B-A0BE-CFB8176F84D9}"/>
              </a:ext>
            </a:extLst>
          </p:cNvPr>
          <p:cNvSpPr/>
          <p:nvPr/>
        </p:nvSpPr>
        <p:spPr>
          <a:xfrm>
            <a:off x="9472148" y="1141705"/>
            <a:ext cx="10583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Zones</a:t>
            </a:r>
            <a:endParaRPr lang="ar-DZ" sz="320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مناطق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3" name="Shape 147">
            <a:extLst>
              <a:ext uri="{FF2B5EF4-FFF2-40B4-BE49-F238E27FC236}">
                <a16:creationId xmlns:a16="http://schemas.microsoft.com/office/drawing/2014/main" id="{4C0CCE41-F4DA-4D4F-A48E-43DA02098E3B}"/>
              </a:ext>
            </a:extLst>
          </p:cNvPr>
          <p:cNvSpPr txBox="1"/>
          <p:nvPr/>
        </p:nvSpPr>
        <p:spPr>
          <a:xfrm>
            <a:off x="9648005" y="287315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Creativity zone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الابداع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4" name="Shape 147">
            <a:extLst>
              <a:ext uri="{FF2B5EF4-FFF2-40B4-BE49-F238E27FC236}">
                <a16:creationId xmlns:a16="http://schemas.microsoft.com/office/drawing/2014/main" id="{EF2A427B-2F0D-467C-AE3E-5CC34693B1FB}"/>
              </a:ext>
            </a:extLst>
          </p:cNvPr>
          <p:cNvSpPr txBox="1"/>
          <p:nvPr/>
        </p:nvSpPr>
        <p:spPr>
          <a:xfrm>
            <a:off x="9485692" y="437383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Software zone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البرمجة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5" name="Shape 147">
            <a:extLst>
              <a:ext uri="{FF2B5EF4-FFF2-40B4-BE49-F238E27FC236}">
                <a16:creationId xmlns:a16="http://schemas.microsoft.com/office/drawing/2014/main" id="{5FAC4DDE-5170-4595-A66A-622676B72541}"/>
              </a:ext>
            </a:extLst>
          </p:cNvPr>
          <p:cNvSpPr txBox="1"/>
          <p:nvPr/>
        </p:nvSpPr>
        <p:spPr>
          <a:xfrm>
            <a:off x="9485692" y="5953614"/>
            <a:ext cx="2580617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Technology zone</a:t>
            </a:r>
            <a:endParaRPr lang="ar-DZ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التكنولوجيا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5770D-C228-4BE0-90D2-E9885C7D1A64}"/>
              </a:ext>
            </a:extLst>
          </p:cNvPr>
          <p:cNvSpPr/>
          <p:nvPr/>
        </p:nvSpPr>
        <p:spPr>
          <a:xfrm>
            <a:off x="7877534" y="2315448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5751C3-571F-412A-95FD-E59D8F043A80}"/>
              </a:ext>
            </a:extLst>
          </p:cNvPr>
          <p:cNvSpPr/>
          <p:nvPr/>
        </p:nvSpPr>
        <p:spPr>
          <a:xfrm>
            <a:off x="7877534" y="3870852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50F9A4-A99A-4839-BE14-C36D1CA70536}"/>
              </a:ext>
            </a:extLst>
          </p:cNvPr>
          <p:cNvSpPr/>
          <p:nvPr/>
        </p:nvSpPr>
        <p:spPr>
          <a:xfrm>
            <a:off x="7877534" y="5437935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079AA5-F451-471C-A13D-9991722775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099" y="5680217"/>
            <a:ext cx="1068637" cy="9182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56B9A5-9535-4039-B51A-421C7F66CF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30" y="4055506"/>
            <a:ext cx="1257406" cy="10804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A56D96-7C44-48CF-94F0-F0AF2B014E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259" y="2431021"/>
            <a:ext cx="1248878" cy="10804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FD8D4D-947E-4C23-87E3-87022069DEDD}"/>
              </a:ext>
            </a:extLst>
          </p:cNvPr>
          <p:cNvCxnSpPr>
            <a:cxnSpLocks/>
          </p:cNvCxnSpPr>
          <p:nvPr/>
        </p:nvCxnSpPr>
        <p:spPr>
          <a:xfrm>
            <a:off x="7123236" y="1709608"/>
            <a:ext cx="0" cy="488887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3C8C060-F85E-4500-B45A-9A03C22648A8}"/>
              </a:ext>
            </a:extLst>
          </p:cNvPr>
          <p:cNvSpPr txBox="1">
            <a:spLocks/>
          </p:cNvSpPr>
          <p:nvPr/>
        </p:nvSpPr>
        <p:spPr>
          <a:xfrm>
            <a:off x="7096684" y="126790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3200" dirty="0">
                <a:latin typeface="Raleway ExtraBold"/>
              </a:rPr>
              <a:t>ماذا نجد داخل مختبر التصنيع؟ </a:t>
            </a:r>
            <a:endParaRPr lang="en-US" sz="3200" dirty="0">
              <a:latin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4266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FFF5C7-A9F1-4627-9E83-5C7BC4641298}"/>
              </a:ext>
            </a:extLst>
          </p:cNvPr>
          <p:cNvSpPr txBox="1">
            <a:spLocks/>
          </p:cNvSpPr>
          <p:nvPr/>
        </p:nvSpPr>
        <p:spPr>
          <a:xfrm>
            <a:off x="4644363" y="1133067"/>
            <a:ext cx="3751803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Software Zone</a:t>
            </a:r>
            <a:endParaRPr lang="ar-DZ" sz="3200" b="1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ctr"/>
            <a:r>
              <a:rPr lang="ar-DZ" sz="2400" b="1" dirty="0">
                <a:solidFill>
                  <a:schemeClr val="bg1"/>
                </a:solidFill>
                <a:latin typeface="Raleway ExtraBold"/>
              </a:rPr>
              <a:t>منطقة البرمجة</a:t>
            </a:r>
            <a:endParaRPr lang="en-US" sz="2400" b="1" dirty="0">
              <a:solidFill>
                <a:schemeClr val="bg1"/>
              </a:solidFill>
              <a:latin typeface="Raleway ExtraBold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BC68F3-DF80-47F6-B508-910AB2407967}"/>
              </a:ext>
            </a:extLst>
          </p:cNvPr>
          <p:cNvSpPr txBox="1">
            <a:spLocks/>
          </p:cNvSpPr>
          <p:nvPr/>
        </p:nvSpPr>
        <p:spPr>
          <a:xfrm>
            <a:off x="42622" y="173377"/>
            <a:ext cx="7599218" cy="4978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000" b="1" dirty="0">
                <a:solidFill>
                  <a:schemeClr val="bg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Which zone are we in </a:t>
            </a:r>
            <a:r>
              <a:rPr lang="it-IT" sz="44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TODAY</a:t>
            </a:r>
            <a:r>
              <a:rPr lang="it-IT" sz="4000" b="1" dirty="0">
                <a:solidFill>
                  <a:schemeClr val="bg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?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87151B2-AFFC-48B8-AECA-6815EBE4F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7037" flipV="1">
            <a:off x="4659869" y="777808"/>
            <a:ext cx="767055" cy="65769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D591B27-75F1-4941-9E5D-9B1F2F210A68}"/>
              </a:ext>
            </a:extLst>
          </p:cNvPr>
          <p:cNvSpPr txBox="1">
            <a:spLocks/>
          </p:cNvSpPr>
          <p:nvPr/>
        </p:nvSpPr>
        <p:spPr>
          <a:xfrm>
            <a:off x="101995" y="2310014"/>
            <a:ext cx="5290194" cy="11136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Here our participants can improve their skills in software design and development by building creative projects like games and apps. </a:t>
            </a:r>
          </a:p>
        </p:txBody>
      </p:sp>
      <p:pic>
        <p:nvPicPr>
          <p:cNvPr id="1026" name="Picture 2" descr="Image result for arduino cc logo">
            <a:extLst>
              <a:ext uri="{FF2B5EF4-FFF2-40B4-BE49-F238E27FC236}">
                <a16:creationId xmlns:a16="http://schemas.microsoft.com/office/drawing/2014/main" id="{B1D89731-9E4B-486B-80BA-CB24E052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936" y="5158225"/>
            <a:ext cx="17733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inkercad logo vector">
            <a:extLst>
              <a:ext uri="{FF2B5EF4-FFF2-40B4-BE49-F238E27FC236}">
                <a16:creationId xmlns:a16="http://schemas.microsoft.com/office/drawing/2014/main" id="{1EF2EA69-F762-4EF5-A253-277D7122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6" y="5158224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ty logo">
            <a:extLst>
              <a:ext uri="{FF2B5EF4-FFF2-40B4-BE49-F238E27FC236}">
                <a16:creationId xmlns:a16="http://schemas.microsoft.com/office/drawing/2014/main" id="{CE0C2D53-EC3F-4B89-A777-F17C5AF6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5293" y="5218010"/>
            <a:ext cx="3186032" cy="1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pp inventor logo">
            <a:extLst>
              <a:ext uri="{FF2B5EF4-FFF2-40B4-BE49-F238E27FC236}">
                <a16:creationId xmlns:a16="http://schemas.microsoft.com/office/drawing/2014/main" id="{C8C8EA1E-7C68-4A5E-B66E-380228DE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964" y="5162293"/>
            <a:ext cx="2552585" cy="11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5AF2B9D-58D4-47A8-9606-D0765B934A52}"/>
              </a:ext>
            </a:extLst>
          </p:cNvPr>
          <p:cNvSpPr txBox="1">
            <a:spLocks/>
          </p:cNvSpPr>
          <p:nvPr/>
        </p:nvSpPr>
        <p:spPr>
          <a:xfrm>
            <a:off x="91540" y="3977047"/>
            <a:ext cx="6516648" cy="4978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Software programs we use: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A2AADBA-AA94-4D4C-AB45-5DFFB61AC5DA}"/>
              </a:ext>
            </a:extLst>
          </p:cNvPr>
          <p:cNvSpPr txBox="1">
            <a:spLocks/>
          </p:cNvSpPr>
          <p:nvPr/>
        </p:nvSpPr>
        <p:spPr>
          <a:xfrm>
            <a:off x="5839904" y="217343"/>
            <a:ext cx="6281193" cy="4978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في أي منطقة نحن </a:t>
            </a:r>
            <a:r>
              <a:rPr lang="ar-DZ" sz="28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اليوم</a:t>
            </a:r>
            <a:r>
              <a:rPr lang="ar-DZ" sz="28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؟</a:t>
            </a:r>
            <a:endParaRPr lang="it-IT" sz="28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187C67-28D4-4B0B-95A3-D86E64A9DD7E}"/>
              </a:ext>
            </a:extLst>
          </p:cNvPr>
          <p:cNvSpPr txBox="1">
            <a:spLocks/>
          </p:cNvSpPr>
          <p:nvPr/>
        </p:nvSpPr>
        <p:spPr>
          <a:xfrm>
            <a:off x="7381187" y="2318020"/>
            <a:ext cx="4773105" cy="11136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1800" i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يمكن للمشاركين هنا تحسين مهاراتهم في تصميم البرامج الالكترونية وتطويرها من خلال بناء مشاريع إبداعية مثل الألعاب الالكترونية والتطبيقات الذكية.</a:t>
            </a:r>
          </a:p>
          <a:p>
            <a:pPr algn="r"/>
            <a:endParaRPr lang="en-US" sz="2000" i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44E4B8-F281-4096-8050-B40EA9B3A7AB}"/>
              </a:ext>
            </a:extLst>
          </p:cNvPr>
          <p:cNvSpPr txBox="1">
            <a:spLocks/>
          </p:cNvSpPr>
          <p:nvPr/>
        </p:nvSpPr>
        <p:spPr>
          <a:xfrm>
            <a:off x="5689072" y="4009737"/>
            <a:ext cx="6516648" cy="4978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400" b="1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البرامج التي نقوم باستخدامها:</a:t>
            </a:r>
            <a:endParaRPr lang="it-IT" sz="2400" b="1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3198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F72E4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Teams Interface 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QA" sz="4400" b="1" dirty="0">
                <a:solidFill>
                  <a:srgbClr val="F72E41"/>
                </a:solidFill>
                <a:latin typeface="+mn-lt"/>
                <a:ea typeface="Megrim"/>
                <a:cs typeface="Megrim"/>
                <a:sym typeface="Nixie One"/>
              </a:rPr>
              <a:t>واجهة برنامج </a:t>
            </a:r>
            <a:r>
              <a:rPr lang="en-US" sz="4400" b="1" dirty="0">
                <a:solidFill>
                  <a:srgbClr val="F72E41"/>
                </a:solidFill>
                <a:latin typeface="+mn-lt"/>
                <a:ea typeface="Megrim"/>
                <a:cs typeface="Megrim"/>
                <a:sym typeface="Nixie One"/>
              </a:rPr>
              <a:t>Teams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A91873D-A739-41B6-A979-0631ECB498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375" y="1153585"/>
            <a:ext cx="9475250" cy="50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star, white, standing&#10;&#10;Description automatically generated">
            <a:extLst>
              <a:ext uri="{FF2B5EF4-FFF2-40B4-BE49-F238E27FC236}">
                <a16:creationId xmlns:a16="http://schemas.microsoft.com/office/drawing/2014/main" id="{DFED78DC-6A04-47C8-AFA5-57078EA1AB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4873"/>
            <a:ext cx="12192000" cy="8132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2850" y="6520857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775370" y="6520857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DE3715B-A79F-46FF-AB87-D1AD8D995E9C}"/>
              </a:ext>
            </a:extLst>
          </p:cNvPr>
          <p:cNvSpPr txBox="1">
            <a:spLocks/>
          </p:cNvSpPr>
          <p:nvPr/>
        </p:nvSpPr>
        <p:spPr>
          <a:xfrm>
            <a:off x="2525138" y="2243930"/>
            <a:ext cx="7141723" cy="21414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Sally and Ahmed are siblings who are  bored of staying at home during the summer vacation without doing anything. They want to develop a new skill, learn something new, and make something fun that they can share with their friends. Their father, who is a computer scientist proposed on them to build a game where they can learn about designing and coding, and build a fun game to play.</a:t>
            </a:r>
          </a:p>
          <a:p>
            <a:pPr lvl="0">
              <a:lnSpc>
                <a:spcPct val="150000"/>
              </a:lnSpc>
            </a:pPr>
            <a:endParaRPr lang="en-US" sz="1800" b="1" dirty="0">
              <a:solidFill>
                <a:schemeClr val="tx1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1001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505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22" name="Google Shape;342;p12">
            <a:extLst>
              <a:ext uri="{FF2B5EF4-FFF2-40B4-BE49-F238E27FC236}">
                <a16:creationId xmlns:a16="http://schemas.microsoft.com/office/drawing/2014/main" id="{F91AF240-BF2C-4055-9E71-589A4C57CF53}"/>
              </a:ext>
            </a:extLst>
          </p:cNvPr>
          <p:cNvSpPr txBox="1">
            <a:spLocks/>
          </p:cNvSpPr>
          <p:nvPr/>
        </p:nvSpPr>
        <p:spPr>
          <a:xfrm>
            <a:off x="446018" y="111325"/>
            <a:ext cx="6591148" cy="7309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Video Game Development?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653089-4129-4780-8710-21D4E05B5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915" y="3334708"/>
            <a:ext cx="1181191" cy="1625978"/>
          </a:xfrm>
          <a:prstGeom prst="rect">
            <a:avLst/>
          </a:prstGeom>
        </p:spPr>
      </p:pic>
      <p:sp>
        <p:nvSpPr>
          <p:cNvPr id="24" name="Google Shape;342;p12">
            <a:extLst>
              <a:ext uri="{FF2B5EF4-FFF2-40B4-BE49-F238E27FC236}">
                <a16:creationId xmlns:a16="http://schemas.microsoft.com/office/drawing/2014/main" id="{7F487ECA-1861-4405-AB14-013A87C247D9}"/>
              </a:ext>
            </a:extLst>
          </p:cNvPr>
          <p:cNvSpPr txBox="1">
            <a:spLocks/>
          </p:cNvSpPr>
          <p:nvPr/>
        </p:nvSpPr>
        <p:spPr>
          <a:xfrm>
            <a:off x="1975285" y="5373456"/>
            <a:ext cx="22367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انشاء الفكرة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IDEALIZE</a:t>
            </a:r>
          </a:p>
        </p:txBody>
      </p:sp>
      <p:sp>
        <p:nvSpPr>
          <p:cNvPr id="25" name="Right Arrow 6">
            <a:extLst>
              <a:ext uri="{FF2B5EF4-FFF2-40B4-BE49-F238E27FC236}">
                <a16:creationId xmlns:a16="http://schemas.microsoft.com/office/drawing/2014/main" id="{E00886C9-38E9-4863-9AA6-4780F5B1BBBC}"/>
              </a:ext>
            </a:extLst>
          </p:cNvPr>
          <p:cNvSpPr/>
          <p:nvPr/>
        </p:nvSpPr>
        <p:spPr>
          <a:xfrm>
            <a:off x="3949976" y="4105136"/>
            <a:ext cx="580473" cy="1281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35B476-0008-40D9-B65D-2ECBC287B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97" y="3510216"/>
            <a:ext cx="1589569" cy="1488500"/>
          </a:xfrm>
          <a:prstGeom prst="rect">
            <a:avLst/>
          </a:prstGeom>
        </p:spPr>
      </p:pic>
      <p:sp>
        <p:nvSpPr>
          <p:cNvPr id="27" name="Google Shape;342;p12">
            <a:extLst>
              <a:ext uri="{FF2B5EF4-FFF2-40B4-BE49-F238E27FC236}">
                <a16:creationId xmlns:a16="http://schemas.microsoft.com/office/drawing/2014/main" id="{DB523C39-940A-43B0-B73A-B791C4498724}"/>
              </a:ext>
            </a:extLst>
          </p:cNvPr>
          <p:cNvSpPr txBox="1">
            <a:spLocks/>
          </p:cNvSpPr>
          <p:nvPr/>
        </p:nvSpPr>
        <p:spPr>
          <a:xfrm>
            <a:off x="4807562" y="5377975"/>
            <a:ext cx="26791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التوثيق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DOCUMENT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C3CC57-27D9-4488-AC6C-6CEDFC926A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731" y="3469717"/>
            <a:ext cx="1590646" cy="1579850"/>
          </a:xfrm>
          <a:prstGeom prst="rect">
            <a:avLst/>
          </a:prstGeom>
        </p:spPr>
      </p:pic>
      <p:sp>
        <p:nvSpPr>
          <p:cNvPr id="29" name="Right Arrow 16">
            <a:extLst>
              <a:ext uri="{FF2B5EF4-FFF2-40B4-BE49-F238E27FC236}">
                <a16:creationId xmlns:a16="http://schemas.microsoft.com/office/drawing/2014/main" id="{8723C719-B5E3-459E-987A-E9CB2515D2C3}"/>
              </a:ext>
            </a:extLst>
          </p:cNvPr>
          <p:cNvSpPr/>
          <p:nvPr/>
        </p:nvSpPr>
        <p:spPr>
          <a:xfrm>
            <a:off x="7458365" y="4105135"/>
            <a:ext cx="580473" cy="1281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42;p12">
            <a:extLst>
              <a:ext uri="{FF2B5EF4-FFF2-40B4-BE49-F238E27FC236}">
                <a16:creationId xmlns:a16="http://schemas.microsoft.com/office/drawing/2014/main" id="{3C22837A-DF12-461D-92D7-E71BD91F18BF}"/>
              </a:ext>
            </a:extLst>
          </p:cNvPr>
          <p:cNvSpPr txBox="1">
            <a:spLocks/>
          </p:cNvSpPr>
          <p:nvPr/>
        </p:nvSpPr>
        <p:spPr>
          <a:xfrm>
            <a:off x="8030411" y="5385386"/>
            <a:ext cx="2862249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البرمجة والاختبار</a:t>
            </a:r>
          </a:p>
          <a:p>
            <a:r>
              <a:rPr lang="en-US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CODE &amp; TEST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BCEF52-C61D-45C4-AF5F-CFEAF83473CD}"/>
              </a:ext>
            </a:extLst>
          </p:cNvPr>
          <p:cNvSpPr/>
          <p:nvPr/>
        </p:nvSpPr>
        <p:spPr>
          <a:xfrm>
            <a:off x="588723" y="1455168"/>
            <a:ext cx="10787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عملية إنشاء وبرمجة لعبة إلكترونية، باستخدام برنامج مثل سكراتش </a:t>
            </a:r>
            <a:r>
              <a:rPr lang="en-US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Scratch ، </a:t>
            </a:r>
            <a:r>
              <a:rPr lang="ar-QA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ومن خلال إيجاد فكرة اللعبة وتصميمها وتطويرها.</a:t>
            </a:r>
            <a:endParaRPr lang="en-US" sz="2400" dirty="0">
              <a:solidFill>
                <a:schemeClr val="bg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The process of building and programming a video game from scratch, using a software like Scratch, and through developing the idea, design, logic, and coding.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6C34C-B23E-44F2-B5A9-576F54C56E5B}"/>
              </a:ext>
            </a:extLst>
          </p:cNvPr>
          <p:cNvSpPr txBox="1"/>
          <p:nvPr/>
        </p:nvSpPr>
        <p:spPr>
          <a:xfrm>
            <a:off x="6859503" y="230891"/>
            <a:ext cx="446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800" b="1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تطوير الألعاب </a:t>
            </a:r>
            <a:r>
              <a:rPr lang="ar-QA" sz="2800" b="1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  <a:sym typeface="Nixie One"/>
              </a:rPr>
              <a:t>الالكترونية؟</a:t>
            </a:r>
            <a:endParaRPr lang="en-US" sz="2800" b="1" dirty="0">
              <a:solidFill>
                <a:schemeClr val="bg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11478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7934386" y="337826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Multi-player Games?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7308788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الألعاب متعددة اللاعبين؟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6DB13-8614-4AF9-B3A0-0AAB6B8621BC}"/>
              </a:ext>
            </a:extLst>
          </p:cNvPr>
          <p:cNvSpPr/>
          <p:nvPr/>
        </p:nvSpPr>
        <p:spPr>
          <a:xfrm>
            <a:off x="7963680" y="4076714"/>
            <a:ext cx="4133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Politica" panose="02000506060000020004" pitchFamily="2" charset="0"/>
              </a:rPr>
              <a:t>Multiplayer is a mode of play for </a:t>
            </a:r>
            <a:r>
              <a:rPr lang="en-US" sz="2000" dirty="0">
                <a:latin typeface="Politica" panose="0200050606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</a:t>
            </a:r>
            <a:r>
              <a:rPr lang="en-US" sz="2000" dirty="0">
                <a:latin typeface="Politica" panose="02000506060000020004" pitchFamily="2" charset="0"/>
              </a:rPr>
              <a:t> and </a:t>
            </a:r>
            <a:r>
              <a:rPr lang="en-US" sz="2000" dirty="0">
                <a:latin typeface="Politica" panose="0200050606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games</a:t>
            </a:r>
            <a:r>
              <a:rPr lang="en-US" sz="2000" dirty="0">
                <a:latin typeface="Politica" panose="02000506060000020004" pitchFamily="2" charset="0"/>
              </a:rPr>
              <a:t> where two or more gamers can play in the same game at the same time, co-operatively as a team or head-to-head competitively.</a:t>
            </a:r>
            <a:endParaRPr lang="en-US" sz="2800" i="1" dirty="0">
              <a:latin typeface="Politica" panose="0200050606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160E50-DBDC-4DBC-AA8F-4BCF74D5C1A8}"/>
              </a:ext>
            </a:extLst>
          </p:cNvPr>
          <p:cNvSpPr/>
          <p:nvPr/>
        </p:nvSpPr>
        <p:spPr>
          <a:xfrm>
            <a:off x="7828256" y="1062926"/>
            <a:ext cx="4133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222222"/>
                </a:solidFill>
                <a:latin typeface="inherit"/>
              </a:rPr>
              <a:t>تعد </a:t>
            </a:r>
            <a:r>
              <a:rPr lang="ar-QA" altLang="en-US" sz="2000" dirty="0">
                <a:solidFill>
                  <a:srgbClr val="222222"/>
                </a:solidFill>
                <a:latin typeface="inherit"/>
              </a:rPr>
              <a:t>الألعاب متعددة اللاعبين</a:t>
            </a:r>
            <a:r>
              <a:rPr lang="en-US" altLang="en-US" sz="20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Multiplayer </a:t>
            </a:r>
            <a:r>
              <a:rPr lang="ar-SA" altLang="en-US" sz="2000" dirty="0">
                <a:solidFill>
                  <a:srgbClr val="222222"/>
                </a:solidFill>
                <a:latin typeface="inherit"/>
              </a:rPr>
              <a:t>طريقة لعب لألعاب الكمبيوتر وألعاب الفيديو حيث يمكن للاعبين أو أكثر اللعب في نفس اللعبة في نفس الوقت ، بشكل تعاوني كفريق أو وجها لوجه بشكل تنافسي</a:t>
            </a:r>
            <a:r>
              <a:rPr lang="ar-QA" altLang="en-US" sz="2000" dirty="0">
                <a:solidFill>
                  <a:srgbClr val="222222"/>
                </a:solidFill>
                <a:latin typeface="inherit"/>
              </a:rPr>
              <a:t>.</a:t>
            </a:r>
            <a:endParaRPr lang="en-US" altLang="en-US" sz="5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7EA852-81B8-47DB-883E-4405DCE921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7948" y="2673222"/>
            <a:ext cx="4878370" cy="4184778"/>
          </a:xfrm>
          <a:prstGeom prst="rect">
            <a:avLst/>
          </a:prstGeo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0F5B34B-9152-4CDD-9591-A7499C9126E0}"/>
              </a:ext>
            </a:extLst>
          </p:cNvPr>
          <p:cNvSpPr/>
          <p:nvPr/>
        </p:nvSpPr>
        <p:spPr>
          <a:xfrm>
            <a:off x="819151" y="938338"/>
            <a:ext cx="1180976" cy="1180976"/>
          </a:xfrm>
          <a:prstGeom prst="flowChartConnector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0F164B6-A535-4FD1-AEE7-9994D7CD2C4A}"/>
              </a:ext>
            </a:extLst>
          </p:cNvPr>
          <p:cNvSpPr/>
          <p:nvPr/>
        </p:nvSpPr>
        <p:spPr>
          <a:xfrm>
            <a:off x="2816318" y="933639"/>
            <a:ext cx="1180976" cy="1180976"/>
          </a:xfrm>
          <a:prstGeom prst="flowChartConnector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8B1A4E0-01A3-4BE7-A3E0-F9DECAAC2687}"/>
              </a:ext>
            </a:extLst>
          </p:cNvPr>
          <p:cNvSpPr/>
          <p:nvPr/>
        </p:nvSpPr>
        <p:spPr>
          <a:xfrm>
            <a:off x="4802819" y="938338"/>
            <a:ext cx="1180976" cy="1180976"/>
          </a:xfrm>
          <a:prstGeom prst="flowChartConnector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9723</TotalTime>
  <Words>1869</Words>
  <Application>Microsoft Office PowerPoint</Application>
  <PresentationFormat>Widescreen</PresentationFormat>
  <Paragraphs>260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inherit</vt:lpstr>
      <vt:lpstr>Neo Sans Arabic</vt:lpstr>
      <vt:lpstr>Nixie One</vt:lpstr>
      <vt:lpstr>Politica</vt:lpstr>
      <vt:lpstr>Raleway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Sarah Busaaa</cp:lastModifiedBy>
  <cp:revision>137</cp:revision>
  <dcterms:created xsi:type="dcterms:W3CDTF">2019-11-10T09:18:20Z</dcterms:created>
  <dcterms:modified xsi:type="dcterms:W3CDTF">2020-09-17T09:49:03Z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25c03-be2d-4fc2-9240-7f4339f799cc_Enabled">
    <vt:lpwstr>True</vt:lpwstr>
  </property>
  <property fmtid="{D5CDD505-2E9C-101B-9397-08002B2CF9AE}" pid="3" name="MSIP_Label_bbf25c03-be2d-4fc2-9240-7f4339f799cc_SiteId">
    <vt:lpwstr>75f5c750-9567-45b1-820b-cba711750bf8</vt:lpwstr>
  </property>
  <property fmtid="{D5CDD505-2E9C-101B-9397-08002B2CF9AE}" pid="4" name="MSIP_Label_bbf25c03-be2d-4fc2-9240-7f4339f799cc_Owner">
    <vt:lpwstr>sboussaa0052@MOTC.GOV.QA</vt:lpwstr>
  </property>
  <property fmtid="{D5CDD505-2E9C-101B-9397-08002B2CF9AE}" pid="5" name="MSIP_Label_bbf25c03-be2d-4fc2-9240-7f4339f799cc_SetDate">
    <vt:lpwstr>2019-11-26T07:48:49.0855497Z</vt:lpwstr>
  </property>
  <property fmtid="{D5CDD505-2E9C-101B-9397-08002B2CF9AE}" pid="6" name="MSIP_Label_bbf25c03-be2d-4fc2-9240-7f4339f799cc_Name">
    <vt:lpwstr>Internal</vt:lpwstr>
  </property>
  <property fmtid="{D5CDD505-2E9C-101B-9397-08002B2CF9AE}" pid="7" name="MSIP_Label_bbf25c03-be2d-4fc2-9240-7f4339f799cc_Application">
    <vt:lpwstr>Microsoft Azure Information Protection</vt:lpwstr>
  </property>
  <property fmtid="{D5CDD505-2E9C-101B-9397-08002B2CF9AE}" pid="8" name="MSIP_Label_bbf25c03-be2d-4fc2-9240-7f4339f799cc_ActionId">
    <vt:lpwstr>45abbac7-ae09-453d-92db-8e5186cee75a</vt:lpwstr>
  </property>
  <property fmtid="{D5CDD505-2E9C-101B-9397-08002B2CF9AE}" pid="9" name="MSIP_Label_bbf25c03-be2d-4fc2-9240-7f4339f799cc_Extended_MSFT_Method">
    <vt:lpwstr>Automatic</vt:lpwstr>
  </property>
  <property fmtid="{D5CDD505-2E9C-101B-9397-08002B2CF9AE}" pid="10" name="Sensitivity">
    <vt:lpwstr>Internal</vt:lpwstr>
  </property>
</Properties>
</file>