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61" r:id="rId5"/>
    <p:sldId id="265" r:id="rId6"/>
  </p:sldIdLst>
  <p:sldSz cx="121793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2CD"/>
          </a:solidFill>
        </a:fill>
      </a:tcStyle>
    </a:wholeTbl>
    <a:band2H>
      <a:tcTxStyle/>
      <a:tcStyle>
        <a:tcBdr/>
        <a:fill>
          <a:solidFill>
            <a:srgbClr val="FF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DBDE"/>
          </a:solidFill>
        </a:fill>
      </a:tcStyle>
    </a:wholeTbl>
    <a:band2H>
      <a:tcTxStyle/>
      <a:tcStyle>
        <a:tcBdr/>
        <a:fill>
          <a:solidFill>
            <a:srgbClr val="EBEE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8FFCD"/>
          </a:solidFill>
        </a:fill>
      </a:tcStyle>
    </a:wholeTbl>
    <a:band2H>
      <a:tcTxStyle/>
      <a:tcStyle>
        <a:tcBdr/>
        <a:fill>
          <a:solidFill>
            <a:srgbClr val="FCFF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181" autoAdjust="0"/>
  </p:normalViewPr>
  <p:slideViewPr>
    <p:cSldViewPr snapToGrid="0">
      <p:cViewPr>
        <p:scale>
          <a:sx n="83" d="100"/>
          <a:sy n="83" d="100"/>
        </p:scale>
        <p:origin x="650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9" name="Shape 9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j-lt"/>
        <a:ea typeface="+mj-ea"/>
        <a:cs typeface="+mj-cs"/>
        <a:sym typeface="Arial"/>
      </a:defRPr>
    </a:lvl1pPr>
    <a:lvl2pPr indent="228600" latinLnBrk="0">
      <a:defRPr sz="1400">
        <a:latin typeface="+mj-lt"/>
        <a:ea typeface="+mj-ea"/>
        <a:cs typeface="+mj-cs"/>
        <a:sym typeface="Arial"/>
      </a:defRPr>
    </a:lvl2pPr>
    <a:lvl3pPr indent="457200" latinLnBrk="0">
      <a:defRPr sz="1400">
        <a:latin typeface="+mj-lt"/>
        <a:ea typeface="+mj-ea"/>
        <a:cs typeface="+mj-cs"/>
        <a:sym typeface="Arial"/>
      </a:defRPr>
    </a:lvl3pPr>
    <a:lvl4pPr indent="685800" latinLnBrk="0">
      <a:defRPr sz="1400">
        <a:latin typeface="+mj-lt"/>
        <a:ea typeface="+mj-ea"/>
        <a:cs typeface="+mj-cs"/>
        <a:sym typeface="Arial"/>
      </a:defRPr>
    </a:lvl4pPr>
    <a:lvl5pPr indent="914400" latinLnBrk="0">
      <a:defRPr sz="1400">
        <a:latin typeface="+mj-lt"/>
        <a:ea typeface="+mj-ea"/>
        <a:cs typeface="+mj-cs"/>
        <a:sym typeface="Arial"/>
      </a:defRPr>
    </a:lvl5pPr>
    <a:lvl6pPr indent="1143000" latinLnBrk="0">
      <a:defRPr sz="1400">
        <a:latin typeface="+mj-lt"/>
        <a:ea typeface="+mj-ea"/>
        <a:cs typeface="+mj-cs"/>
        <a:sym typeface="Arial"/>
      </a:defRPr>
    </a:lvl6pPr>
    <a:lvl7pPr indent="1371600" latinLnBrk="0">
      <a:defRPr sz="1400">
        <a:latin typeface="+mj-lt"/>
        <a:ea typeface="+mj-ea"/>
        <a:cs typeface="+mj-cs"/>
        <a:sym typeface="Arial"/>
      </a:defRPr>
    </a:lvl7pPr>
    <a:lvl8pPr indent="1600200" latinLnBrk="0">
      <a:defRPr sz="1400">
        <a:latin typeface="+mj-lt"/>
        <a:ea typeface="+mj-ea"/>
        <a:cs typeface="+mj-cs"/>
        <a:sym typeface="Arial"/>
      </a:defRPr>
    </a:lvl8pPr>
    <a:lvl9pPr indent="1828800" latinLnBrk="0">
      <a:defRPr sz="14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415507" y="992767"/>
            <a:ext cx="11358000" cy="2736901"/>
          </a:xfrm>
          <a:prstGeom prst="rect">
            <a:avLst/>
          </a:prstGeom>
        </p:spPr>
        <p:txBody>
          <a:bodyPr anchor="b"/>
          <a:lstStyle>
            <a:lvl1pPr algn="ctr">
              <a:defRPr sz="69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15496" y="3778832"/>
            <a:ext cx="11358000" cy="1056901"/>
          </a:xfrm>
          <a:prstGeom prst="rect">
            <a:avLst/>
          </a:prstGeom>
        </p:spPr>
        <p:txBody>
          <a:bodyPr/>
          <a:lstStyle>
            <a:lvl1pPr marL="381000" indent="-304800" algn="ctr">
              <a:lnSpc>
                <a:spcPct val="100000"/>
              </a:lnSpc>
              <a:buClrTx/>
              <a:buSzTx/>
              <a:buFontTx/>
              <a:buNone/>
              <a:defRPr sz="3700"/>
            </a:lvl1pPr>
            <a:lvl2pPr marL="381000" indent="184150" algn="ctr">
              <a:lnSpc>
                <a:spcPct val="100000"/>
              </a:lnSpc>
              <a:buClrTx/>
              <a:buSzTx/>
              <a:buFontTx/>
              <a:buNone/>
              <a:defRPr sz="3700"/>
            </a:lvl2pPr>
            <a:lvl3pPr marL="381000" indent="641350" algn="ctr">
              <a:lnSpc>
                <a:spcPct val="100000"/>
              </a:lnSpc>
              <a:buClrTx/>
              <a:buSzTx/>
              <a:buFontTx/>
              <a:buNone/>
              <a:defRPr sz="3700"/>
            </a:lvl3pPr>
            <a:lvl4pPr marL="381000" indent="1098550" algn="ctr">
              <a:lnSpc>
                <a:spcPct val="100000"/>
              </a:lnSpc>
              <a:buClrTx/>
              <a:buSzTx/>
              <a:buFontTx/>
              <a:buNone/>
              <a:defRPr sz="3700"/>
            </a:lvl4pPr>
            <a:lvl5pPr marL="381000" indent="1555750" algn="ctr">
              <a:lnSpc>
                <a:spcPct val="100000"/>
              </a:lnSpc>
              <a:buClrTx/>
              <a:buSzTx/>
              <a:buFont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15496" y="1536633"/>
            <a:ext cx="5331901" cy="4555200"/>
          </a:xfrm>
          <a:prstGeom prst="rect">
            <a:avLst/>
          </a:prstGeom>
        </p:spPr>
        <p:txBody>
          <a:bodyPr/>
          <a:lstStyle>
            <a:lvl1pPr indent="-349250">
              <a:buSzPts val="1900"/>
              <a:defRPr sz="1900"/>
            </a:lvl1pPr>
            <a:lvl2pPr marL="976312" indent="-392112">
              <a:buSzPts val="1900"/>
              <a:defRPr sz="1900"/>
            </a:lvl2pPr>
            <a:lvl3pPr marL="1433512" indent="-392112">
              <a:buSzPts val="1900"/>
              <a:defRPr sz="1900"/>
            </a:lvl3pPr>
            <a:lvl4pPr marL="1890712" indent="-392112">
              <a:buSzPts val="1900"/>
              <a:defRPr sz="1900"/>
            </a:lvl4pPr>
            <a:lvl5pPr marL="2347912" indent="-392112">
              <a:buSzPts val="1900"/>
              <a:defRPr sz="19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Google Shape;20;p4"/>
          <p:cNvSpPr txBox="1">
            <a:spLocks noGrp="1"/>
          </p:cNvSpPr>
          <p:nvPr>
            <p:ph type="body" sz="half" idx="13"/>
          </p:nvPr>
        </p:nvSpPr>
        <p:spPr>
          <a:xfrm>
            <a:off x="6441587" y="1536632"/>
            <a:ext cx="5331901" cy="4555202"/>
          </a:xfrm>
          <a:prstGeom prst="rect">
            <a:avLst/>
          </a:prstGeom>
        </p:spPr>
        <p:txBody>
          <a:bodyPr/>
          <a:lstStyle/>
          <a:p>
            <a:pPr indent="-349250">
              <a:buSzPts val="1900"/>
              <a:defRPr sz="1900"/>
            </a:pPr>
            <a:endParaRPr/>
          </a:p>
        </p:txBody>
      </p:sp>
      <p:sp>
        <p:nvSpPr>
          <p:cNvPr id="3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415496" y="740799"/>
            <a:ext cx="3743100" cy="1007702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15496" y="1852800"/>
            <a:ext cx="3743100" cy="4239301"/>
          </a:xfrm>
          <a:prstGeom prst="rect">
            <a:avLst/>
          </a:prstGeom>
        </p:spPr>
        <p:txBody>
          <a:bodyPr/>
          <a:lstStyle>
            <a:lvl1pPr indent="-330200">
              <a:buSzPts val="1600"/>
              <a:defRPr sz="1600"/>
            </a:lvl1pPr>
            <a:lvl2pPr marL="914400" indent="-330200">
              <a:buSzPts val="1600"/>
              <a:defRPr sz="1600"/>
            </a:lvl2pPr>
            <a:lvl3pPr marL="1371600" indent="-330200">
              <a:buSzPts val="1600"/>
              <a:defRPr sz="1600"/>
            </a:lvl3pPr>
            <a:lvl4pPr marL="1828800" indent="-330200">
              <a:buSzPts val="1600"/>
              <a:defRPr sz="1600"/>
            </a:lvl4pPr>
            <a:lvl5pPr marL="2286000" indent="-330200">
              <a:buSzPts val="1600"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IN_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xfrm>
            <a:off x="653502" y="600199"/>
            <a:ext cx="8488201" cy="5454302"/>
          </a:xfrm>
          <a:prstGeom prst="rect">
            <a:avLst/>
          </a:prstGeom>
        </p:spPr>
        <p:txBody>
          <a:bodyPr anchor="ctr"/>
          <a:lstStyle>
            <a:lvl1pPr>
              <a:defRPr sz="6400"/>
            </a:lvl1pPr>
          </a:lstStyle>
          <a:p>
            <a:r>
              <a:t>Title Text</a:t>
            </a:r>
          </a:p>
        </p:txBody>
      </p:sp>
      <p:sp>
        <p:nvSpPr>
          <p:cNvPr id="5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33;p8"/>
          <p:cNvSpPr/>
          <p:nvPr/>
        </p:nvSpPr>
        <p:spPr>
          <a:xfrm>
            <a:off x="6094474" y="-167"/>
            <a:ext cx="6094501" cy="6858001"/>
          </a:xfrm>
          <a:prstGeom prst="rect">
            <a:avLst/>
          </a:prstGeom>
          <a:solidFill>
            <a:srgbClr val="EEEEEE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65" name="Title Text"/>
          <p:cNvSpPr txBox="1">
            <a:spLocks noGrp="1"/>
          </p:cNvSpPr>
          <p:nvPr>
            <p:ph type="title"/>
          </p:nvPr>
        </p:nvSpPr>
        <p:spPr>
          <a:xfrm>
            <a:off x="353911" y="1644232"/>
            <a:ext cx="5392200" cy="1976401"/>
          </a:xfrm>
          <a:prstGeom prst="rect">
            <a:avLst/>
          </a:prstGeom>
        </p:spPr>
        <p:txBody>
          <a:bodyPr anchor="b"/>
          <a:lstStyle>
            <a:lvl1pPr algn="ctr">
              <a:defRPr sz="5600"/>
            </a:lvl1pPr>
          </a:lstStyle>
          <a:p>
            <a:r>
              <a:t>Title Text</a:t>
            </a:r>
          </a:p>
        </p:txBody>
      </p:sp>
      <p:sp>
        <p:nvSpPr>
          <p:cNvPr id="6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53911" y="3737433"/>
            <a:ext cx="5392200" cy="1646701"/>
          </a:xfrm>
          <a:prstGeom prst="rect">
            <a:avLst/>
          </a:prstGeom>
        </p:spPr>
        <p:txBody>
          <a:bodyPr/>
          <a:lstStyle>
            <a:lvl1pPr marL="381000" indent="-304800" algn="ctr">
              <a:lnSpc>
                <a:spcPct val="100000"/>
              </a:lnSpc>
              <a:buClrTx/>
              <a:buSzTx/>
              <a:buFontTx/>
              <a:buNone/>
              <a:defRPr sz="2800"/>
            </a:lvl1pPr>
            <a:lvl2pPr marL="381000" indent="184150" algn="ctr">
              <a:lnSpc>
                <a:spcPct val="100000"/>
              </a:lnSpc>
              <a:buClrTx/>
              <a:buSzTx/>
              <a:buFontTx/>
              <a:buNone/>
              <a:defRPr sz="2800"/>
            </a:lvl2pPr>
            <a:lvl3pPr marL="381000" indent="641350" algn="ctr">
              <a:lnSpc>
                <a:spcPct val="100000"/>
              </a:lnSpc>
              <a:buClrTx/>
              <a:buSzTx/>
              <a:buFontTx/>
              <a:buNone/>
              <a:defRPr sz="2800"/>
            </a:lvl3pPr>
            <a:lvl4pPr marL="381000" indent="1098550" algn="ctr">
              <a:lnSpc>
                <a:spcPct val="100000"/>
              </a:lnSpc>
              <a:buClrTx/>
              <a:buSzTx/>
              <a:buFontTx/>
              <a:buNone/>
              <a:defRPr sz="2800"/>
            </a:lvl4pPr>
            <a:lvl5pPr marL="381000" indent="1555750" algn="ctr">
              <a:lnSpc>
                <a:spcPct val="100000"/>
              </a:lnSpc>
              <a:buClrTx/>
              <a:buSzTx/>
              <a:buFontTx/>
              <a:buNone/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7" name="Google Shape;36;p8"/>
          <p:cNvSpPr txBox="1">
            <a:spLocks noGrp="1"/>
          </p:cNvSpPr>
          <p:nvPr>
            <p:ph type="body" sz="half" idx="13"/>
          </p:nvPr>
        </p:nvSpPr>
        <p:spPr>
          <a:xfrm>
            <a:off x="6584352" y="965433"/>
            <a:ext cx="5114700" cy="4926901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15496" y="5640766"/>
            <a:ext cx="7996501" cy="806701"/>
          </a:xfrm>
          <a:prstGeom prst="rect">
            <a:avLst/>
          </a:prstGeom>
        </p:spPr>
        <p:txBody>
          <a:bodyPr anchor="ctr"/>
          <a:lstStyle>
            <a:lvl1pPr marL="228600" indent="0">
              <a:lnSpc>
                <a:spcPct val="100000"/>
              </a:lnSpc>
              <a:buClrTx/>
              <a:buSzTx/>
              <a:buFontTx/>
              <a:buNone/>
            </a:lvl1pPr>
            <a:lvl2pPr>
              <a:lnSpc>
                <a:spcPct val="100000"/>
              </a:lnSpc>
              <a:buClrTx/>
              <a:buFontTx/>
            </a:lvl2pPr>
            <a:lvl3pPr>
              <a:lnSpc>
                <a:spcPct val="100000"/>
              </a:lnSpc>
              <a:buClrTx/>
              <a:buFontTx/>
            </a:lvl3pPr>
            <a:lvl4pPr>
              <a:lnSpc>
                <a:spcPct val="100000"/>
              </a:lnSpc>
              <a:buClrTx/>
              <a:buFontTx/>
            </a:lvl4pPr>
            <a:lvl5pPr>
              <a:lnSpc>
                <a:spcPct val="100000"/>
              </a:lnSpc>
              <a:buClrTx/>
              <a:buFont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itle Text"/>
          <p:cNvSpPr txBox="1">
            <a:spLocks noGrp="1"/>
          </p:cNvSpPr>
          <p:nvPr>
            <p:ph type="title"/>
          </p:nvPr>
        </p:nvSpPr>
        <p:spPr>
          <a:xfrm>
            <a:off x="415496" y="1474833"/>
            <a:ext cx="11358000" cy="2618101"/>
          </a:xfrm>
          <a:prstGeom prst="rect">
            <a:avLst/>
          </a:prstGeom>
        </p:spPr>
        <p:txBody>
          <a:bodyPr anchor="b"/>
          <a:lstStyle>
            <a:lvl1pPr algn="ctr">
              <a:defRPr sz="16000"/>
            </a:lvl1pPr>
          </a:lstStyle>
          <a:p>
            <a:r>
              <a:t>Title Text</a:t>
            </a:r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15496" y="4202967"/>
            <a:ext cx="11358000" cy="1734301"/>
          </a:xfrm>
          <a:prstGeom prst="rect">
            <a:avLst/>
          </a:prstGeom>
        </p:spPr>
        <p:txBody>
          <a:bodyPr/>
          <a:lstStyle>
            <a:lvl1pPr algn="ctr"/>
            <a:lvl2pPr algn="ctr"/>
            <a:lvl3pPr algn="ctr"/>
            <a:lvl4pPr algn="ctr"/>
            <a:lvl5pPr algn="ctr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15496" y="593366"/>
            <a:ext cx="11358000" cy="763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874" tIns="121874" rIns="121874" bIns="121874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15496" y="1536633"/>
            <a:ext cx="11358000" cy="4555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874" tIns="121874" rIns="121874" bIns="121874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585093" y="6265547"/>
            <a:ext cx="440092" cy="428850"/>
          </a:xfrm>
          <a:prstGeom prst="rect">
            <a:avLst/>
          </a:prstGeom>
          <a:ln w="12700">
            <a:miter lim="400000"/>
          </a:ln>
        </p:spPr>
        <p:txBody>
          <a:bodyPr wrap="none" lIns="121874" tIns="121874" rIns="121874" bIns="121874" anchor="ctr">
            <a:spAutoFit/>
          </a:bodyPr>
          <a:lstStyle>
            <a:lvl1pPr algn="r">
              <a:defRPr sz="1300">
                <a:solidFill>
                  <a:schemeClr val="accent2">
                    <a:lumOff val="21764"/>
                  </a:schemeClr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titleStyle>
    <p:bodyStyle>
      <a:lvl1pPr marL="457200" marR="0" indent="-381000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●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1pPr>
      <a:lvl2pPr marL="1006307" marR="0" indent="-441157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○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2pPr>
      <a:lvl3pPr marL="1463507" marR="0" indent="-441157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■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3pPr>
      <a:lvl4pPr marL="1920707" marR="0" indent="-441157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●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4pPr>
      <a:lvl5pPr marL="2377907" marR="0" indent="-441157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○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5pPr>
      <a:lvl6pPr marL="2835107" marR="0" indent="-441157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■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6pPr>
      <a:lvl7pPr marL="3292307" marR="0" indent="-441157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●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7pPr>
      <a:lvl8pPr marL="3749507" marR="0" indent="-441157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○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8pPr>
      <a:lvl9pPr marL="4206707" marR="0" indent="-441157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■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51;p12"/>
          <p:cNvSpPr txBox="1"/>
          <p:nvPr/>
        </p:nvSpPr>
        <p:spPr>
          <a:xfrm>
            <a:off x="2691500" y="3192190"/>
            <a:ext cx="7050300" cy="10324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874" tIns="121874" rIns="121874" bIns="121874">
            <a:spAutoFit/>
          </a:bodyPr>
          <a:lstStyle>
            <a:lvl1pPr algn="ctr">
              <a:defRPr sz="30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t>LESSON PLAN </a:t>
            </a:r>
            <a:endParaRPr sz="2000"/>
          </a:p>
        </p:txBody>
      </p:sp>
      <p:grpSp>
        <p:nvGrpSpPr>
          <p:cNvPr id="104" name="Google Shape;52;p12"/>
          <p:cNvGrpSpPr/>
          <p:nvPr/>
        </p:nvGrpSpPr>
        <p:grpSpPr>
          <a:xfrm>
            <a:off x="3956246" y="3225200"/>
            <a:ext cx="4530449" cy="494651"/>
            <a:chOff x="0" y="0"/>
            <a:chExt cx="4530447" cy="494649"/>
          </a:xfrm>
        </p:grpSpPr>
        <p:sp>
          <p:nvSpPr>
            <p:cNvPr id="102" name="Google Shape;53;p12"/>
            <p:cNvSpPr/>
            <p:nvPr/>
          </p:nvSpPr>
          <p:spPr>
            <a:xfrm>
              <a:off x="0" y="-1"/>
              <a:ext cx="4530448" cy="1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3" name="Google Shape;54;p12"/>
            <p:cNvSpPr/>
            <p:nvPr/>
          </p:nvSpPr>
          <p:spPr>
            <a:xfrm>
              <a:off x="0" y="494649"/>
              <a:ext cx="4530448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pic>
        <p:nvPicPr>
          <p:cNvPr id="105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3918" y="74868"/>
            <a:ext cx="2177431" cy="79092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6" name="Picture 8" descr="Picture 8"/>
          <p:cNvPicPr>
            <a:picLocks noChangeAspect="1"/>
          </p:cNvPicPr>
          <p:nvPr/>
        </p:nvPicPr>
        <p:blipFill>
          <a:blip r:embed="rId3"/>
          <a:srcRect r="50000"/>
          <a:stretch>
            <a:fillRect/>
          </a:stretch>
        </p:blipFill>
        <p:spPr>
          <a:xfrm>
            <a:off x="8788004" y="721921"/>
            <a:ext cx="3403996" cy="635412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7" name="Picture 9" descr="Picture 9"/>
          <p:cNvPicPr>
            <a:picLocks noChangeAspect="1"/>
          </p:cNvPicPr>
          <p:nvPr/>
        </p:nvPicPr>
        <p:blipFill>
          <a:blip r:embed="rId4"/>
          <a:srcRect l="3178" r="48363" b="8832"/>
          <a:stretch>
            <a:fillRect/>
          </a:stretch>
        </p:blipFill>
        <p:spPr>
          <a:xfrm rot="16200000">
            <a:off x="-310174" y="-1521680"/>
            <a:ext cx="2781005" cy="59070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" name="Picture 10" descr="Picture 10"/>
          <p:cNvPicPr>
            <a:picLocks noChangeAspect="1"/>
          </p:cNvPicPr>
          <p:nvPr/>
        </p:nvPicPr>
        <p:blipFill>
          <a:blip r:embed="rId5"/>
          <a:srcRect r="45129"/>
          <a:stretch>
            <a:fillRect/>
          </a:stretch>
        </p:blipFill>
        <p:spPr>
          <a:xfrm rot="5400000">
            <a:off x="940551" y="768138"/>
            <a:ext cx="4319274" cy="78716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" name="Google Shape;61;p13"/>
          <p:cNvGrpSpPr/>
          <p:nvPr/>
        </p:nvGrpSpPr>
        <p:grpSpPr>
          <a:xfrm>
            <a:off x="2058922" y="448448"/>
            <a:ext cx="8070978" cy="494651"/>
            <a:chOff x="0" y="0"/>
            <a:chExt cx="8070977" cy="494649"/>
          </a:xfrm>
        </p:grpSpPr>
        <p:sp>
          <p:nvSpPr>
            <p:cNvPr id="112" name="Google Shape;62;p13"/>
            <p:cNvSpPr/>
            <p:nvPr/>
          </p:nvSpPr>
          <p:spPr>
            <a:xfrm>
              <a:off x="0" y="-1"/>
              <a:ext cx="8070978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3" name="Google Shape;63;p13"/>
            <p:cNvSpPr/>
            <p:nvPr/>
          </p:nvSpPr>
          <p:spPr>
            <a:xfrm>
              <a:off x="0" y="494649"/>
              <a:ext cx="8070978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pic>
        <p:nvPicPr>
          <p:cNvPr id="115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8961" y="6413529"/>
            <a:ext cx="1044681" cy="369333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TextBox 2"/>
          <p:cNvSpPr txBox="1"/>
          <p:nvPr/>
        </p:nvSpPr>
        <p:spPr>
          <a:xfrm>
            <a:off x="10663642" y="6464329"/>
            <a:ext cx="1226567" cy="3186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t>Studio56.qa</a:t>
            </a:r>
          </a:p>
        </p:txBody>
      </p:sp>
      <p:sp>
        <p:nvSpPr>
          <p:cNvPr id="20" name="Google Shape;66;p14">
            <a:extLst>
              <a:ext uri="{FF2B5EF4-FFF2-40B4-BE49-F238E27FC236}">
                <a16:creationId xmlns:a16="http://schemas.microsoft.com/office/drawing/2014/main" id="{77C3F335-B090-4C7F-92BB-28FBC1BC6534}"/>
              </a:ext>
            </a:extLst>
          </p:cNvPr>
          <p:cNvSpPr txBox="1"/>
          <p:nvPr/>
        </p:nvSpPr>
        <p:spPr>
          <a:xfrm>
            <a:off x="527221" y="1489950"/>
            <a:ext cx="11285837" cy="4694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en-US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  </a:t>
            </a:r>
            <a:r>
              <a:rPr lang="en-US" sz="1400" b="0" i="0" u="none" strike="noStrike" cap="none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ZONE: Software </a:t>
            </a:r>
            <a:r>
              <a:rPr lang="en-US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Z</a:t>
            </a:r>
            <a:r>
              <a:rPr lang="en-US" sz="1400" b="0" i="0" u="none" strike="noStrike" cap="none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one</a:t>
            </a:r>
            <a:r>
              <a:rPr lang="en-US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                                 </a:t>
            </a:r>
            <a:r>
              <a:rPr lang="en-US" sz="1400" b="0" i="0" u="none" strike="noStrike" cap="none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AGE GROUP: 7 - 1</a:t>
            </a:r>
            <a:r>
              <a:rPr lang="ar-JO" sz="1400" b="0" i="0" u="none" strike="noStrike" cap="none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0</a:t>
            </a:r>
            <a:r>
              <a:rPr lang="en-US" sz="1400" b="0" i="0" u="none" strike="noStrike" cap="none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                                </a:t>
            </a:r>
            <a:r>
              <a:rPr lang="en-US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EQUIPMENT:  Computer, internet access.</a:t>
            </a:r>
            <a:br>
              <a:rPr lang="en-US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</a:br>
            <a:br>
              <a:rPr lang="en-US" sz="1400" b="0" i="0" u="none" strike="noStrike" cap="none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-US" sz="1400" b="0" i="0" u="none" strike="noStrike" cap="none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DESCRIPTION</a:t>
            </a:r>
            <a:r>
              <a:rPr lang="en-US" sz="1400" b="0" i="0" u="none" strike="noStrike" cap="none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:</a:t>
            </a:r>
            <a:r>
              <a:rPr lang="en-US" sz="1400" b="0" i="0" u="none" strike="noStrike" cap="none" dirty="0">
                <a:solidFill>
                  <a:schemeClr val="bg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dirty="0">
                <a:solidFill>
                  <a:schemeClr val="bg1"/>
                </a:solidFill>
                <a:latin typeface="Lato"/>
                <a:ea typeface="Lato"/>
                <a:cs typeface="Lato"/>
                <a:sym typeface="Lato"/>
              </a:rPr>
              <a:t>During this session, students will learn how to use the Google Sites website building platform to create a simple website. Students will use some commands to edit and add some images, texts, colors, maps, and hyperlinks in their website. </a:t>
            </a:r>
            <a:endParaRPr lang="ar-JO" dirty="0">
              <a:solidFill>
                <a:schemeClr val="bg1"/>
              </a:solidFill>
              <a:latin typeface="Lato"/>
              <a:ea typeface="Lato"/>
              <a:cs typeface="Lato"/>
              <a:sym typeface="Lato"/>
            </a:endParaRPr>
          </a:p>
          <a:p>
            <a:pPr lvl="0">
              <a:lnSpc>
                <a:spcPct val="150000"/>
              </a:lnSpc>
            </a:pPr>
            <a:br>
              <a:rPr lang="en-US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-US" sz="1400" b="0" i="0" u="none" strike="noStrike" cap="none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ENGINEERING DESIGN CHALLENGE:  Build a website that will help school children learn interesting facts about a topic you recently learned about in school. You may select any topic you wish from among those you have covered in class during this school year.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LEARNING OBJECTIVES:</a:t>
            </a:r>
            <a:endParaRPr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After completing this session, students will be able to:</a:t>
            </a:r>
            <a:endParaRPr dirty="0"/>
          </a:p>
          <a:p>
            <a:pPr marL="4572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ato"/>
              <a:buChar char="●"/>
            </a:pPr>
            <a:r>
              <a:rPr lang="en-US" sz="1400" b="0" i="0" u="none" strike="noStrike" cap="none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Review, select and apply different websites structures.</a:t>
            </a:r>
            <a:endParaRPr dirty="0"/>
          </a:p>
          <a:p>
            <a:pPr marL="4572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ato"/>
              <a:buChar char="●"/>
            </a:pPr>
            <a:r>
              <a:rPr lang="en-US" sz="1400" b="0" i="0" u="none" strike="noStrike" cap="none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Move from one page to another by creating hyperlinks.</a:t>
            </a:r>
            <a:endParaRPr dirty="0"/>
          </a:p>
          <a:p>
            <a:pPr marL="4572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ato"/>
              <a:buChar char="●"/>
            </a:pPr>
            <a:r>
              <a:rPr lang="en-US" sz="1400" b="0" i="0" u="none" strike="noStrike" cap="none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Define a website host.</a:t>
            </a:r>
            <a:endParaRPr dirty="0"/>
          </a:p>
          <a:p>
            <a:pPr marL="4572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ato"/>
              <a:buChar char="●"/>
            </a:pPr>
            <a:r>
              <a:rPr lang="en-US" sz="1400" b="0" i="0" u="none" strike="noStrike" cap="none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Describe responsive web design.</a:t>
            </a:r>
            <a:endParaRPr sz="1400" b="0" i="0" u="none" strike="noStrike" cap="none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EQUIPMENT:  Computer, internet access.</a:t>
            </a:r>
            <a:endParaRPr dirty="0"/>
          </a:p>
        </p:txBody>
      </p:sp>
      <p:sp>
        <p:nvSpPr>
          <p:cNvPr id="21" name="Google Shape;62;p14">
            <a:extLst>
              <a:ext uri="{FF2B5EF4-FFF2-40B4-BE49-F238E27FC236}">
                <a16:creationId xmlns:a16="http://schemas.microsoft.com/office/drawing/2014/main" id="{0F755C33-C1B6-4C14-9AA3-C6C846D67A4B}"/>
              </a:ext>
            </a:extLst>
          </p:cNvPr>
          <p:cNvSpPr txBox="1"/>
          <p:nvPr/>
        </p:nvSpPr>
        <p:spPr>
          <a:xfrm>
            <a:off x="4591721" y="394399"/>
            <a:ext cx="3944400" cy="5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Create your own website</a:t>
            </a:r>
            <a:endParaRPr sz="2000" b="0" i="0" u="none" strike="noStrike" cap="none" dirty="0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8961" y="6413529"/>
            <a:ext cx="1044681" cy="369333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TextBox 2"/>
          <p:cNvSpPr txBox="1"/>
          <p:nvPr/>
        </p:nvSpPr>
        <p:spPr>
          <a:xfrm>
            <a:off x="10663642" y="6464329"/>
            <a:ext cx="1226567" cy="3186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t>Studio56.qa</a:t>
            </a:r>
          </a:p>
        </p:txBody>
      </p:sp>
      <p:sp>
        <p:nvSpPr>
          <p:cNvPr id="5" name="Google Shape;71;p15">
            <a:extLst>
              <a:ext uri="{FF2B5EF4-FFF2-40B4-BE49-F238E27FC236}">
                <a16:creationId xmlns:a16="http://schemas.microsoft.com/office/drawing/2014/main" id="{E8CA5955-9ABA-4D2E-8716-5FFDC87D9496}"/>
              </a:ext>
            </a:extLst>
          </p:cNvPr>
          <p:cNvSpPr txBox="1"/>
          <p:nvPr/>
        </p:nvSpPr>
        <p:spPr>
          <a:xfrm>
            <a:off x="3794984" y="84813"/>
            <a:ext cx="4720200" cy="5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LESSON PLAN (Pg 1)</a:t>
            </a:r>
            <a:endParaRPr sz="2000" b="0" i="0" u="none" strike="noStrike" cap="non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6" name="Google Shape;72;p15">
            <a:extLst>
              <a:ext uri="{FF2B5EF4-FFF2-40B4-BE49-F238E27FC236}">
                <a16:creationId xmlns:a16="http://schemas.microsoft.com/office/drawing/2014/main" id="{786412EF-02FE-4D27-B844-6ABFBEF0BD4F}"/>
              </a:ext>
            </a:extLst>
          </p:cNvPr>
          <p:cNvGrpSpPr/>
          <p:nvPr/>
        </p:nvGrpSpPr>
        <p:grpSpPr>
          <a:xfrm>
            <a:off x="5187532" y="103475"/>
            <a:ext cx="1992396" cy="494650"/>
            <a:chOff x="3729550" y="3181900"/>
            <a:chExt cx="4720200" cy="494650"/>
          </a:xfrm>
        </p:grpSpPr>
        <p:cxnSp>
          <p:nvCxnSpPr>
            <p:cNvPr id="7" name="Google Shape;73;p15">
              <a:extLst>
                <a:ext uri="{FF2B5EF4-FFF2-40B4-BE49-F238E27FC236}">
                  <a16:creationId xmlns:a16="http://schemas.microsoft.com/office/drawing/2014/main" id="{94E39036-9986-4B03-B367-7841CA7FDD3C}"/>
                </a:ext>
              </a:extLst>
            </p:cNvPr>
            <p:cNvCxnSpPr/>
            <p:nvPr/>
          </p:nvCxnSpPr>
          <p:spPr>
            <a:xfrm>
              <a:off x="3729550" y="3181900"/>
              <a:ext cx="4720200" cy="0"/>
            </a:xfrm>
            <a:prstGeom prst="straightConnector1">
              <a:avLst/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" name="Google Shape;74;p15">
              <a:extLst>
                <a:ext uri="{FF2B5EF4-FFF2-40B4-BE49-F238E27FC236}">
                  <a16:creationId xmlns:a16="http://schemas.microsoft.com/office/drawing/2014/main" id="{3D08B1DA-179B-48BA-8012-20D8B40C1D5D}"/>
                </a:ext>
              </a:extLst>
            </p:cNvPr>
            <p:cNvCxnSpPr/>
            <p:nvPr/>
          </p:nvCxnSpPr>
          <p:spPr>
            <a:xfrm>
              <a:off x="3729550" y="3676550"/>
              <a:ext cx="4720200" cy="0"/>
            </a:xfrm>
            <a:prstGeom prst="straightConnector1">
              <a:avLst/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aphicFrame>
        <p:nvGraphicFramePr>
          <p:cNvPr id="9" name="Google Shape;76;p15">
            <a:extLst>
              <a:ext uri="{FF2B5EF4-FFF2-40B4-BE49-F238E27FC236}">
                <a16:creationId xmlns:a16="http://schemas.microsoft.com/office/drawing/2014/main" id="{7702B8A1-F765-4F41-9387-94E19CD75199}"/>
              </a:ext>
            </a:extLst>
          </p:cNvPr>
          <p:cNvGraphicFramePr/>
          <p:nvPr/>
        </p:nvGraphicFramePr>
        <p:xfrm>
          <a:off x="874324" y="659621"/>
          <a:ext cx="10561500" cy="496853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069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87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4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solidFill>
                            <a:schemeClr val="lt1"/>
                          </a:solidFill>
                        </a:rPr>
                        <a:t> Time / Duration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chemeClr val="lt1"/>
                          </a:solidFill>
                        </a:rPr>
                        <a:t>Activity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chemeClr val="lt1"/>
                          </a:solidFill>
                        </a:rPr>
                        <a:t>Materials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chemeClr val="lt1"/>
                          </a:solidFill>
                        </a:rPr>
                        <a:t>10 min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chemeClr val="lt1"/>
                          </a:solidFill>
                        </a:rPr>
                        <a:t>Introduce yourself. 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chemeClr val="lt1"/>
                          </a:solidFill>
                        </a:rPr>
                        <a:t>Introduce students to the makerspace.</a:t>
                      </a:r>
                      <a:endParaRPr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strike="noStrike" cap="none">
                          <a:solidFill>
                            <a:schemeClr val="lt1"/>
                          </a:solidFill>
                        </a:rPr>
                        <a:t>What is a makerspace?</a:t>
                      </a:r>
                      <a:endParaRPr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strike="noStrike" cap="none">
                          <a:solidFill>
                            <a:schemeClr val="lt1"/>
                          </a:solidFill>
                        </a:rPr>
                        <a:t>What can be done in a makerspace?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chemeClr val="lt1"/>
                          </a:solidFill>
                        </a:rPr>
                        <a:t>Introduce students to the Makerspace safety guidelines. 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Computer, internet access, </a:t>
                      </a:r>
                      <a:r>
                        <a:rPr lang="en-US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slideshow</a:t>
                      </a:r>
                      <a:r>
                        <a:rPr lang="en-US" sz="1400" u="none" strike="noStrike" cap="none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, Projector.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chemeClr val="lt1"/>
                          </a:solidFill>
                        </a:rPr>
                        <a:t>5 min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chemeClr val="lt1"/>
                          </a:solidFill>
                        </a:rPr>
                        <a:t>Give students a tour </a:t>
                      </a:r>
                      <a:r>
                        <a:rPr lang="en-US">
                          <a:solidFill>
                            <a:schemeClr val="lt1"/>
                          </a:solidFill>
                        </a:rPr>
                        <a:t>of </a:t>
                      </a:r>
                      <a:r>
                        <a:rPr lang="en-US" sz="1400" u="none" strike="noStrike" cap="none">
                          <a:solidFill>
                            <a:schemeClr val="lt1"/>
                          </a:solidFill>
                        </a:rPr>
                        <a:t>the makerspace to discover each zone.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Computer, internet access</a:t>
                      </a:r>
                      <a:r>
                        <a:rPr lang="en-US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,</a:t>
                      </a:r>
                      <a:r>
                        <a:rPr lang="en-US" sz="1400" u="none" strike="noStrike" cap="none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 </a:t>
                      </a:r>
                      <a:r>
                        <a:rPr lang="en-US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slideshow</a:t>
                      </a:r>
                      <a:r>
                        <a:rPr lang="en-US" sz="1400" u="none" strike="noStrike" cap="none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, Projector.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rgbClr val="FFFFFF"/>
                          </a:solidFill>
                        </a:rPr>
                        <a:t>10 min</a:t>
                      </a:r>
                      <a:endParaRPr sz="1400" u="none" strike="noStrike" cap="none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>
                          <a:solidFill>
                            <a:srgbClr val="FFFFFF"/>
                          </a:solidFill>
                        </a:rPr>
                        <a:t>Design Challenge, give the kids voice and choice in directing their own learning: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  <a:p>
                      <a:pPr marL="457200" lvl="0" indent="-2794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Char char="●"/>
                      </a:pPr>
                      <a:r>
                        <a:rPr lang="en-US">
                          <a:solidFill>
                            <a:srgbClr val="FFFFFF"/>
                          </a:solidFill>
                        </a:rPr>
                        <a:t>let students go through the letter and identify the challenge. 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  <a:p>
                      <a:pPr marL="4572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FFFFFF"/>
                          </a:solidFill>
                        </a:rPr>
                        <a:t>[5 mns]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  <a:p>
                      <a:pPr marL="457200" lvl="0" indent="-2794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Char char="●"/>
                      </a:pPr>
                      <a:r>
                        <a:rPr lang="en-US">
                          <a:solidFill>
                            <a:srgbClr val="FFFFFF"/>
                          </a:solidFill>
                        </a:rPr>
                        <a:t>discuss with students the challenge, design specifications and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FFFFFF"/>
                          </a:solidFill>
                        </a:rPr>
                        <a:t>          the best technology to solve the challenge. [5 mins]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Computer, internet access</a:t>
                      </a:r>
                      <a:r>
                        <a:rPr lang="en-US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,</a:t>
                      </a:r>
                      <a:r>
                        <a:rPr lang="en-US" sz="1400" u="none" strike="noStrike" cap="none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 </a:t>
                      </a:r>
                      <a:r>
                        <a:rPr lang="en-US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slide show</a:t>
                      </a:r>
                      <a:r>
                        <a:rPr lang="en-US" sz="1400" u="none" strike="noStrike" cap="none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, </a:t>
                      </a:r>
                      <a:r>
                        <a:rPr lang="en-US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projector</a:t>
                      </a:r>
                      <a:r>
                        <a:rPr lang="en-US" sz="1400" u="none" strike="noStrike" cap="none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.</a:t>
                      </a:r>
                      <a:endParaRPr sz="1400" u="none" strike="noStrike" cap="none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>
                          <a:solidFill>
                            <a:srgbClr val="FFFFFF"/>
                          </a:solidFill>
                        </a:rPr>
                        <a:t>1</a:t>
                      </a:r>
                      <a:r>
                        <a:rPr lang="en-US" sz="1400" u="none" strike="noStrike" cap="none">
                          <a:solidFill>
                            <a:srgbClr val="FFFFFF"/>
                          </a:solidFill>
                        </a:rPr>
                        <a:t>0 min</a:t>
                      </a:r>
                      <a:endParaRPr sz="1400" u="none" strike="noStrike" cap="none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Using the engineering design challenge, let the students identify the need to know  by analyzing constraints.</a:t>
                      </a:r>
                      <a:endParaRPr>
                        <a:solidFill>
                          <a:srgbClr val="000000"/>
                        </a:solidFill>
                      </a:endParaRPr>
                    </a:p>
                    <a:p>
                      <a:pPr marL="342900" lvl="0" indent="-342900" algn="l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mbria"/>
                        <a:buChar char="-"/>
                      </a:pPr>
                      <a:r>
                        <a:rPr lang="en-US" sz="1200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How to create a website?</a:t>
                      </a:r>
                      <a:endParaRPr sz="1200">
                        <a:solidFill>
                          <a:srgbClr val="FFFFF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342900" lvl="0" indent="-342900" algn="l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mbria"/>
                        <a:buChar char="-"/>
                      </a:pPr>
                      <a:r>
                        <a:rPr lang="en-US" sz="1200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How to add image and text to a webpage?</a:t>
                      </a:r>
                      <a:endParaRPr>
                        <a:solidFill>
                          <a:srgbClr val="000000"/>
                        </a:solidFill>
                      </a:endParaRPr>
                    </a:p>
                    <a:p>
                      <a:pPr marL="342900" lvl="0" indent="-342900" algn="l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mbria"/>
                        <a:buChar char="-"/>
                      </a:pPr>
                      <a:r>
                        <a:rPr lang="en-US" sz="1200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How to go from one webpage to another?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Computer, internet access</a:t>
                      </a:r>
                      <a:r>
                        <a:rPr lang="en-US" dirty="0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,</a:t>
                      </a:r>
                      <a:r>
                        <a:rPr lang="en-US" sz="1400" u="none" strike="noStrike" cap="none" dirty="0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 </a:t>
                      </a:r>
                      <a:r>
                        <a:rPr lang="en-US" dirty="0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slide show</a:t>
                      </a:r>
                      <a:r>
                        <a:rPr lang="en-US" sz="1400" u="none" strike="noStrike" cap="none" dirty="0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, </a:t>
                      </a:r>
                      <a:r>
                        <a:rPr lang="en-US" dirty="0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projector</a:t>
                      </a:r>
                      <a:r>
                        <a:rPr lang="en-US" sz="1400" u="none" strike="noStrike" cap="none" dirty="0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.</a:t>
                      </a:r>
                      <a:endParaRPr sz="1400" u="none" strike="noStrike" cap="none" dirty="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8961" y="6413529"/>
            <a:ext cx="1044681" cy="369333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TextBox 2"/>
          <p:cNvSpPr txBox="1"/>
          <p:nvPr/>
        </p:nvSpPr>
        <p:spPr>
          <a:xfrm>
            <a:off x="10663642" y="6464329"/>
            <a:ext cx="1226567" cy="3186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t>Studio56.qa</a:t>
            </a:r>
          </a:p>
        </p:txBody>
      </p:sp>
      <p:sp>
        <p:nvSpPr>
          <p:cNvPr id="5" name="Google Shape;81;p16">
            <a:extLst>
              <a:ext uri="{FF2B5EF4-FFF2-40B4-BE49-F238E27FC236}">
                <a16:creationId xmlns:a16="http://schemas.microsoft.com/office/drawing/2014/main" id="{E252AA3F-CD61-449E-89E6-89F49CBF0B9B}"/>
              </a:ext>
            </a:extLst>
          </p:cNvPr>
          <p:cNvSpPr txBox="1"/>
          <p:nvPr/>
        </p:nvSpPr>
        <p:spPr>
          <a:xfrm>
            <a:off x="3855459" y="409563"/>
            <a:ext cx="4720200" cy="5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LESSON PLAN (Pg </a:t>
            </a:r>
            <a:r>
              <a:rPr lang="en-US" sz="20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2</a:t>
            </a:r>
            <a:r>
              <a:rPr lang="en-US" sz="2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)</a:t>
            </a:r>
            <a:endParaRPr sz="2000" b="0" i="0" u="none" strike="noStrike" cap="non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6" name="Google Shape;82;p16">
            <a:extLst>
              <a:ext uri="{FF2B5EF4-FFF2-40B4-BE49-F238E27FC236}">
                <a16:creationId xmlns:a16="http://schemas.microsoft.com/office/drawing/2014/main" id="{02759766-6803-4A86-B0A3-B09EC984BA13}"/>
              </a:ext>
            </a:extLst>
          </p:cNvPr>
          <p:cNvGrpSpPr/>
          <p:nvPr/>
        </p:nvGrpSpPr>
        <p:grpSpPr>
          <a:xfrm>
            <a:off x="5248007" y="428225"/>
            <a:ext cx="1992396" cy="494650"/>
            <a:chOff x="3729550" y="3181900"/>
            <a:chExt cx="4720200" cy="494650"/>
          </a:xfrm>
        </p:grpSpPr>
        <p:cxnSp>
          <p:nvCxnSpPr>
            <p:cNvPr id="7" name="Google Shape;83;p16">
              <a:extLst>
                <a:ext uri="{FF2B5EF4-FFF2-40B4-BE49-F238E27FC236}">
                  <a16:creationId xmlns:a16="http://schemas.microsoft.com/office/drawing/2014/main" id="{30906C81-AAAE-4B97-9EB7-8CD6C6597601}"/>
                </a:ext>
              </a:extLst>
            </p:cNvPr>
            <p:cNvCxnSpPr/>
            <p:nvPr/>
          </p:nvCxnSpPr>
          <p:spPr>
            <a:xfrm>
              <a:off x="3729550" y="3181900"/>
              <a:ext cx="4720200" cy="0"/>
            </a:xfrm>
            <a:prstGeom prst="straightConnector1">
              <a:avLst/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" name="Google Shape;84;p16">
              <a:extLst>
                <a:ext uri="{FF2B5EF4-FFF2-40B4-BE49-F238E27FC236}">
                  <a16:creationId xmlns:a16="http://schemas.microsoft.com/office/drawing/2014/main" id="{7F652793-FD8F-4C83-8C5D-E8C1776F68BD}"/>
                </a:ext>
              </a:extLst>
            </p:cNvPr>
            <p:cNvCxnSpPr/>
            <p:nvPr/>
          </p:nvCxnSpPr>
          <p:spPr>
            <a:xfrm>
              <a:off x="3729550" y="3676550"/>
              <a:ext cx="4720200" cy="0"/>
            </a:xfrm>
            <a:prstGeom prst="straightConnector1">
              <a:avLst/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aphicFrame>
        <p:nvGraphicFramePr>
          <p:cNvPr id="9" name="Google Shape;86;p16">
            <a:extLst>
              <a:ext uri="{FF2B5EF4-FFF2-40B4-BE49-F238E27FC236}">
                <a16:creationId xmlns:a16="http://schemas.microsoft.com/office/drawing/2014/main" id="{1DF0E19A-C3F7-43FB-959A-15BB31E5B5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5146802"/>
              </p:ext>
            </p:extLst>
          </p:nvPr>
        </p:nvGraphicFramePr>
        <p:xfrm>
          <a:off x="934799" y="1243471"/>
          <a:ext cx="10561500" cy="326124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069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87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4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chemeClr val="lt1"/>
                          </a:solidFill>
                        </a:rPr>
                        <a:t> Time / Duration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chemeClr val="lt1"/>
                          </a:solidFill>
                        </a:rPr>
                        <a:t>Activity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chemeClr val="lt1"/>
                          </a:solidFill>
                        </a:rPr>
                        <a:t>Materials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>
                          <a:solidFill>
                            <a:srgbClr val="FFFFFF"/>
                          </a:solidFill>
                        </a:rPr>
                        <a:t>5 min </a:t>
                      </a:r>
                      <a:endParaRPr sz="1400" u="none" strike="noStrike" cap="none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>
                          <a:solidFill>
                            <a:srgbClr val="FFFFFF"/>
                          </a:solidFill>
                        </a:rPr>
                        <a:t>Students brainstorm and plan their solution.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  <a:p>
                      <a:pPr marL="28575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Char char="•"/>
                      </a:pPr>
                      <a:r>
                        <a:rPr lang="en-US">
                          <a:solidFill>
                            <a:srgbClr val="FFFFFF"/>
                          </a:solidFill>
                        </a:rPr>
                        <a:t>give students time to brainstorm and plan their solutions.</a:t>
                      </a:r>
                      <a:endParaRPr sz="1400" u="none" strike="noStrike" cap="none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chemeClr val="lt1"/>
                          </a:solidFill>
                        </a:rPr>
                        <a:t>10 min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solidFill>
                            <a:schemeClr val="lt1"/>
                          </a:solidFill>
                        </a:rPr>
                        <a:t>Introduce students to web development.</a:t>
                      </a:r>
                      <a:endParaRPr dirty="0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strike="noStrike" cap="none" dirty="0">
                          <a:solidFill>
                            <a:schemeClr val="lt1"/>
                          </a:solidFill>
                        </a:rPr>
                        <a:t>play a short video about web development </a:t>
                      </a:r>
                      <a:endParaRPr dirty="0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strike="noStrike" cap="none" dirty="0">
                          <a:solidFill>
                            <a:schemeClr val="lt1"/>
                          </a:solidFill>
                        </a:rPr>
                        <a:t>ask students engaging questions </a:t>
                      </a:r>
                      <a:endParaRPr dirty="0">
                        <a:solidFill>
                          <a:schemeClr val="lt1"/>
                        </a:solidFill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dirty="0">
                          <a:solidFill>
                            <a:schemeClr val="lt1"/>
                          </a:solidFill>
                        </a:rPr>
                        <a:t>Show</a:t>
                      </a:r>
                      <a:r>
                        <a:rPr lang="en-US" sz="1400" u="none" strike="noStrike" cap="none" dirty="0">
                          <a:solidFill>
                            <a:schemeClr val="lt1"/>
                          </a:solidFill>
                        </a:rPr>
                        <a:t> different website structures and ask </a:t>
                      </a:r>
                      <a:r>
                        <a:rPr lang="en-US" dirty="0">
                          <a:solidFill>
                            <a:schemeClr val="lt1"/>
                          </a:solidFill>
                        </a:rPr>
                        <a:t>participants to describe the details of each page</a:t>
                      </a:r>
                      <a:r>
                        <a:rPr lang="en-US" sz="1400" u="none" strike="noStrike" cap="none" dirty="0">
                          <a:solidFill>
                            <a:schemeClr val="lt1"/>
                          </a:solidFill>
                        </a:rPr>
                        <a:t>.</a:t>
                      </a:r>
                      <a:endParaRPr dirty="0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strike="noStrike" cap="none" dirty="0">
                          <a:solidFill>
                            <a:schemeClr val="lt1"/>
                          </a:solidFill>
                        </a:rPr>
                        <a:t>explain responsive websites.</a:t>
                      </a:r>
                      <a:endParaRPr dirty="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Computer, internet access</a:t>
                      </a:r>
                      <a:r>
                        <a:rPr lang="en-US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,</a:t>
                      </a:r>
                      <a:r>
                        <a:rPr lang="en-US" sz="1400" u="none" strike="noStrike" cap="none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 </a:t>
                      </a:r>
                      <a:r>
                        <a:rPr lang="en-US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slideshow</a:t>
                      </a:r>
                      <a:r>
                        <a:rPr lang="en-US" sz="1400" u="none" strike="noStrike" cap="none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, Projector.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lt1"/>
                          </a:solidFill>
                        </a:rPr>
                        <a:t>10</a:t>
                      </a:r>
                      <a:r>
                        <a:rPr lang="en-US" sz="1400" u="none" strike="noStrike" cap="none">
                          <a:solidFill>
                            <a:schemeClr val="lt1"/>
                          </a:solidFill>
                        </a:rPr>
                        <a:t> min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solidFill>
                            <a:schemeClr val="lt1"/>
                          </a:solidFill>
                        </a:rPr>
                        <a:t>Introduce students to Google Sites website builder.</a:t>
                      </a:r>
                      <a:endParaRPr dirty="0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strike="noStrike" cap="none" dirty="0">
                          <a:solidFill>
                            <a:schemeClr val="lt1"/>
                          </a:solidFill>
                        </a:rPr>
                        <a:t>Demo and facilitate guided practice activities to add pictures, text, link pages and changing design.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Computer, internet access</a:t>
                      </a:r>
                      <a:r>
                        <a:rPr lang="en-US" dirty="0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,</a:t>
                      </a:r>
                      <a:r>
                        <a:rPr lang="en-US" sz="1400" u="none" strike="noStrike" cap="none" dirty="0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 </a:t>
                      </a:r>
                      <a:r>
                        <a:rPr lang="en-US" dirty="0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slideshow</a:t>
                      </a:r>
                      <a:r>
                        <a:rPr lang="en-US" sz="1400" u="none" strike="noStrike" cap="none" dirty="0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, Projector.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0671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>
      <p:transition spd="slow">
        <p:fade thruBlk="1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8961" y="6413529"/>
            <a:ext cx="1044681" cy="369333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TextBox 2"/>
          <p:cNvSpPr txBox="1"/>
          <p:nvPr/>
        </p:nvSpPr>
        <p:spPr>
          <a:xfrm>
            <a:off x="10663642" y="6464329"/>
            <a:ext cx="1226567" cy="3186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t>Studio56.qa</a:t>
            </a:r>
          </a:p>
        </p:txBody>
      </p:sp>
      <p:sp>
        <p:nvSpPr>
          <p:cNvPr id="5" name="Google Shape;81;p16">
            <a:extLst>
              <a:ext uri="{FF2B5EF4-FFF2-40B4-BE49-F238E27FC236}">
                <a16:creationId xmlns:a16="http://schemas.microsoft.com/office/drawing/2014/main" id="{E252AA3F-CD61-449E-89E6-89F49CBF0B9B}"/>
              </a:ext>
            </a:extLst>
          </p:cNvPr>
          <p:cNvSpPr txBox="1"/>
          <p:nvPr/>
        </p:nvSpPr>
        <p:spPr>
          <a:xfrm>
            <a:off x="3855459" y="409563"/>
            <a:ext cx="4720200" cy="5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LESSON PLAN (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Pg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000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3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)</a:t>
            </a:r>
            <a:endParaRPr sz="2000" b="0" i="0" u="none" strike="noStrike" cap="none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6" name="Google Shape;82;p16">
            <a:extLst>
              <a:ext uri="{FF2B5EF4-FFF2-40B4-BE49-F238E27FC236}">
                <a16:creationId xmlns:a16="http://schemas.microsoft.com/office/drawing/2014/main" id="{02759766-6803-4A86-B0A3-B09EC984BA13}"/>
              </a:ext>
            </a:extLst>
          </p:cNvPr>
          <p:cNvGrpSpPr/>
          <p:nvPr/>
        </p:nvGrpSpPr>
        <p:grpSpPr>
          <a:xfrm>
            <a:off x="5248007" y="428225"/>
            <a:ext cx="1992396" cy="494650"/>
            <a:chOff x="3729550" y="3181900"/>
            <a:chExt cx="4720200" cy="494650"/>
          </a:xfrm>
        </p:grpSpPr>
        <p:cxnSp>
          <p:nvCxnSpPr>
            <p:cNvPr id="7" name="Google Shape;83;p16">
              <a:extLst>
                <a:ext uri="{FF2B5EF4-FFF2-40B4-BE49-F238E27FC236}">
                  <a16:creationId xmlns:a16="http://schemas.microsoft.com/office/drawing/2014/main" id="{30906C81-AAAE-4B97-9EB7-8CD6C6597601}"/>
                </a:ext>
              </a:extLst>
            </p:cNvPr>
            <p:cNvCxnSpPr/>
            <p:nvPr/>
          </p:nvCxnSpPr>
          <p:spPr>
            <a:xfrm>
              <a:off x="3729550" y="3181900"/>
              <a:ext cx="4720200" cy="0"/>
            </a:xfrm>
            <a:prstGeom prst="straightConnector1">
              <a:avLst/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" name="Google Shape;84;p16">
              <a:extLst>
                <a:ext uri="{FF2B5EF4-FFF2-40B4-BE49-F238E27FC236}">
                  <a16:creationId xmlns:a16="http://schemas.microsoft.com/office/drawing/2014/main" id="{7F652793-FD8F-4C83-8C5D-E8C1776F68BD}"/>
                </a:ext>
              </a:extLst>
            </p:cNvPr>
            <p:cNvCxnSpPr/>
            <p:nvPr/>
          </p:nvCxnSpPr>
          <p:spPr>
            <a:xfrm>
              <a:off x="3729550" y="3676550"/>
              <a:ext cx="4720200" cy="0"/>
            </a:xfrm>
            <a:prstGeom prst="straightConnector1">
              <a:avLst/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aphicFrame>
        <p:nvGraphicFramePr>
          <p:cNvPr id="10" name="Google Shape;96;p17">
            <a:extLst>
              <a:ext uri="{FF2B5EF4-FFF2-40B4-BE49-F238E27FC236}">
                <a16:creationId xmlns:a16="http://schemas.microsoft.com/office/drawing/2014/main" id="{714F1759-7D70-4189-9AFF-F06BDAE91B95}"/>
              </a:ext>
            </a:extLst>
          </p:cNvPr>
          <p:cNvGraphicFramePr/>
          <p:nvPr/>
        </p:nvGraphicFramePr>
        <p:xfrm>
          <a:off x="952474" y="1606421"/>
          <a:ext cx="10561500" cy="26364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069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87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4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chemeClr val="lt1"/>
                          </a:solidFill>
                        </a:rPr>
                        <a:t> Time / Duration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chemeClr val="lt1"/>
                          </a:solidFill>
                        </a:rPr>
                        <a:t>Activity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chemeClr val="lt1"/>
                          </a:solidFill>
                        </a:rPr>
                        <a:t>Materials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chemeClr val="lt1"/>
                          </a:solidFill>
                        </a:rPr>
                        <a:t>40 min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lt1"/>
                          </a:solidFill>
                        </a:rPr>
                        <a:t>Let students start working independently to build their solutions.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strike="noStrike" cap="none">
                          <a:solidFill>
                            <a:schemeClr val="lt1"/>
                          </a:solidFill>
                        </a:rPr>
                        <a:t>Students select design for the </a:t>
                      </a:r>
                      <a:r>
                        <a:rPr lang="en-US">
                          <a:solidFill>
                            <a:schemeClr val="lt1"/>
                          </a:solidFill>
                        </a:rPr>
                        <a:t>web page</a:t>
                      </a:r>
                      <a:endParaRPr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strike="noStrike" cap="none">
                          <a:solidFill>
                            <a:schemeClr val="lt1"/>
                          </a:solidFill>
                        </a:rPr>
                        <a:t>Students create text box to write and add pictures.</a:t>
                      </a:r>
                      <a:endParaRPr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strike="noStrike" cap="none">
                          <a:solidFill>
                            <a:schemeClr val="lt1"/>
                          </a:solidFill>
                        </a:rPr>
                        <a:t>Students change font color and style. </a:t>
                      </a:r>
                      <a:endParaRPr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strike="noStrike" cap="none">
                          <a:solidFill>
                            <a:schemeClr val="lt1"/>
                          </a:solidFill>
                        </a:rPr>
                        <a:t>Students link their webpages with a hyperlink.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Computer, internet access.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solidFill>
                            <a:schemeClr val="lt1"/>
                          </a:solidFill>
                        </a:rPr>
                        <a:t>10 min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lt1"/>
                          </a:solidFill>
                        </a:rPr>
                        <a:t>Participants will present their solutions to the class.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Computer, internet access.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chemeClr val="lt1"/>
                          </a:solidFill>
                        </a:rPr>
                        <a:t>5 min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chemeClr val="lt1"/>
                          </a:solidFill>
                        </a:rPr>
                        <a:t>Reflect and discuss with the students the knowledge gained through the session. 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048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>
      <p:transition spd="slow">
        <p:fade thruBlk="1"/>
      </p:transition>
    </mc:Fallback>
  </mc:AlternateContent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11880</TotalTime>
  <Words>588</Words>
  <Application>Microsoft Office PowerPoint</Application>
  <PresentationFormat>Custom</PresentationFormat>
  <Paragraphs>78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Cambria</vt:lpstr>
      <vt:lpstr>Helvetica</vt:lpstr>
      <vt:lpstr>Lato</vt:lpstr>
      <vt:lpstr>Politica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Sarah Busaaa</cp:lastModifiedBy>
  <cp:revision>79</cp:revision>
  <dcterms:modified xsi:type="dcterms:W3CDTF">2020-11-25T09:56:34Z</dcterms:modified>
</cp:coreProperties>
</file>