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06" r:id="rId3"/>
    <p:sldId id="292" r:id="rId4"/>
    <p:sldId id="307" r:id="rId5"/>
    <p:sldId id="279" r:id="rId6"/>
    <p:sldId id="280" r:id="rId7"/>
    <p:sldId id="328" r:id="rId8"/>
    <p:sldId id="278" r:id="rId9"/>
    <p:sldId id="308" r:id="rId10"/>
    <p:sldId id="300" r:id="rId11"/>
    <p:sldId id="281" r:id="rId12"/>
    <p:sldId id="282" r:id="rId13"/>
    <p:sldId id="327" r:id="rId14"/>
    <p:sldId id="302" r:id="rId15"/>
    <p:sldId id="288" r:id="rId16"/>
    <p:sldId id="298" r:id="rId17"/>
    <p:sldId id="303" r:id="rId18"/>
    <p:sldId id="309" r:id="rId19"/>
    <p:sldId id="326" r:id="rId20"/>
    <p:sldId id="329" r:id="rId21"/>
    <p:sldId id="331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72E41"/>
    <a:srgbClr val="4A5695"/>
    <a:srgbClr val="F3B12F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3"/>
    <p:restoredTop sz="94624"/>
  </p:normalViewPr>
  <p:slideViewPr>
    <p:cSldViewPr snapToGrid="0" snapToObjects="1">
      <p:cViewPr varScale="1">
        <p:scale>
          <a:sx n="82" d="100"/>
          <a:sy n="82" d="100"/>
        </p:scale>
        <p:origin x="437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we do in Studio5/6 and the age group we target.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02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 participants the Design panel where they can drag and drop User Interface elements, like buttons, labels, and images.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4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 participants the Block panel where they can drag and drop blocks of code, where each block represents an instruction.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 participants the Design panel where they can drag and drop User Interface elements, like buttons, labels, and images.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4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08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1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4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65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25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3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007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58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1007391"/>
            <a:ext cx="12192001" cy="5434048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024" y="1116718"/>
            <a:ext cx="8006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National Day Card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257" b="44113"/>
          <a:stretch/>
        </p:blipFill>
        <p:spPr>
          <a:xfrm>
            <a:off x="6242119" y="0"/>
            <a:ext cx="5949881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653AA2-6688-46D7-89E3-AAA2248387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630" y="2156332"/>
            <a:ext cx="3150787" cy="407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30972" y="345621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What is coding?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2FA9AED0-1821-40A9-B58A-268CAA64F07F}"/>
              </a:ext>
            </a:extLst>
          </p:cNvPr>
          <p:cNvSpPr txBox="1">
            <a:spLocks/>
          </p:cNvSpPr>
          <p:nvPr/>
        </p:nvSpPr>
        <p:spPr>
          <a:xfrm>
            <a:off x="7391175" y="430464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48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ماهي البرمجة؟</a:t>
            </a:r>
            <a:endParaRPr lang="en-US" sz="48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49416E5-4F13-423B-9ADF-CCF1047F5C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51" y="1327943"/>
            <a:ext cx="3120786" cy="2587918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A2B2C09-714D-437D-97A3-197F25E073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6162" y="1542203"/>
            <a:ext cx="2497494" cy="2159398"/>
          </a:xfrm>
          <a:prstGeom prst="rect">
            <a:avLst/>
          </a:prstGeom>
        </p:spPr>
      </p:pic>
      <p:sp>
        <p:nvSpPr>
          <p:cNvPr id="14" name="Google Shape;342;p12">
            <a:extLst>
              <a:ext uri="{FF2B5EF4-FFF2-40B4-BE49-F238E27FC236}">
                <a16:creationId xmlns:a16="http://schemas.microsoft.com/office/drawing/2014/main" id="{51AF0977-7F50-476C-B698-7BB7D993FBCE}"/>
              </a:ext>
            </a:extLst>
          </p:cNvPr>
          <p:cNvSpPr txBox="1">
            <a:spLocks/>
          </p:cNvSpPr>
          <p:nvPr/>
        </p:nvSpPr>
        <p:spPr>
          <a:xfrm>
            <a:off x="799194" y="3857042"/>
            <a:ext cx="184137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Binary (01)</a:t>
            </a:r>
          </a:p>
        </p:txBody>
      </p:sp>
      <p:sp>
        <p:nvSpPr>
          <p:cNvPr id="16" name="Google Shape;342;p12">
            <a:extLst>
              <a:ext uri="{FF2B5EF4-FFF2-40B4-BE49-F238E27FC236}">
                <a16:creationId xmlns:a16="http://schemas.microsoft.com/office/drawing/2014/main" id="{86E79C81-1940-4D1A-89B9-6176B59E6996}"/>
              </a:ext>
            </a:extLst>
          </p:cNvPr>
          <p:cNvSpPr txBox="1">
            <a:spLocks/>
          </p:cNvSpPr>
          <p:nvPr/>
        </p:nvSpPr>
        <p:spPr>
          <a:xfrm>
            <a:off x="9715804" y="3857042"/>
            <a:ext cx="1841370" cy="11068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English, Arabic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C947AD1-E617-41D8-96F7-3D8FDFA81A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879" y="1685489"/>
            <a:ext cx="2311547" cy="1872825"/>
          </a:xfrm>
          <a:prstGeom prst="rect">
            <a:avLst/>
          </a:prstGeom>
        </p:spPr>
      </p:pic>
      <p:sp>
        <p:nvSpPr>
          <p:cNvPr id="19" name="Google Shape;342;p12">
            <a:extLst>
              <a:ext uri="{FF2B5EF4-FFF2-40B4-BE49-F238E27FC236}">
                <a16:creationId xmlns:a16="http://schemas.microsoft.com/office/drawing/2014/main" id="{599F0764-6578-431E-93AC-66D77A016967}"/>
              </a:ext>
            </a:extLst>
          </p:cNvPr>
          <p:cNvSpPr txBox="1">
            <a:spLocks/>
          </p:cNvSpPr>
          <p:nvPr/>
        </p:nvSpPr>
        <p:spPr>
          <a:xfrm>
            <a:off x="5175315" y="3885355"/>
            <a:ext cx="1892624" cy="11068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Python, Java, C++</a:t>
            </a:r>
          </a:p>
        </p:txBody>
      </p:sp>
      <p:sp>
        <p:nvSpPr>
          <p:cNvPr id="20" name="Arrow: Left-Right 19">
            <a:extLst>
              <a:ext uri="{FF2B5EF4-FFF2-40B4-BE49-F238E27FC236}">
                <a16:creationId xmlns:a16="http://schemas.microsoft.com/office/drawing/2014/main" id="{4EFCDE48-26BF-4867-A26B-A49BA22C66B7}"/>
              </a:ext>
            </a:extLst>
          </p:cNvPr>
          <p:cNvSpPr/>
          <p:nvPr/>
        </p:nvSpPr>
        <p:spPr>
          <a:xfrm>
            <a:off x="3353258" y="2626565"/>
            <a:ext cx="1296955" cy="107302"/>
          </a:xfrm>
          <a:prstGeom prst="leftRightArrow">
            <a:avLst/>
          </a:prstGeom>
          <a:solidFill>
            <a:srgbClr val="F72E4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BAF01EC2-DC19-410F-99D6-28FA834FB3A1}"/>
              </a:ext>
            </a:extLst>
          </p:cNvPr>
          <p:cNvSpPr/>
          <p:nvPr/>
        </p:nvSpPr>
        <p:spPr>
          <a:xfrm>
            <a:off x="7739130" y="2607903"/>
            <a:ext cx="1296955" cy="107302"/>
          </a:xfrm>
          <a:prstGeom prst="leftRightArrow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6B7248-CD92-4687-93DD-457CFF84B5D0}"/>
              </a:ext>
            </a:extLst>
          </p:cNvPr>
          <p:cNvSpPr txBox="1"/>
          <p:nvPr/>
        </p:nvSpPr>
        <p:spPr>
          <a:xfrm>
            <a:off x="157452" y="5448000"/>
            <a:ext cx="9639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525252"/>
                </a:solidFill>
                <a:effectLst/>
                <a:latin typeface="Politica" panose="02000506060000020004" pitchFamily="2" charset="0"/>
              </a:rPr>
              <a:t>Coding is </a:t>
            </a:r>
            <a:r>
              <a:rPr lang="en-US" sz="2400" dirty="0">
                <a:solidFill>
                  <a:srgbClr val="525252"/>
                </a:solidFill>
                <a:latin typeface="Politica" panose="02000506060000020004" pitchFamily="2" charset="0"/>
              </a:rPr>
              <a:t>used </a:t>
            </a:r>
            <a:r>
              <a:rPr lang="en-US" sz="2400" b="0" i="0" dirty="0">
                <a:solidFill>
                  <a:srgbClr val="525252"/>
                </a:solidFill>
                <a:effectLst/>
                <a:latin typeface="Politica" panose="02000506060000020004" pitchFamily="2" charset="0"/>
              </a:rPr>
              <a:t>to give computers and other machines instructions on what actions to perform.</a:t>
            </a:r>
            <a:endParaRPr lang="en-US" sz="2400" dirty="0">
              <a:latin typeface="Politica" panose="02000506060000020004" pitchFamily="2" charset="0"/>
            </a:endParaRP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371E83E0-5C58-4499-B811-DB6D5646B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989"/>
            <a:ext cx="65" cy="5411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14FFF2-C83C-4AEB-83CB-DC8CDB5130D1}"/>
              </a:ext>
            </a:extLst>
          </p:cNvPr>
          <p:cNvSpPr txBox="1"/>
          <p:nvPr/>
        </p:nvSpPr>
        <p:spPr>
          <a:xfrm>
            <a:off x="2920454" y="6124228"/>
            <a:ext cx="91451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2000" dirty="0">
                <a:solidFill>
                  <a:srgbClr val="222222"/>
                </a:solidFill>
                <a:latin typeface="Google Sans"/>
                <a:cs typeface="Arial" panose="020B0604020202020204" pitchFamily="34" charset="0"/>
              </a:rPr>
              <a:t>تستخدم البرمجة 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ogle Sans"/>
                <a:cs typeface="Arial" panose="020B0604020202020204" pitchFamily="34" charset="0"/>
              </a:rPr>
              <a:t>لإعطاء أجهزة الكمبيوتر والآلات الأخرى إرشادات حول الإجراءات التي يجب تنفيذها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74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3B3F1F85-A433-4E57-B36C-F2147AFB8CA2}"/>
              </a:ext>
            </a:extLst>
          </p:cNvPr>
          <p:cNvSpPr/>
          <p:nvPr/>
        </p:nvSpPr>
        <p:spPr>
          <a:xfrm>
            <a:off x="9328235" y="1574712"/>
            <a:ext cx="1993473" cy="1993473"/>
          </a:xfrm>
          <a:prstGeom prst="flowChartConnector">
            <a:avLst/>
          </a:prstGeom>
          <a:solidFill>
            <a:srgbClr val="E6E6E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274A2964-BD2E-428C-84D0-D6734FCFCAB3}"/>
              </a:ext>
            </a:extLst>
          </p:cNvPr>
          <p:cNvSpPr/>
          <p:nvPr/>
        </p:nvSpPr>
        <p:spPr>
          <a:xfrm>
            <a:off x="8289917" y="4351344"/>
            <a:ext cx="1993473" cy="1993473"/>
          </a:xfrm>
          <a:prstGeom prst="flowChartConnector">
            <a:avLst/>
          </a:prstGeom>
          <a:solidFill>
            <a:srgbClr val="E6E6E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200" y="252272"/>
            <a:ext cx="3907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Politica" panose="02000506060000020004" pitchFamily="2" charset="0"/>
                <a:cs typeface="Arial"/>
                <a:sym typeface="Arial"/>
              </a:rPr>
              <a:t>What we will do today?</a:t>
            </a:r>
          </a:p>
        </p:txBody>
      </p:sp>
      <p:sp>
        <p:nvSpPr>
          <p:cNvPr id="3" name="Google Shape;342;p12">
            <a:extLst>
              <a:ext uri="{FF2B5EF4-FFF2-40B4-BE49-F238E27FC236}">
                <a16:creationId xmlns:a16="http://schemas.microsoft.com/office/drawing/2014/main" id="{53D04A4E-4299-4365-A6C0-E7145BD030E6}"/>
              </a:ext>
            </a:extLst>
          </p:cNvPr>
          <p:cNvSpPr txBox="1">
            <a:spLocks/>
          </p:cNvSpPr>
          <p:nvPr/>
        </p:nvSpPr>
        <p:spPr>
          <a:xfrm>
            <a:off x="7314354" y="226502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sz="36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ماذا سنفعل اليوم؟</a:t>
            </a:r>
            <a:endParaRPr lang="en-US" sz="36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4A9BB484-F89A-4090-9A86-50D382E5521F}"/>
              </a:ext>
            </a:extLst>
          </p:cNvPr>
          <p:cNvSpPr/>
          <p:nvPr/>
        </p:nvSpPr>
        <p:spPr>
          <a:xfrm>
            <a:off x="737117" y="1601202"/>
            <a:ext cx="1993473" cy="1993473"/>
          </a:xfrm>
          <a:prstGeom prst="flowChartConnector">
            <a:avLst/>
          </a:prstGeom>
          <a:solidFill>
            <a:srgbClr val="E6E6E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48957801-056E-4244-8004-9F9DDC80AD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0426" y="871802"/>
            <a:ext cx="4032575" cy="2831033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EA39520C-2FEA-41A0-BC02-B9BDE27097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568750" y="1605483"/>
            <a:ext cx="2588305" cy="1919219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2739BA46-A539-41C5-9B3F-742D04BA11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443" y="1810600"/>
            <a:ext cx="1702895" cy="1442248"/>
          </a:xfrm>
          <a:prstGeom prst="rect">
            <a:avLst/>
          </a:prstGeom>
        </p:spPr>
      </p:pic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17FCC5D9-B96A-4010-9E4A-3C2C69FCEF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3668" y="4597285"/>
            <a:ext cx="1699156" cy="1439081"/>
          </a:xfrm>
          <a:prstGeom prst="rect">
            <a:avLst/>
          </a:prstGeom>
        </p:spPr>
      </p:pic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AE41028A-624E-492E-8161-F90723AAF810}"/>
              </a:ext>
            </a:extLst>
          </p:cNvPr>
          <p:cNvSpPr/>
          <p:nvPr/>
        </p:nvSpPr>
        <p:spPr>
          <a:xfrm>
            <a:off x="5107339" y="4759448"/>
            <a:ext cx="1993473" cy="1993473"/>
          </a:xfrm>
          <a:prstGeom prst="flowChartConnector">
            <a:avLst/>
          </a:prstGeom>
          <a:solidFill>
            <a:srgbClr val="E6E6E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9328D2C6-D4B7-43B2-B8C9-E7BBF69309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3054" y="5041961"/>
            <a:ext cx="1282930" cy="2031781"/>
          </a:xfrm>
          <a:prstGeom prst="rect">
            <a:avLst/>
          </a:prstGeom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id="{E1529F1A-15C9-4B25-A22F-1984455739A7}"/>
              </a:ext>
            </a:extLst>
          </p:cNvPr>
          <p:cNvSpPr/>
          <p:nvPr/>
        </p:nvSpPr>
        <p:spPr>
          <a:xfrm>
            <a:off x="3181739" y="2287727"/>
            <a:ext cx="732068" cy="362613"/>
          </a:xfrm>
          <a:prstGeom prst="rightArrow">
            <a:avLst/>
          </a:prstGeom>
          <a:solidFill>
            <a:srgbClr val="FF0000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640EA0C-832F-4422-AB36-34EF08B70112}"/>
              </a:ext>
            </a:extLst>
          </p:cNvPr>
          <p:cNvSpPr/>
          <p:nvPr/>
        </p:nvSpPr>
        <p:spPr>
          <a:xfrm rot="18238794">
            <a:off x="3653183" y="3926389"/>
            <a:ext cx="732068" cy="362613"/>
          </a:xfrm>
          <a:prstGeom prst="rightArrow">
            <a:avLst/>
          </a:prstGeom>
          <a:solidFill>
            <a:srgbClr val="FF0000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4CA0E0B3-998F-49B4-B276-DC7AC21F3E76}"/>
              </a:ext>
            </a:extLst>
          </p:cNvPr>
          <p:cNvSpPr/>
          <p:nvPr/>
        </p:nvSpPr>
        <p:spPr>
          <a:xfrm rot="14073945">
            <a:off x="7748210" y="3943814"/>
            <a:ext cx="732068" cy="362613"/>
          </a:xfrm>
          <a:prstGeom prst="rightArrow">
            <a:avLst/>
          </a:prstGeom>
          <a:solidFill>
            <a:srgbClr val="FF0000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E830E0C6-8FD4-4651-9E26-3E1718F743E3}"/>
              </a:ext>
            </a:extLst>
          </p:cNvPr>
          <p:cNvSpPr/>
          <p:nvPr/>
        </p:nvSpPr>
        <p:spPr>
          <a:xfrm flipH="1">
            <a:off x="8155340" y="2325349"/>
            <a:ext cx="732068" cy="362613"/>
          </a:xfrm>
          <a:prstGeom prst="rightArrow">
            <a:avLst/>
          </a:prstGeom>
          <a:solidFill>
            <a:srgbClr val="FF0000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664EAB-9C30-4F3E-BA43-1F5027846E39}"/>
              </a:ext>
            </a:extLst>
          </p:cNvPr>
          <p:cNvSpPr/>
          <p:nvPr/>
        </p:nvSpPr>
        <p:spPr>
          <a:xfrm>
            <a:off x="4434374" y="2801417"/>
            <a:ext cx="15712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QATAR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2FF23A-9B19-455E-8F18-601B01C51249}"/>
              </a:ext>
            </a:extLst>
          </p:cNvPr>
          <p:cNvSpPr txBox="1"/>
          <p:nvPr/>
        </p:nvSpPr>
        <p:spPr>
          <a:xfrm>
            <a:off x="10994877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02145F-5776-4526-8015-497CD6A62C90}"/>
              </a:ext>
            </a:extLst>
          </p:cNvPr>
          <p:cNvGrpSpPr/>
          <p:nvPr/>
        </p:nvGrpSpPr>
        <p:grpSpPr>
          <a:xfrm>
            <a:off x="9677397" y="6273830"/>
            <a:ext cx="1317480" cy="429393"/>
            <a:chOff x="9331349" y="6222078"/>
            <a:chExt cx="1450765" cy="47283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FEDF28A-3E5A-449F-B1CA-CEF5E46FB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7C06F45-BFFE-4D1F-B90F-1D1022C6E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A48734BE-4B88-4B12-B7D9-6AFC615F83B7}"/>
              </a:ext>
            </a:extLst>
          </p:cNvPr>
          <p:cNvSpPr/>
          <p:nvPr/>
        </p:nvSpPr>
        <p:spPr>
          <a:xfrm>
            <a:off x="2011233" y="4307748"/>
            <a:ext cx="1993473" cy="1993473"/>
          </a:xfrm>
          <a:prstGeom prst="flowChartConnector">
            <a:avLst/>
          </a:prstGeom>
          <a:solidFill>
            <a:srgbClr val="E6E6E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8EE63243-31F5-4936-A230-A8664E1E16C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330" y="4673225"/>
            <a:ext cx="1339965" cy="1169625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907D3827-29D6-43D2-82D1-5C715D5744B6}"/>
              </a:ext>
            </a:extLst>
          </p:cNvPr>
          <p:cNvSpPr/>
          <p:nvPr/>
        </p:nvSpPr>
        <p:spPr>
          <a:xfrm rot="16200000">
            <a:off x="5718252" y="4049944"/>
            <a:ext cx="732068" cy="362613"/>
          </a:xfrm>
          <a:prstGeom prst="rightArrow">
            <a:avLst/>
          </a:prstGeom>
          <a:solidFill>
            <a:srgbClr val="FF0000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7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052" y="19050"/>
            <a:ext cx="1873250" cy="6724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89BAD0-FBB1-4374-9DA6-1AA561C5236B}"/>
              </a:ext>
            </a:extLst>
          </p:cNvPr>
          <p:cNvSpPr txBox="1"/>
          <p:nvPr/>
        </p:nvSpPr>
        <p:spPr>
          <a:xfrm>
            <a:off x="179699" y="587048"/>
            <a:ext cx="5008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Design a unique gift card expressing your love to Qatar, using: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09C4F-76F9-4FDC-9A62-C185410D77E2}"/>
              </a:ext>
            </a:extLst>
          </p:cNvPr>
          <p:cNvSpPr txBox="1"/>
          <p:nvPr/>
        </p:nvSpPr>
        <p:spPr>
          <a:xfrm>
            <a:off x="369420" y="2619567"/>
            <a:ext cx="32135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Animation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Coding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Graphical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Painting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Sound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QR code</a:t>
            </a:r>
            <a:endParaRPr lang="ar-QA" sz="3200" b="1" dirty="0">
              <a:latin typeface="Politica" panose="02000506060000020004" pitchFamily="2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FDBF0-685D-4AAB-8515-3B2A5E1F177C}"/>
              </a:ext>
            </a:extLst>
          </p:cNvPr>
          <p:cNvSpPr txBox="1"/>
          <p:nvPr/>
        </p:nvSpPr>
        <p:spPr>
          <a:xfrm>
            <a:off x="5368002" y="648603"/>
            <a:ext cx="4710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QA" sz="2800" b="1" dirty="0">
                <a:latin typeface="Politica" panose="02000506060000020004" pitchFamily="2" charset="0"/>
                <a:cs typeface="Arial"/>
                <a:sym typeface="Arial"/>
              </a:rPr>
              <a:t>صمم بطاقة معايدة فريدة من نوعها تعبر فيها عن حبك لقطر، باستخدام: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E58BB9-2AD9-4CB8-A49F-36D72C27A3AD}"/>
              </a:ext>
            </a:extLst>
          </p:cNvPr>
          <p:cNvSpPr txBox="1"/>
          <p:nvPr/>
        </p:nvSpPr>
        <p:spPr>
          <a:xfrm>
            <a:off x="7198567" y="2619567"/>
            <a:ext cx="265786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2800" dirty="0">
                <a:latin typeface="Politica" panose="02000506060000020004" pitchFamily="2" charset="0"/>
                <a:cs typeface="Arial"/>
              </a:rPr>
              <a:t>الرسوم المتحركة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sz="2800" dirty="0">
                <a:latin typeface="Politica" panose="02000506060000020004" pitchFamily="2" charset="0"/>
                <a:cs typeface="Arial"/>
              </a:rPr>
              <a:t>البرمجة</a:t>
            </a:r>
            <a:endParaRPr lang="en-US" sz="2800" dirty="0">
              <a:latin typeface="Politica" panose="02000506060000020004" pitchFamily="2" charset="0"/>
              <a:cs typeface="Arial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sz="2800" dirty="0">
                <a:latin typeface="Politica" panose="02000506060000020004" pitchFamily="2" charset="0"/>
                <a:cs typeface="Arial"/>
              </a:rPr>
              <a:t>ال</a:t>
            </a:r>
            <a:r>
              <a:rPr lang="en-US" sz="2800" dirty="0">
                <a:latin typeface="Politica" panose="02000506060000020004" pitchFamily="2" charset="0"/>
                <a:cs typeface="Arial"/>
              </a:rPr>
              <a:t>تأثيرات</a:t>
            </a:r>
            <a:r>
              <a:rPr lang="ar-QA" sz="2800" dirty="0">
                <a:latin typeface="Politica" panose="02000506060000020004" pitchFamily="2" charset="0"/>
                <a:cs typeface="Arial"/>
              </a:rPr>
              <a:t> ال</a:t>
            </a:r>
            <a:r>
              <a:rPr lang="en-US" sz="2800" dirty="0">
                <a:latin typeface="Politica" panose="02000506060000020004" pitchFamily="2" charset="0"/>
                <a:cs typeface="Arial"/>
              </a:rPr>
              <a:t>رسومية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2800" dirty="0">
                <a:latin typeface="Politica" panose="02000506060000020004" pitchFamily="2" charset="0"/>
                <a:cs typeface="Arial"/>
              </a:rPr>
              <a:t>أدوات الرسم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sz="2800" dirty="0">
                <a:latin typeface="Politica" panose="02000506060000020004" pitchFamily="2" charset="0"/>
                <a:cs typeface="Arial"/>
              </a:rPr>
              <a:t>ال</a:t>
            </a:r>
            <a:r>
              <a:rPr lang="en-US" sz="2800" dirty="0" err="1">
                <a:latin typeface="Politica" panose="02000506060000020004" pitchFamily="2" charset="0"/>
                <a:cs typeface="Arial"/>
              </a:rPr>
              <a:t>صوت</a:t>
            </a:r>
            <a:endParaRPr lang="en-US" sz="2800" dirty="0">
              <a:latin typeface="Politica" panose="02000506060000020004" pitchFamily="2" charset="0"/>
              <a:cs typeface="Arial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QA" sz="2800" dirty="0">
                <a:latin typeface="Politica" panose="02000506060000020004" pitchFamily="2" charset="0"/>
                <a:cs typeface="Arial"/>
              </a:rPr>
              <a:t>رمز الاستجابة السريعة</a:t>
            </a:r>
            <a:endParaRPr lang="en-US" sz="2800" dirty="0">
              <a:latin typeface="Politica" panose="02000506060000020004" pitchFamily="2" charset="0"/>
              <a:cs typeface="Arial"/>
            </a:endParaRPr>
          </a:p>
        </p:txBody>
      </p:sp>
      <p:pic>
        <p:nvPicPr>
          <p:cNvPr id="1026" name="Picture 2" descr="Flag Arab Sticker by AlrayyanTV for iOS &amp; Android | GIPHY">
            <a:extLst>
              <a:ext uri="{FF2B5EF4-FFF2-40B4-BE49-F238E27FC236}">
                <a16:creationId xmlns:a16="http://schemas.microsoft.com/office/drawing/2014/main" id="{55D2CD54-50CB-4EFA-9607-B776CACB1D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906" y="3759468"/>
            <a:ext cx="3371851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/>
          <p:nvPr/>
        </p:nvSpPr>
        <p:spPr>
          <a:xfrm>
            <a:off x="7001469" y="812683"/>
            <a:ext cx="496652" cy="48261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60" name="Google Shape;160;p20"/>
          <p:cNvSpPr/>
          <p:nvPr/>
        </p:nvSpPr>
        <p:spPr>
          <a:xfrm rot="2487327">
            <a:off x="5402361" y="3035936"/>
            <a:ext cx="353396" cy="34341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6DCC4-E921-44F3-B0F0-D016054CF3A6}"/>
              </a:ext>
            </a:extLst>
          </p:cNvPr>
          <p:cNvSpPr txBox="1"/>
          <p:nvPr/>
        </p:nvSpPr>
        <p:spPr>
          <a:xfrm>
            <a:off x="583940" y="1540365"/>
            <a:ext cx="110241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effectLst/>
                <a:latin typeface="Politica" panose="02000506060000020004" pitchFamily="2" charset="0"/>
              </a:rPr>
              <a:t>Code that is quickly readable by a cell phone</a:t>
            </a:r>
            <a:r>
              <a:rPr lang="ar-QA" sz="2800" b="0" i="0" dirty="0">
                <a:effectLst/>
                <a:latin typeface="Politica" panose="02000506060000020004" pitchFamily="2" charset="0"/>
              </a:rPr>
              <a:t>,</a:t>
            </a:r>
            <a:r>
              <a:rPr lang="en-US" sz="2800" b="0" i="0" dirty="0">
                <a:effectLst/>
                <a:latin typeface="Politica" panose="02000506060000020004" pitchFamily="2" charset="0"/>
              </a:rPr>
              <a:t> when scanned, it can transfer a wide multitude of information.</a:t>
            </a:r>
          </a:p>
          <a:p>
            <a:pPr algn="r"/>
            <a:r>
              <a:rPr lang="ar-QA" sz="2400" b="0" i="0" dirty="0">
                <a:effectLst/>
                <a:latin typeface="Politica" panose="02000506060000020004" pitchFamily="2" charset="0"/>
              </a:rPr>
              <a:t>الرمز الذي يمكن قراءته بسرعة بواسطة الهاتف النقال ، عند مسحه ضوئيًا ، يمكنه نقل كمية كبيرة من المعلومات.</a:t>
            </a:r>
            <a:endParaRPr lang="en-US" sz="2400" b="0" i="0" dirty="0">
              <a:effectLst/>
              <a:latin typeface="Politica" panose="02000506060000020004" pitchFamily="2" charset="0"/>
            </a:endParaRPr>
          </a:p>
          <a:p>
            <a:pPr algn="ctr"/>
            <a:r>
              <a:rPr lang="en-US" sz="2400" dirty="0">
                <a:latin typeface="Politica" panose="02000506060000020004" pitchFamily="2" charset="0"/>
                <a:cs typeface="Arial"/>
                <a:sym typeface="Arial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573649-AE86-4F26-8DB2-0CE2F0EB57F7}"/>
              </a:ext>
            </a:extLst>
          </p:cNvPr>
          <p:cNvSpPr txBox="1"/>
          <p:nvPr/>
        </p:nvSpPr>
        <p:spPr>
          <a:xfrm>
            <a:off x="203200" y="252272"/>
            <a:ext cx="3907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Politica" panose="02000506060000020004" pitchFamily="2" charset="0"/>
                <a:cs typeface="Arial"/>
                <a:sym typeface="Arial"/>
              </a:rPr>
              <a:t>What is a QR code?</a:t>
            </a:r>
          </a:p>
        </p:txBody>
      </p:sp>
      <p:sp>
        <p:nvSpPr>
          <p:cNvPr id="6" name="Google Shape;342;p12">
            <a:extLst>
              <a:ext uri="{FF2B5EF4-FFF2-40B4-BE49-F238E27FC236}">
                <a16:creationId xmlns:a16="http://schemas.microsoft.com/office/drawing/2014/main" id="{0BEE4EBB-2FF5-4F75-BADD-35104CB829EC}"/>
              </a:ext>
            </a:extLst>
          </p:cNvPr>
          <p:cNvSpPr txBox="1">
            <a:spLocks/>
          </p:cNvSpPr>
          <p:nvPr/>
        </p:nvSpPr>
        <p:spPr>
          <a:xfrm>
            <a:off x="6802016" y="226502"/>
            <a:ext cx="5186784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sz="36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ماهو رمز الاستجابة السريعة؟</a:t>
            </a:r>
            <a:endParaRPr lang="en-US" sz="36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pic>
        <p:nvPicPr>
          <p:cNvPr id="1026" name="Picture 2" descr="Snapcodes">
            <a:extLst>
              <a:ext uri="{FF2B5EF4-FFF2-40B4-BE49-F238E27FC236}">
                <a16:creationId xmlns:a16="http://schemas.microsoft.com/office/drawing/2014/main" id="{099B7CE9-F8C1-4D4C-98F3-157A310E0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126" y="3830180"/>
            <a:ext cx="2062102" cy="206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gram QR Code | Qr code creator, Qr creator, Free qr code generator">
            <a:extLst>
              <a:ext uri="{FF2B5EF4-FFF2-40B4-BE49-F238E27FC236}">
                <a16:creationId xmlns:a16="http://schemas.microsoft.com/office/drawing/2014/main" id="{28F83D64-6F6F-49FB-8407-B64F0535F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7122" y="3913975"/>
            <a:ext cx="1906502" cy="19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640CA5-C7F4-4C9A-9D5A-DD0BA39899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465" y="3280086"/>
            <a:ext cx="2347898" cy="33211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6540F3-7B0B-48A4-ADB6-829D224C55BE}"/>
              </a:ext>
            </a:extLst>
          </p:cNvPr>
          <p:cNvSpPr txBox="1"/>
          <p:nvPr/>
        </p:nvSpPr>
        <p:spPr>
          <a:xfrm>
            <a:off x="10994877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33930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/>
          <p:nvPr/>
        </p:nvSpPr>
        <p:spPr>
          <a:xfrm>
            <a:off x="7001469" y="812683"/>
            <a:ext cx="496652" cy="48261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60" name="Google Shape;160;p20"/>
          <p:cNvSpPr/>
          <p:nvPr/>
        </p:nvSpPr>
        <p:spPr>
          <a:xfrm rot="2487327">
            <a:off x="5402361" y="3035936"/>
            <a:ext cx="353396" cy="34341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80403">
            <a:off x="76176" y="138578"/>
            <a:ext cx="1655517" cy="1359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80403">
            <a:off x="474975" y="1393989"/>
            <a:ext cx="1381056" cy="11338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880403">
            <a:off x="1538193" y="280457"/>
            <a:ext cx="928433" cy="762252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4ECF4A4-B02E-4922-8481-021D631D90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109" y="1259298"/>
            <a:ext cx="3825782" cy="3825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6DCC4-E921-44F3-B0F0-D016054CF3A6}"/>
              </a:ext>
            </a:extLst>
          </p:cNvPr>
          <p:cNvSpPr txBox="1"/>
          <p:nvPr/>
        </p:nvSpPr>
        <p:spPr>
          <a:xfrm>
            <a:off x="3591939" y="5277662"/>
            <a:ext cx="5008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Using Scratch platform</a:t>
            </a:r>
          </a:p>
          <a:p>
            <a:pPr algn="ctr"/>
            <a:r>
              <a:rPr lang="ar-QA" sz="3200" dirty="0">
                <a:latin typeface="Politica" panose="02000506060000020004" pitchFamily="2" charset="0"/>
                <a:cs typeface="Arial"/>
                <a:sym typeface="Arial"/>
              </a:rPr>
              <a:t>باستخدام منصة سكراتش</a:t>
            </a:r>
            <a:r>
              <a:rPr lang="en-US" sz="3200" dirty="0">
                <a:latin typeface="Politica" panose="02000506060000020004" pitchFamily="2" charset="0"/>
                <a:cs typeface="Arial"/>
                <a:sym typeface="Arial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8F6801-6BCF-49C8-9054-62AB30726A3A}"/>
              </a:ext>
            </a:extLst>
          </p:cNvPr>
          <p:cNvSpPr txBox="1"/>
          <p:nvPr/>
        </p:nvSpPr>
        <p:spPr>
          <a:xfrm>
            <a:off x="10994877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2B4AE6-5E50-435B-A52F-FA976D76E191}"/>
              </a:ext>
            </a:extLst>
          </p:cNvPr>
          <p:cNvGrpSpPr/>
          <p:nvPr/>
        </p:nvGrpSpPr>
        <p:grpSpPr>
          <a:xfrm>
            <a:off x="9677397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D8C457-AAF1-41BA-9E18-E92225381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10FB33-ED8D-4CB7-BA4C-D4248E7AE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217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908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9" name="Google Shape;342;p12">
            <a:extLst>
              <a:ext uri="{FF2B5EF4-FFF2-40B4-BE49-F238E27FC236}">
                <a16:creationId xmlns:a16="http://schemas.microsoft.com/office/drawing/2014/main" id="{11C3C869-B075-450A-B8EF-6EE324748CF0}"/>
              </a:ext>
            </a:extLst>
          </p:cNvPr>
          <p:cNvSpPr txBox="1">
            <a:spLocks/>
          </p:cNvSpPr>
          <p:nvPr/>
        </p:nvSpPr>
        <p:spPr>
          <a:xfrm>
            <a:off x="3158540" y="439699"/>
            <a:ext cx="587492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Scratch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2BE1A-E492-4C34-A16C-EA0BF7BAF7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656" y="1167206"/>
            <a:ext cx="10114688" cy="495800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7117F7-4165-4906-B517-55FF0376A239}"/>
              </a:ext>
            </a:extLst>
          </p:cNvPr>
          <p:cNvCxnSpPr>
            <a:cxnSpLocks/>
          </p:cNvCxnSpPr>
          <p:nvPr/>
        </p:nvCxnSpPr>
        <p:spPr>
          <a:xfrm flipH="1">
            <a:off x="2140165" y="958292"/>
            <a:ext cx="185910" cy="59511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25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908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9" name="Google Shape;342;p12">
            <a:extLst>
              <a:ext uri="{FF2B5EF4-FFF2-40B4-BE49-F238E27FC236}">
                <a16:creationId xmlns:a16="http://schemas.microsoft.com/office/drawing/2014/main" id="{11C3C869-B075-450A-B8EF-6EE324748CF0}"/>
              </a:ext>
            </a:extLst>
          </p:cNvPr>
          <p:cNvSpPr txBox="1">
            <a:spLocks/>
          </p:cNvSpPr>
          <p:nvPr/>
        </p:nvSpPr>
        <p:spPr>
          <a:xfrm>
            <a:off x="3158540" y="439699"/>
            <a:ext cx="587492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Scratch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F943B6-D56C-442D-AC6C-D2CF06149A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50" y="1054359"/>
            <a:ext cx="10674900" cy="521947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7117F7-4165-4906-B517-55FF0376A239}"/>
              </a:ext>
            </a:extLst>
          </p:cNvPr>
          <p:cNvCxnSpPr>
            <a:cxnSpLocks/>
          </p:cNvCxnSpPr>
          <p:nvPr/>
        </p:nvCxnSpPr>
        <p:spPr>
          <a:xfrm flipH="1">
            <a:off x="1147132" y="872325"/>
            <a:ext cx="185910" cy="59511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20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908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9" name="Google Shape;342;p12">
            <a:extLst>
              <a:ext uri="{FF2B5EF4-FFF2-40B4-BE49-F238E27FC236}">
                <a16:creationId xmlns:a16="http://schemas.microsoft.com/office/drawing/2014/main" id="{11C3C869-B075-450A-B8EF-6EE324748CF0}"/>
              </a:ext>
            </a:extLst>
          </p:cNvPr>
          <p:cNvSpPr txBox="1">
            <a:spLocks/>
          </p:cNvSpPr>
          <p:nvPr/>
        </p:nvSpPr>
        <p:spPr>
          <a:xfrm>
            <a:off x="3158540" y="439699"/>
            <a:ext cx="587492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Scratch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693AE-4199-4866-A11D-8471FE5600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28" y="1059904"/>
            <a:ext cx="10940143" cy="532494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7117F7-4165-4906-B517-55FF0376A239}"/>
              </a:ext>
            </a:extLst>
          </p:cNvPr>
          <p:cNvCxnSpPr>
            <a:cxnSpLocks/>
          </p:cNvCxnSpPr>
          <p:nvPr/>
        </p:nvCxnSpPr>
        <p:spPr>
          <a:xfrm flipH="1">
            <a:off x="2443688" y="869651"/>
            <a:ext cx="185910" cy="59511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043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89BAD0-FBB1-4374-9DA6-1AA561C5236B}"/>
              </a:ext>
            </a:extLst>
          </p:cNvPr>
          <p:cNvSpPr txBox="1"/>
          <p:nvPr/>
        </p:nvSpPr>
        <p:spPr>
          <a:xfrm>
            <a:off x="179699" y="203667"/>
            <a:ext cx="3442341" cy="707886"/>
          </a:xfrm>
          <a:prstGeom prst="rect">
            <a:avLst/>
          </a:prstGeom>
          <a:solidFill>
            <a:srgbClr val="F72E4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olitica" panose="02000506060000020004" pitchFamily="2" charset="0"/>
                <a:cs typeface="Arial"/>
                <a:sym typeface="Arial"/>
              </a:rPr>
              <a:t>Used coding blocks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FDBF0-685D-4AAB-8515-3B2A5E1F177C}"/>
              </a:ext>
            </a:extLst>
          </p:cNvPr>
          <p:cNvSpPr txBox="1"/>
          <p:nvPr/>
        </p:nvSpPr>
        <p:spPr>
          <a:xfrm>
            <a:off x="8117841" y="326778"/>
            <a:ext cx="3894460" cy="584775"/>
          </a:xfrm>
          <a:prstGeom prst="rect">
            <a:avLst/>
          </a:prstGeom>
          <a:solidFill>
            <a:srgbClr val="F72E41"/>
          </a:solidFill>
        </p:spPr>
        <p:txBody>
          <a:bodyPr wrap="square" rtlCol="0">
            <a:spAutoFit/>
          </a:bodyPr>
          <a:lstStyle/>
          <a:p>
            <a:pPr algn="r"/>
            <a:r>
              <a:rPr lang="ar-QA" sz="3200" b="1" dirty="0">
                <a:solidFill>
                  <a:schemeClr val="bg1"/>
                </a:solidFill>
                <a:latin typeface="Politica" panose="02000506060000020004" pitchFamily="2" charset="0"/>
                <a:cs typeface="Arial"/>
                <a:sym typeface="Arial"/>
              </a:rPr>
              <a:t>وحدات البرمجة المستخدمة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BEA17-5E84-496B-872B-6738DE1209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604" y="1444486"/>
            <a:ext cx="2848154" cy="1735594"/>
          </a:xfrm>
          <a:prstGeom prst="rect">
            <a:avLst/>
          </a:prstGeom>
          <a:ln>
            <a:solidFill>
              <a:srgbClr val="F72E4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940676-5092-47BB-A085-B516157FCE24}"/>
              </a:ext>
            </a:extLst>
          </p:cNvPr>
          <p:cNvSpPr txBox="1"/>
          <p:nvPr/>
        </p:nvSpPr>
        <p:spPr>
          <a:xfrm>
            <a:off x="440310" y="3255822"/>
            <a:ext cx="31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Politica" panose="02000506060000020004" pitchFamily="2" charset="0"/>
                <a:cs typeface="Arial"/>
                <a:sym typeface="Arial"/>
              </a:rPr>
              <a:t>Background changing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B7F07-DE27-4610-A2B2-4C9FF98E88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962646"/>
            <a:ext cx="2397760" cy="2840910"/>
          </a:xfrm>
          <a:prstGeom prst="rect">
            <a:avLst/>
          </a:prstGeom>
          <a:ln>
            <a:solidFill>
              <a:srgbClr val="F72E4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9EA653-5397-445B-81A6-A28A1742C448}"/>
              </a:ext>
            </a:extLst>
          </p:cNvPr>
          <p:cNvSpPr txBox="1"/>
          <p:nvPr/>
        </p:nvSpPr>
        <p:spPr>
          <a:xfrm>
            <a:off x="4394389" y="4911902"/>
            <a:ext cx="31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Politica" panose="02000506060000020004" pitchFamily="2" charset="0"/>
                <a:cs typeface="Arial"/>
                <a:sym typeface="Arial"/>
              </a:rPr>
              <a:t>Pop-out effect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65E3A5-BC68-4DC0-88E9-3F928A4507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4920" y="1413291"/>
            <a:ext cx="2498411" cy="1766789"/>
          </a:xfrm>
          <a:prstGeom prst="rect">
            <a:avLst/>
          </a:prstGeom>
          <a:ln>
            <a:solidFill>
              <a:srgbClr val="F72E4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102467-BA4B-4244-A00D-5D661FBFC4A8}"/>
              </a:ext>
            </a:extLst>
          </p:cNvPr>
          <p:cNvSpPr txBox="1"/>
          <p:nvPr/>
        </p:nvSpPr>
        <p:spPr>
          <a:xfrm>
            <a:off x="8574754" y="3225917"/>
            <a:ext cx="31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Politica" panose="02000506060000020004" pitchFamily="2" charset="0"/>
                <a:cs typeface="Arial"/>
                <a:sym typeface="Arial"/>
              </a:rPr>
              <a:t>Color changing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C2F1F-4D61-4E75-93CC-5CE498B2D4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4920" y="4365842"/>
            <a:ext cx="2464533" cy="1699678"/>
          </a:xfrm>
          <a:prstGeom prst="rect">
            <a:avLst/>
          </a:prstGeom>
          <a:ln>
            <a:solidFill>
              <a:srgbClr val="F72E4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BCA77C-DC9C-4E7B-84E8-A96D273C9B88}"/>
              </a:ext>
            </a:extLst>
          </p:cNvPr>
          <p:cNvSpPr txBox="1"/>
          <p:nvPr/>
        </p:nvSpPr>
        <p:spPr>
          <a:xfrm>
            <a:off x="8505700" y="6148845"/>
            <a:ext cx="31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Politica" panose="02000506060000020004" pitchFamily="2" charset="0"/>
                <a:cs typeface="Arial"/>
                <a:sym typeface="Arial"/>
              </a:rPr>
              <a:t>Rotating effect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E7F933-DE89-40CF-A8B5-3B042202D7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69" y="4929672"/>
            <a:ext cx="2705612" cy="1149322"/>
          </a:xfrm>
          <a:prstGeom prst="rect">
            <a:avLst/>
          </a:prstGeom>
          <a:ln>
            <a:solidFill>
              <a:srgbClr val="F72E4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F0E9233-9245-433F-ABA7-FBB0A63D3E35}"/>
              </a:ext>
            </a:extLst>
          </p:cNvPr>
          <p:cNvSpPr txBox="1"/>
          <p:nvPr/>
        </p:nvSpPr>
        <p:spPr>
          <a:xfrm>
            <a:off x="394904" y="6118709"/>
            <a:ext cx="3118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Politica" panose="02000506060000020004" pitchFamily="2" charset="0"/>
                <a:cs typeface="Arial"/>
                <a:sym typeface="Arial"/>
              </a:rPr>
              <a:t>Sound playing</a:t>
            </a:r>
          </a:p>
        </p:txBody>
      </p:sp>
    </p:spTree>
    <p:extLst>
      <p:ext uri="{BB962C8B-B14F-4D97-AF65-F5344CB8AC3E}">
        <p14:creationId xmlns:p14="http://schemas.microsoft.com/office/powerpoint/2010/main" val="1171873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01A62-AD9D-4A90-A729-CBA3774995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5841"/>
            <a:ext cx="12192000" cy="8122920"/>
          </a:xfrm>
          <a:prstGeom prst="rect">
            <a:avLst/>
          </a:prstGeom>
        </p:spPr>
      </p:pic>
      <p:sp>
        <p:nvSpPr>
          <p:cNvPr id="114" name="TextBox 33"/>
          <p:cNvSpPr txBox="1"/>
          <p:nvPr/>
        </p:nvSpPr>
        <p:spPr>
          <a:xfrm>
            <a:off x="10663642" y="62738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pic>
        <p:nvPicPr>
          <p:cNvPr id="121" name="Picture 7" descr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1F9E14-31DB-2544-9D31-E75C014A3214}"/>
              </a:ext>
            </a:extLst>
          </p:cNvPr>
          <p:cNvSpPr/>
          <p:nvPr/>
        </p:nvSpPr>
        <p:spPr>
          <a:xfrm>
            <a:off x="109522" y="3372022"/>
            <a:ext cx="7487476" cy="247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000" dirty="0">
                <a:solidFill>
                  <a:srgbClr val="FF3850"/>
                </a:solidFill>
                <a:highlight>
                  <a:srgbClr val="000000"/>
                </a:highlight>
              </a:rPr>
              <a:t>DON’T FORGET TO JOIN US IN THE CELEBTATION 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000" dirty="0">
                <a:solidFill>
                  <a:srgbClr val="FF3850"/>
                </a:solidFill>
                <a:highlight>
                  <a:srgbClr val="000000"/>
                </a:highlight>
              </a:rPr>
              <a:t>ON </a:t>
            </a:r>
            <a:r>
              <a:rPr lang="en-US" sz="4000" dirty="0">
                <a:solidFill>
                  <a:srgbClr val="FF3850"/>
                </a:solidFill>
                <a:highlight>
                  <a:srgbClr val="E6E6E6"/>
                </a:highlight>
              </a:rPr>
              <a:t>DECEMBER 17</a:t>
            </a:r>
            <a:r>
              <a:rPr lang="en-US" sz="4000" baseline="30000" dirty="0">
                <a:solidFill>
                  <a:srgbClr val="FF3850"/>
                </a:solidFill>
                <a:highlight>
                  <a:srgbClr val="E6E6E6"/>
                </a:highlight>
              </a:rPr>
              <a:t>TH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sz="4000" baseline="30000" dirty="0">
              <a:solidFill>
                <a:srgbClr val="FF38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357EB7-53BF-6B45-8B1B-BD75B642AAB1}"/>
              </a:ext>
            </a:extLst>
          </p:cNvPr>
          <p:cNvSpPr/>
          <p:nvPr/>
        </p:nvSpPr>
        <p:spPr>
          <a:xfrm>
            <a:off x="3112510" y="-142307"/>
            <a:ext cx="5516831" cy="105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800" dirty="0">
                <a:solidFill>
                  <a:srgbClr val="FFB720"/>
                </a:solidFill>
                <a:highlight>
                  <a:srgbClr val="4C60CF"/>
                </a:highlight>
              </a:rPr>
              <a:t>NATIOANL DAY </a:t>
            </a:r>
            <a:r>
              <a:rPr lang="en-US" sz="4800" dirty="0">
                <a:solidFill>
                  <a:srgbClr val="FF0000"/>
                </a:solidFill>
              </a:rPr>
              <a:t>CELEBRATION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4086A-5834-417D-9B43-6A57DB28D1F5}"/>
              </a:ext>
            </a:extLst>
          </p:cNvPr>
          <p:cNvSpPr/>
          <p:nvPr/>
        </p:nvSpPr>
        <p:spPr>
          <a:xfrm>
            <a:off x="246457" y="5634700"/>
            <a:ext cx="7930756" cy="9746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400" dirty="0">
                <a:solidFill>
                  <a:srgbClr val="FF0000"/>
                </a:solidFill>
              </a:rPr>
              <a:t>*PRIZES WILL BE GIVEN FOR THE ATTENDEES* </a:t>
            </a:r>
          </a:p>
        </p:txBody>
      </p:sp>
    </p:spTree>
    <p:extLst>
      <p:ext uri="{BB962C8B-B14F-4D97-AF65-F5344CB8AC3E}">
        <p14:creationId xmlns:p14="http://schemas.microsoft.com/office/powerpoint/2010/main" val="287347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5" t="8200" r="76033" b="38094"/>
          <a:stretch/>
        </p:blipFill>
        <p:spPr>
          <a:xfrm>
            <a:off x="1" y="-297710"/>
            <a:ext cx="2051594" cy="715571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BA70AB3-8402-4130-8019-3EFA205FE93F}"/>
              </a:ext>
            </a:extLst>
          </p:cNvPr>
          <p:cNvSpPr txBox="1">
            <a:spLocks/>
          </p:cNvSpPr>
          <p:nvPr/>
        </p:nvSpPr>
        <p:spPr>
          <a:xfrm>
            <a:off x="2544522" y="308013"/>
            <a:ext cx="8069894" cy="6987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b="1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</a:rPr>
              <a:t>WHO</a:t>
            </a:r>
            <a:r>
              <a:rPr lang="en-US" sz="1600" b="1" dirty="0">
                <a:latin typeface="Politica" panose="02000506060000020004" pitchFamily="2" charset="0"/>
              </a:rPr>
              <a:t> </a:t>
            </a:r>
            <a:r>
              <a:rPr lang="en-US" sz="4400" b="1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  <a:sym typeface="Raleway ExtraBold"/>
              </a:rPr>
              <a:t>ARE</a:t>
            </a:r>
            <a:r>
              <a:rPr lang="en-US" sz="1600" b="1" dirty="0">
                <a:latin typeface="Politica" panose="02000506060000020004" pitchFamily="2" charset="0"/>
              </a:rPr>
              <a:t> </a:t>
            </a:r>
            <a:r>
              <a:rPr lang="en-US" sz="4400" b="1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</a:rPr>
              <a:t>WE?</a:t>
            </a:r>
            <a:r>
              <a:rPr lang="ar-DZ" sz="4400" b="1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</a:rPr>
              <a:t> </a:t>
            </a:r>
            <a:r>
              <a:rPr lang="ar-DZ" sz="4400" dirty="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</a:rPr>
              <a:t>من نحن؟                  </a:t>
            </a:r>
            <a:endParaRPr lang="en-US" sz="3600" b="1" i="1" dirty="0">
              <a:solidFill>
                <a:schemeClr val="tx1"/>
              </a:solidFill>
              <a:latin typeface="Roboto"/>
              <a:ea typeface="Roboto"/>
              <a:cs typeface="Roboto"/>
              <a:sym typeface="Work Sans Ligh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C5E85B8-90A2-4A9E-BBB0-0D03E9C89C2C}"/>
              </a:ext>
            </a:extLst>
          </p:cNvPr>
          <p:cNvSpPr txBox="1">
            <a:spLocks/>
          </p:cNvSpPr>
          <p:nvPr/>
        </p:nvSpPr>
        <p:spPr>
          <a:xfrm>
            <a:off x="2507087" y="1273375"/>
            <a:ext cx="4432909" cy="51179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2000" dirty="0">
                <a:latin typeface="Consolas" panose="020B0609020204030204" pitchFamily="49" charset="0"/>
              </a:rPr>
              <a:t>ستوديو 5\6 هو مختبر تصنيع للأطفال الذين يتراوح أعمارهم بين عمر 7 و 18.</a:t>
            </a:r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Politica" panose="02000506060000020004" pitchFamily="2" charset="0"/>
              </a:rPr>
              <a:t>STUDIO 5\6 is a fabrication lab targeting kids from age 7 to 18. </a:t>
            </a:r>
          </a:p>
          <a:p>
            <a:pPr marL="101600" algn="ctr" rtl="1"/>
            <a:r>
              <a:rPr lang="en-US" sz="1800" b="1" i="1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>_____</a:t>
            </a:r>
          </a:p>
          <a:p>
            <a:pPr marL="101600" algn="ctr" rtl="1"/>
            <a:endParaRPr lang="en-US" sz="1800" b="1" i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101600" algn="ctr" rtl="1"/>
            <a:endParaRPr lang="en-US" sz="1800" b="1" i="1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ar-DZ" sz="2000" dirty="0">
                <a:latin typeface="Consolas" panose="020B0609020204030204" pitchFamily="49" charset="0"/>
              </a:rPr>
              <a:t>سوف يحتوي مخبر التصنيع على آلات ومعدات مختلفة لتصنيع مختلف النماذج المبدئية المبتكرة.</a:t>
            </a:r>
            <a:endParaRPr lang="ar-QA" sz="2000" dirty="0">
              <a:latin typeface="Consolas" panose="020B0609020204030204" pitchFamily="49" charset="0"/>
            </a:endParaRPr>
          </a:p>
          <a:p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Politica" panose="02000506060000020004" pitchFamily="2" charset="0"/>
              </a:rPr>
              <a:t>We will have Fablab with different machines and tools to use for creating active prototypes.</a:t>
            </a:r>
            <a:endParaRPr lang="ar-DZ" sz="2400" dirty="0">
              <a:latin typeface="Politica" panose="02000506060000020004" pitchFamily="2" charset="0"/>
            </a:endParaRPr>
          </a:p>
          <a:p>
            <a:endParaRPr lang="ar-DZ" sz="2000" dirty="0">
              <a:latin typeface="Consolas" panose="020B0609020204030204" pitchFamily="49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B8D865-3919-4D62-9B8A-ED14446A8D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611" y="1820131"/>
            <a:ext cx="4882149" cy="4028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2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CFD5DF-CBC7-4325-BB28-48FD3A1CB7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915" y="1080796"/>
            <a:ext cx="4760169" cy="47601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588B6F-7F45-4138-8110-0D6FA99B43A4}"/>
              </a:ext>
            </a:extLst>
          </p:cNvPr>
          <p:cNvSpPr/>
          <p:nvPr/>
        </p:nvSpPr>
        <p:spPr>
          <a:xfrm>
            <a:off x="2380879" y="-142307"/>
            <a:ext cx="7430239" cy="105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800" dirty="0">
                <a:solidFill>
                  <a:srgbClr val="FFB720"/>
                </a:solidFill>
                <a:highlight>
                  <a:srgbClr val="4C60CF"/>
                </a:highlight>
              </a:rPr>
              <a:t>DON’T  MISS THE CHANCE OF WINNING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F3801-A8C3-418C-AACB-CCC93D51BF33}"/>
              </a:ext>
            </a:extLst>
          </p:cNvPr>
          <p:cNvSpPr txBox="1"/>
          <p:nvPr/>
        </p:nvSpPr>
        <p:spPr>
          <a:xfrm>
            <a:off x="4297913" y="5840965"/>
            <a:ext cx="30826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highlight>
                  <a:srgbClr val="E6E6E6"/>
                </a:highlight>
                <a:latin typeface="Politica" panose="02000506060000020004" pitchFamily="2" charset="0"/>
              </a:rPr>
              <a:t>MINI 3D PRINTER!</a:t>
            </a:r>
            <a:endParaRPr lang="en-US" sz="4000" dirty="0">
              <a:highlight>
                <a:srgbClr val="E6E6E6"/>
              </a:highlight>
              <a:latin typeface="Politica" panose="02000506060000020004" pitchFamily="2" charset="0"/>
            </a:endParaRPr>
          </a:p>
        </p:txBody>
      </p:sp>
      <p:pic>
        <p:nvPicPr>
          <p:cNvPr id="7" name="Graphic 6" descr="Arrow: Counter-clockwise curve outline">
            <a:extLst>
              <a:ext uri="{FF2B5EF4-FFF2-40B4-BE49-F238E27FC236}">
                <a16:creationId xmlns:a16="http://schemas.microsoft.com/office/drawing/2014/main" id="{850BA2E6-A3E2-4B49-A5C5-4B0D8DA25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295467" flipH="1">
            <a:off x="7942417" y="1073724"/>
            <a:ext cx="1774487" cy="1774487"/>
          </a:xfrm>
          <a:prstGeom prst="rect">
            <a:avLst/>
          </a:prstGeom>
        </p:spPr>
      </p:pic>
      <p:pic>
        <p:nvPicPr>
          <p:cNvPr id="9" name="Picture 8" descr="Thumbs Up Chicken">
            <a:extLst>
              <a:ext uri="{FF2B5EF4-FFF2-40B4-BE49-F238E27FC236}">
                <a16:creationId xmlns:a16="http://schemas.microsoft.com/office/drawing/2014/main" id="{064EF85F-CD13-446D-B524-608BE94F34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49" y="3713581"/>
            <a:ext cx="3539413" cy="353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48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C560AB-E3BE-4006-81F8-963E26AFBB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1638"/>
            <a:ext cx="12192000" cy="5974723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E4551CF-03CC-4E30-A2DE-154F78B71184}"/>
              </a:ext>
            </a:extLst>
          </p:cNvPr>
          <p:cNvSpPr/>
          <p:nvPr/>
        </p:nvSpPr>
        <p:spPr>
          <a:xfrm>
            <a:off x="9031533" y="562331"/>
            <a:ext cx="943739" cy="943739"/>
          </a:xfrm>
          <a:prstGeom prst="flowChartConnector">
            <a:avLst/>
          </a:prstGeom>
          <a:noFill/>
          <a:ln w="57150"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747637-F743-465B-92AC-14FDDA430012}"/>
              </a:ext>
            </a:extLst>
          </p:cNvPr>
          <p:cNvSpPr txBox="1"/>
          <p:nvPr/>
        </p:nvSpPr>
        <p:spPr>
          <a:xfrm>
            <a:off x="6325245" y="2287763"/>
            <a:ext cx="3551841" cy="210331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Share the project on Scratch.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Politica" panose="02000506060000020004" pitchFamily="2" charset="0"/>
                <a:cs typeface="Arial"/>
                <a:sym typeface="Arial"/>
              </a:rPr>
              <a:t>Share the link in the chat.</a:t>
            </a:r>
            <a:endParaRPr lang="ar-QA" sz="3200" b="1" dirty="0">
              <a:latin typeface="Politica" panose="02000506060000020004" pitchFamily="2" charset="0"/>
              <a:cs typeface="Arial"/>
              <a:sym typeface="Arial"/>
            </a:endParaRPr>
          </a:p>
        </p:txBody>
      </p:sp>
      <p:pic>
        <p:nvPicPr>
          <p:cNvPr id="8" name="Graphic 7" descr="Arrow: Counter-clockwise curve outline">
            <a:extLst>
              <a:ext uri="{FF2B5EF4-FFF2-40B4-BE49-F238E27FC236}">
                <a16:creationId xmlns:a16="http://schemas.microsoft.com/office/drawing/2014/main" id="{9538CDA7-6398-42E6-B24D-9D5AA5EE5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15957">
            <a:off x="9438708" y="1274207"/>
            <a:ext cx="1774487" cy="17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34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8" y="2529544"/>
            <a:ext cx="3817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3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7215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6" name="Google Shape;126;p16">
            <a:extLst>
              <a:ext uri="{FF2B5EF4-FFF2-40B4-BE49-F238E27FC236}">
                <a16:creationId xmlns:a16="http://schemas.microsoft.com/office/drawing/2014/main" id="{BE76C092-CD5E-47D5-8CFF-CB6001A6A961}"/>
              </a:ext>
            </a:extLst>
          </p:cNvPr>
          <p:cNvSpPr txBox="1">
            <a:spLocks noGrp="1"/>
          </p:cNvSpPr>
          <p:nvPr/>
        </p:nvSpPr>
        <p:spPr>
          <a:xfrm>
            <a:off x="3976765" y="2853318"/>
            <a:ext cx="455152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FAB</a:t>
            </a:r>
            <a:r>
              <a:rPr lang="en" sz="6600" dirty="0"/>
              <a:t>      </a:t>
            </a:r>
            <a:r>
              <a:rPr lang="en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LAB</a:t>
            </a:r>
            <a:endParaRPr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Shape 156">
            <a:extLst>
              <a:ext uri="{FF2B5EF4-FFF2-40B4-BE49-F238E27FC236}">
                <a16:creationId xmlns:a16="http://schemas.microsoft.com/office/drawing/2014/main" id="{32A5A4D7-5158-4D8F-A8BE-75B7DB97EB35}"/>
              </a:ext>
            </a:extLst>
          </p:cNvPr>
          <p:cNvSpPr txBox="1"/>
          <p:nvPr/>
        </p:nvSpPr>
        <p:spPr>
          <a:xfrm>
            <a:off x="213341" y="3827307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Fab</a:t>
            </a:r>
            <a:r>
              <a:rPr lang="en-US" sz="3200" i="1" dirty="0">
                <a:solidFill>
                  <a:srgbClr val="434343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rication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Lab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oratory</a:t>
            </a:r>
            <a:endParaRPr lang="ar-QA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-US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Shape 154">
            <a:extLst>
              <a:ext uri="{FF2B5EF4-FFF2-40B4-BE49-F238E27FC236}">
                <a16:creationId xmlns:a16="http://schemas.microsoft.com/office/drawing/2014/main" id="{5B863A6D-82F2-4B7C-AEA7-53298DDC41DA}"/>
              </a:ext>
            </a:extLst>
          </p:cNvPr>
          <p:cNvSpPr txBox="1"/>
          <p:nvPr/>
        </p:nvSpPr>
        <p:spPr>
          <a:xfrm>
            <a:off x="143521" y="1939654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DZ" sz="2800" b="1" i="1" dirty="0">
                <a:latin typeface="Consolas" charset="0"/>
                <a:ea typeface="Consolas" charset="0"/>
                <a:cs typeface="Consolas" charset="0"/>
                <a:sym typeface="Roboto"/>
              </a:rPr>
              <a:t>أين يمكننا تصنيع أشيائنا الخاصة؟</a:t>
            </a:r>
            <a:endParaRPr lang="en-US" sz="2800" b="1" i="1" dirty="0"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2800" b="1" i="1" dirty="0">
                <a:latin typeface="Consolas" charset="0"/>
                <a:ea typeface="Consolas" charset="0"/>
                <a:cs typeface="Consolas" charset="0"/>
                <a:sym typeface="Roboto"/>
              </a:rPr>
              <a:t>¿Where we can fabricate our objects?</a:t>
            </a:r>
            <a:endParaRPr lang="ar-DZ" sz="2800" b="1" i="1" dirty="0"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11" name="Shape 156">
            <a:extLst>
              <a:ext uri="{FF2B5EF4-FFF2-40B4-BE49-F238E27FC236}">
                <a16:creationId xmlns:a16="http://schemas.microsoft.com/office/drawing/2014/main" id="{B0BC30F1-88EB-4ADC-AFBD-FDEC69621D3F}"/>
              </a:ext>
            </a:extLst>
          </p:cNvPr>
          <p:cNvSpPr txBox="1"/>
          <p:nvPr/>
        </p:nvSpPr>
        <p:spPr>
          <a:xfrm>
            <a:off x="24804" y="4283145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ar-DZ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التصنيع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ar-DZ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   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ar-DZ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مختبر </a:t>
            </a:r>
            <a:endParaRPr lang="ar-QA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-US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1800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074172-4A28-4993-B05A-BE4F215A05BD}"/>
              </a:ext>
            </a:extLst>
          </p:cNvPr>
          <p:cNvSpPr txBox="1">
            <a:spLocks/>
          </p:cNvSpPr>
          <p:nvPr/>
        </p:nvSpPr>
        <p:spPr>
          <a:xfrm>
            <a:off x="0" y="104497"/>
            <a:ext cx="5063530" cy="685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latin typeface="Politica" panose="02000506060000020004" pitchFamily="2" charset="0"/>
              </a:rPr>
              <a:t>What is inside the FABLAB?</a:t>
            </a:r>
          </a:p>
        </p:txBody>
      </p:sp>
      <p:pic>
        <p:nvPicPr>
          <p:cNvPr id="17" name="Picture 16" descr="Image result for 3d printer">
            <a:extLst>
              <a:ext uri="{FF2B5EF4-FFF2-40B4-BE49-F238E27FC236}">
                <a16:creationId xmlns:a16="http://schemas.microsoft.com/office/drawing/2014/main" id="{381A6FE3-0202-43BF-A881-0A5C5DDC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9129"/>
            <a:ext cx="1860644" cy="28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146">
            <a:extLst>
              <a:ext uri="{FF2B5EF4-FFF2-40B4-BE49-F238E27FC236}">
                <a16:creationId xmlns:a16="http://schemas.microsoft.com/office/drawing/2014/main" id="{2F2AF982-5BEF-4DD5-A541-6AC35A7A853B}"/>
              </a:ext>
            </a:extLst>
          </p:cNvPr>
          <p:cNvSpPr txBox="1"/>
          <p:nvPr/>
        </p:nvSpPr>
        <p:spPr>
          <a:xfrm>
            <a:off x="4338955" y="4578110"/>
            <a:ext cx="1860639" cy="6184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Laser cutting</a:t>
            </a:r>
            <a:endParaRPr lang="ar-DZ" sz="20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القص بالليزر</a:t>
            </a:r>
            <a:endParaRPr lang="en-US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7" name="Shape 147">
            <a:extLst>
              <a:ext uri="{FF2B5EF4-FFF2-40B4-BE49-F238E27FC236}">
                <a16:creationId xmlns:a16="http://schemas.microsoft.com/office/drawing/2014/main" id="{2C91F23B-D450-470B-91A7-B7EEFF82380D}"/>
              </a:ext>
            </a:extLst>
          </p:cNvPr>
          <p:cNvSpPr txBox="1"/>
          <p:nvPr/>
        </p:nvSpPr>
        <p:spPr>
          <a:xfrm>
            <a:off x="-223161" y="3039061"/>
            <a:ext cx="2225210" cy="9091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3D printing</a:t>
            </a:r>
            <a:endParaRPr lang="ar-DZ" sz="20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الطباعة ثلاثية الأبعاد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8" name="Shape 148">
            <a:extLst>
              <a:ext uri="{FF2B5EF4-FFF2-40B4-BE49-F238E27FC236}">
                <a16:creationId xmlns:a16="http://schemas.microsoft.com/office/drawing/2014/main" id="{17DAD5B2-D015-4CAB-95FA-F86D2805808C}"/>
              </a:ext>
            </a:extLst>
          </p:cNvPr>
          <p:cNvSpPr txBox="1"/>
          <p:nvPr/>
        </p:nvSpPr>
        <p:spPr>
          <a:xfrm>
            <a:off x="1948804" y="3546550"/>
            <a:ext cx="2193231" cy="62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Electronics and programming</a:t>
            </a:r>
            <a:endParaRPr lang="ar-DZ" sz="20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الإلكترونيات والبرمجة</a:t>
            </a:r>
          </a:p>
          <a:p>
            <a:pPr lvl="0" algn="ctr" rtl="0">
              <a:spcBef>
                <a:spcPts val="0"/>
              </a:spcBef>
              <a:buNone/>
            </a:pP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pic>
        <p:nvPicPr>
          <p:cNvPr id="29" name="Picture 28" descr="Image result for electronics board diy">
            <a:extLst>
              <a:ext uri="{FF2B5EF4-FFF2-40B4-BE49-F238E27FC236}">
                <a16:creationId xmlns:a16="http://schemas.microsoft.com/office/drawing/2014/main" id="{A8258946-9F16-4C17-BBD3-207F42639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0644" y="4874392"/>
            <a:ext cx="2256428" cy="20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laser cutting">
            <a:extLst>
              <a:ext uri="{FF2B5EF4-FFF2-40B4-BE49-F238E27FC236}">
                <a16:creationId xmlns:a16="http://schemas.microsoft.com/office/drawing/2014/main" id="{46E81C90-693B-4241-89FB-B5CCB036A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7072" y="5361526"/>
            <a:ext cx="2208124" cy="15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3B81A6-2B38-4D33-ACC6-C894E8D4BEDD}"/>
              </a:ext>
            </a:extLst>
          </p:cNvPr>
          <p:cNvSpPr/>
          <p:nvPr/>
        </p:nvSpPr>
        <p:spPr>
          <a:xfrm>
            <a:off x="1394649" y="1138130"/>
            <a:ext cx="273940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Tools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2E4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olitica" panose="02000506060000020004" pitchFamily="2" charset="0"/>
              </a:rPr>
              <a:t> </a:t>
            </a:r>
            <a:r>
              <a:rPr lang="en-US" sz="36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&amp;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2E4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olitica" panose="02000506060000020004" pitchFamily="2" charset="0"/>
              </a:rPr>
              <a:t> </a:t>
            </a:r>
            <a:r>
              <a:rPr lang="en-US" sz="36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Machines</a:t>
            </a:r>
          </a:p>
          <a:p>
            <a:pPr algn="ctr"/>
            <a:r>
              <a:rPr lang="ar-DZ" sz="3200" b="1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 ExtraBold"/>
              </a:rPr>
              <a:t>آلات وأدوات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2E4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aleway ExtraBold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34B4FF-5ED4-4E9B-A0BE-CFB8176F84D9}"/>
              </a:ext>
            </a:extLst>
          </p:cNvPr>
          <p:cNvSpPr/>
          <p:nvPr/>
        </p:nvSpPr>
        <p:spPr>
          <a:xfrm>
            <a:off x="9472148" y="1141705"/>
            <a:ext cx="105830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Zones</a:t>
            </a:r>
            <a:endParaRPr lang="ar-DZ" sz="3200" dirty="0">
              <a:ln w="0"/>
              <a:solidFill>
                <a:srgbClr val="F72E4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litica" panose="02000506060000020004" pitchFamily="2" charset="0"/>
            </a:endParaRPr>
          </a:p>
          <a:p>
            <a:pPr algn="ctr"/>
            <a:r>
              <a:rPr lang="ar-DZ" sz="3200" b="1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 ExtraBold"/>
              </a:rPr>
              <a:t>مناطق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2E4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Raleway ExtraBold"/>
            </a:endParaRPr>
          </a:p>
        </p:txBody>
      </p:sp>
      <p:sp>
        <p:nvSpPr>
          <p:cNvPr id="33" name="Shape 147">
            <a:extLst>
              <a:ext uri="{FF2B5EF4-FFF2-40B4-BE49-F238E27FC236}">
                <a16:creationId xmlns:a16="http://schemas.microsoft.com/office/drawing/2014/main" id="{4C0CCE41-F4DA-4D4F-A48E-43DA02098E3B}"/>
              </a:ext>
            </a:extLst>
          </p:cNvPr>
          <p:cNvSpPr txBox="1"/>
          <p:nvPr/>
        </p:nvSpPr>
        <p:spPr>
          <a:xfrm>
            <a:off x="9648005" y="2873153"/>
            <a:ext cx="2225210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Creativity zone</a:t>
            </a:r>
            <a:endParaRPr lang="ar-DZ" sz="20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منطقة الابداع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4" name="Shape 147">
            <a:extLst>
              <a:ext uri="{FF2B5EF4-FFF2-40B4-BE49-F238E27FC236}">
                <a16:creationId xmlns:a16="http://schemas.microsoft.com/office/drawing/2014/main" id="{EF2A427B-2F0D-467C-AE3E-5CC34693B1FB}"/>
              </a:ext>
            </a:extLst>
          </p:cNvPr>
          <p:cNvSpPr txBox="1"/>
          <p:nvPr/>
        </p:nvSpPr>
        <p:spPr>
          <a:xfrm>
            <a:off x="9485692" y="4373833"/>
            <a:ext cx="2225210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Software zone</a:t>
            </a:r>
            <a:endParaRPr lang="ar-DZ" sz="20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منطقة البرمجة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5" name="Shape 147">
            <a:extLst>
              <a:ext uri="{FF2B5EF4-FFF2-40B4-BE49-F238E27FC236}">
                <a16:creationId xmlns:a16="http://schemas.microsoft.com/office/drawing/2014/main" id="{5FAC4DDE-5170-4595-A66A-622676B72541}"/>
              </a:ext>
            </a:extLst>
          </p:cNvPr>
          <p:cNvSpPr txBox="1"/>
          <p:nvPr/>
        </p:nvSpPr>
        <p:spPr>
          <a:xfrm>
            <a:off x="9485692" y="5953614"/>
            <a:ext cx="2580617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Technology zone</a:t>
            </a:r>
            <a:endParaRPr lang="ar-DZ" sz="20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i="1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منطقة التكنولوجيا</a:t>
            </a:r>
            <a:endParaRPr lang="ar-QA" sz="1800" b="1" i="1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F5770D-C228-4BE0-90D2-E9885C7D1A64}"/>
              </a:ext>
            </a:extLst>
          </p:cNvPr>
          <p:cNvSpPr/>
          <p:nvPr/>
        </p:nvSpPr>
        <p:spPr>
          <a:xfrm>
            <a:off x="7877534" y="2315448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55751C3-571F-412A-95FD-E59D8F043A80}"/>
              </a:ext>
            </a:extLst>
          </p:cNvPr>
          <p:cNvSpPr/>
          <p:nvPr/>
        </p:nvSpPr>
        <p:spPr>
          <a:xfrm>
            <a:off x="7877534" y="3870852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50F9A4-A99A-4839-BE14-C36D1CA70536}"/>
              </a:ext>
            </a:extLst>
          </p:cNvPr>
          <p:cNvSpPr/>
          <p:nvPr/>
        </p:nvSpPr>
        <p:spPr>
          <a:xfrm>
            <a:off x="7877534" y="5437935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1079AA5-F451-471C-A13D-9991722775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099" y="5680217"/>
            <a:ext cx="1068637" cy="91826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A56B9A5-9535-4039-B51A-421C7F66CF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0530" y="4055506"/>
            <a:ext cx="1257406" cy="10804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0A56D96-7C44-48CF-94F0-F0AF2B014E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4259" y="2431021"/>
            <a:ext cx="1248878" cy="108046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FD8D4D-947E-4C23-87E3-87022069DEDD}"/>
              </a:ext>
            </a:extLst>
          </p:cNvPr>
          <p:cNvCxnSpPr>
            <a:cxnSpLocks/>
          </p:cNvCxnSpPr>
          <p:nvPr/>
        </p:nvCxnSpPr>
        <p:spPr>
          <a:xfrm>
            <a:off x="7123236" y="1709608"/>
            <a:ext cx="0" cy="488887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63C8C060-F85E-4500-B45A-9A03C22648A8}"/>
              </a:ext>
            </a:extLst>
          </p:cNvPr>
          <p:cNvSpPr txBox="1">
            <a:spLocks/>
          </p:cNvSpPr>
          <p:nvPr/>
        </p:nvSpPr>
        <p:spPr>
          <a:xfrm>
            <a:off x="7096684" y="126790"/>
            <a:ext cx="5063530" cy="685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3200" dirty="0">
                <a:latin typeface="Raleway ExtraBold"/>
              </a:rPr>
              <a:t>ماذا نجد داخل مختبر التصنيع؟ </a:t>
            </a:r>
            <a:endParaRPr lang="en-US" sz="3200" dirty="0">
              <a:latin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86276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84FD84A-C451-4DF3-BD9D-B44B3A0F4F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601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62C9DE7-B780-47A6-8D62-BE9CCEDC20A3}"/>
              </a:ext>
            </a:extLst>
          </p:cNvPr>
          <p:cNvSpPr txBox="1">
            <a:spLocks/>
          </p:cNvSpPr>
          <p:nvPr/>
        </p:nvSpPr>
        <p:spPr>
          <a:xfrm>
            <a:off x="177409" y="334032"/>
            <a:ext cx="5346698" cy="13439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Politica" panose="02000506060000020004" pitchFamily="2" charset="0"/>
                <a:sym typeface="Roboto"/>
              </a:rPr>
              <a:t>How we will be celebrating the National Day on 2030?</a:t>
            </a:r>
          </a:p>
        </p:txBody>
      </p:sp>
    </p:spTree>
    <p:extLst>
      <p:ext uri="{BB962C8B-B14F-4D97-AF65-F5344CB8AC3E}">
        <p14:creationId xmlns:p14="http://schemas.microsoft.com/office/powerpoint/2010/main" val="290366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1883D929-D3FE-4E42-9EAC-37720D68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1841" y="0"/>
            <a:ext cx="102822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5262E02-7A62-458A-BD18-50DA0F578CF2}"/>
              </a:ext>
            </a:extLst>
          </p:cNvPr>
          <p:cNvSpPr txBox="1">
            <a:spLocks/>
          </p:cNvSpPr>
          <p:nvPr/>
        </p:nvSpPr>
        <p:spPr>
          <a:xfrm>
            <a:off x="10080394" y="1390143"/>
            <a:ext cx="2111605" cy="40777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</a:rPr>
              <a:t>How </a:t>
            </a:r>
          </a:p>
          <a:p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</a:rPr>
              <a:t>they  </a:t>
            </a:r>
          </a:p>
          <a:p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</a:rPr>
              <a:t>celebrate the National Day </a:t>
            </a:r>
          </a:p>
          <a:p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</a:rPr>
              <a:t>in </a:t>
            </a:r>
          </a:p>
          <a:p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</a:rPr>
              <a:t>Qatar ?</a:t>
            </a:r>
            <a:endParaRPr lang="en-US" sz="3600" b="1" dirty="0">
              <a:solidFill>
                <a:schemeClr val="tx1"/>
              </a:solidFill>
              <a:latin typeface="Politica" panose="02000506060000020004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0781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704EFE-42E8-4C4D-AF32-312001F77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EA6D59-035A-49C1-A129-D20073207A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6" y="-69979"/>
            <a:ext cx="4063977" cy="3948103"/>
          </a:xfrm>
          <a:prstGeom prst="rect">
            <a:avLst/>
          </a:prstGeom>
        </p:spPr>
      </p:pic>
      <p:pic>
        <p:nvPicPr>
          <p:cNvPr id="13" name="Picture 12" descr="A picture containing person, indoor, child, table&#10;&#10;Description automatically generated">
            <a:extLst>
              <a:ext uri="{FF2B5EF4-FFF2-40B4-BE49-F238E27FC236}">
                <a16:creationId xmlns:a16="http://schemas.microsoft.com/office/drawing/2014/main" id="{611F3E05-D8FA-4EB6-852A-BBDD7832EC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4529" y="10"/>
            <a:ext cx="4083465" cy="342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BD02F5-C619-49CC-B5D5-F02C050D6B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994" y="10"/>
            <a:ext cx="4064005" cy="3428990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9D8D03B-D9C6-4B6B-82E0-3BFA1C375D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45" y="3433665"/>
            <a:ext cx="4059916" cy="3526970"/>
          </a:xfrm>
          <a:prstGeom prst="rect">
            <a:avLst/>
          </a:prstGeom>
        </p:spPr>
      </p:pic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E1095D80-2C10-4CF2-92F5-508C453C8A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2316" y="3429000"/>
            <a:ext cx="4087368" cy="3429000"/>
          </a:xfrm>
          <a:prstGeom prst="rect">
            <a:avLst/>
          </a:prstGeom>
        </p:spPr>
      </p:pic>
      <p:pic>
        <p:nvPicPr>
          <p:cNvPr id="11" name="Picture 10" descr="A picture containing person, indoor, child, child&#10;&#10;Description automatically generated">
            <a:extLst>
              <a:ext uri="{FF2B5EF4-FFF2-40B4-BE49-F238E27FC236}">
                <a16:creationId xmlns:a16="http://schemas.microsoft.com/office/drawing/2014/main" id="{6977F9CB-DD33-4FE3-911C-C214622946D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8122660" y="3423918"/>
            <a:ext cx="4059936" cy="3566161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4ECD8A47-CB12-4E0C-B6F9-C6EF83FBFE64}"/>
              </a:ext>
            </a:extLst>
          </p:cNvPr>
          <p:cNvSpPr/>
          <p:nvPr/>
        </p:nvSpPr>
        <p:spPr>
          <a:xfrm>
            <a:off x="7653913" y="2951588"/>
            <a:ext cx="994792" cy="994792"/>
          </a:xfrm>
          <a:prstGeom prst="flowChartConnecto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66239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4CA2ECD-009D-4780-8E7A-4305BDBFDDED}"/>
              </a:ext>
            </a:extLst>
          </p:cNvPr>
          <p:cNvSpPr txBox="1">
            <a:spLocks/>
          </p:cNvSpPr>
          <p:nvPr/>
        </p:nvSpPr>
        <p:spPr>
          <a:xfrm>
            <a:off x="4376184" y="136267"/>
            <a:ext cx="2850373" cy="5840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Politica" panose="02000506060000020004" pitchFamily="2" charset="0"/>
              </a:rPr>
              <a:t>HISTORICAL</a:t>
            </a:r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</a:rPr>
              <a:t> FACTS</a:t>
            </a:r>
            <a:endParaRPr lang="en-US" sz="3600" b="1" dirty="0">
              <a:solidFill>
                <a:schemeClr val="tx1"/>
              </a:solidFill>
              <a:latin typeface="Politica" panose="02000506060000020004" pitchFamily="2" charset="0"/>
              <a:sym typeface="Roboto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43F214A-F6C0-4689-AB62-B3B797DACBAB}"/>
              </a:ext>
            </a:extLst>
          </p:cNvPr>
          <p:cNvSpPr/>
          <p:nvPr/>
        </p:nvSpPr>
        <p:spPr>
          <a:xfrm>
            <a:off x="4453811" y="2203490"/>
            <a:ext cx="3284375" cy="3284375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451A70A-627D-4659-9AAD-7005995B31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9322" y="2358203"/>
            <a:ext cx="2973355" cy="259106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9954195-5B60-43D3-9588-A3252113C204}"/>
              </a:ext>
            </a:extLst>
          </p:cNvPr>
          <p:cNvSpPr txBox="1">
            <a:spLocks/>
          </p:cNvSpPr>
          <p:nvPr/>
        </p:nvSpPr>
        <p:spPr>
          <a:xfrm>
            <a:off x="124535" y="1087847"/>
            <a:ext cx="4676065" cy="5840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  <a:sym typeface="Roboto"/>
              </a:rPr>
              <a:t>Who is the founder of Qatar?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B3DDBE-120F-4802-8E42-13F50EF29729}"/>
              </a:ext>
            </a:extLst>
          </p:cNvPr>
          <p:cNvSpPr txBox="1">
            <a:spLocks/>
          </p:cNvSpPr>
          <p:nvPr/>
        </p:nvSpPr>
        <p:spPr>
          <a:xfrm>
            <a:off x="7971201" y="1170174"/>
            <a:ext cx="4096264" cy="5840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QA" sz="3600" b="1" dirty="0">
                <a:solidFill>
                  <a:schemeClr val="tx1"/>
                </a:solidFill>
                <a:latin typeface="Politica" panose="02000506060000020004" pitchFamily="2" charset="0"/>
                <a:sym typeface="Roboto"/>
              </a:rPr>
              <a:t>من هو مؤسس دولة قطر؟</a:t>
            </a:r>
            <a:endParaRPr lang="en-US" sz="3600" b="1" dirty="0">
              <a:solidFill>
                <a:schemeClr val="tx1"/>
              </a:solidFill>
              <a:latin typeface="Politica" panose="02000506060000020004" pitchFamily="2" charset="0"/>
              <a:sym typeface="Roboto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7183FC-B58A-4EAC-88F2-D9068A6437F1}"/>
              </a:ext>
            </a:extLst>
          </p:cNvPr>
          <p:cNvSpPr txBox="1">
            <a:spLocks/>
          </p:cNvSpPr>
          <p:nvPr/>
        </p:nvSpPr>
        <p:spPr>
          <a:xfrm>
            <a:off x="3830217" y="5593355"/>
            <a:ext cx="4943669" cy="584069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0" i="0" dirty="0">
                <a:solidFill>
                  <a:srgbClr val="202124"/>
                </a:solidFill>
                <a:effectLst/>
                <a:latin typeface="Politica" panose="02000506060000020004" pitchFamily="2" charset="0"/>
              </a:rPr>
              <a:t>Sheikh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Politica" panose="02000506060000020004" pitchFamily="2" charset="0"/>
              </a:rPr>
              <a:t>Jassim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Politica" panose="02000506060000020004" pitchFamily="2" charset="0"/>
              </a:rPr>
              <a:t> bin Mohammed Al Thani </a:t>
            </a:r>
            <a:endParaRPr lang="en-US" sz="2000" b="1" dirty="0">
              <a:solidFill>
                <a:schemeClr val="tx1"/>
              </a:solidFill>
              <a:latin typeface="Politica" panose="02000506060000020004" pitchFamily="2" charset="0"/>
              <a:sym typeface="Roboto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DAE7667-9698-477A-8894-64ED6AEC00D4}"/>
              </a:ext>
            </a:extLst>
          </p:cNvPr>
          <p:cNvSpPr txBox="1">
            <a:spLocks/>
          </p:cNvSpPr>
          <p:nvPr/>
        </p:nvSpPr>
        <p:spPr>
          <a:xfrm>
            <a:off x="4328513" y="6034642"/>
            <a:ext cx="3534970" cy="584069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QA" sz="2800" b="0" i="0" dirty="0">
                <a:solidFill>
                  <a:srgbClr val="202124"/>
                </a:solidFill>
                <a:effectLst/>
                <a:latin typeface="Politica" panose="02000506060000020004" pitchFamily="2" charset="0"/>
              </a:rPr>
              <a:t>الشيخ جاسم بن محمد آل ثاني</a:t>
            </a:r>
            <a:endParaRPr lang="en-US" sz="2000" b="1" dirty="0">
              <a:solidFill>
                <a:schemeClr val="tx1"/>
              </a:solidFill>
              <a:latin typeface="Politica" panose="02000506060000020004" pitchFamily="2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0265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4CA2ECD-009D-4780-8E7A-4305BDBFDDED}"/>
              </a:ext>
            </a:extLst>
          </p:cNvPr>
          <p:cNvSpPr txBox="1">
            <a:spLocks/>
          </p:cNvSpPr>
          <p:nvPr/>
        </p:nvSpPr>
        <p:spPr>
          <a:xfrm>
            <a:off x="4376184" y="136267"/>
            <a:ext cx="2850373" cy="5840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Politica" panose="02000506060000020004" pitchFamily="2" charset="0"/>
              </a:rPr>
              <a:t>HISTORICAL</a:t>
            </a:r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</a:rPr>
              <a:t> FACTS</a:t>
            </a:r>
            <a:endParaRPr lang="en-US" sz="3600" b="1" dirty="0">
              <a:solidFill>
                <a:schemeClr val="tx1"/>
              </a:solidFill>
              <a:latin typeface="Politica" panose="02000506060000020004" pitchFamily="2" charset="0"/>
              <a:sym typeface="Roboto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43F214A-F6C0-4689-AB62-B3B797DACBAB}"/>
              </a:ext>
            </a:extLst>
          </p:cNvPr>
          <p:cNvSpPr/>
          <p:nvPr/>
        </p:nvSpPr>
        <p:spPr>
          <a:xfrm>
            <a:off x="4453811" y="2203490"/>
            <a:ext cx="3284375" cy="3284375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954195-5B60-43D3-9588-A3252113C204}"/>
              </a:ext>
            </a:extLst>
          </p:cNvPr>
          <p:cNvSpPr txBox="1">
            <a:spLocks/>
          </p:cNvSpPr>
          <p:nvPr/>
        </p:nvSpPr>
        <p:spPr>
          <a:xfrm>
            <a:off x="124535" y="1087847"/>
            <a:ext cx="4111563" cy="5840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Politica" panose="02000506060000020004" pitchFamily="2" charset="0"/>
                <a:sym typeface="Roboto"/>
              </a:rPr>
              <a:t>When Qatar was founded?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1B3DDBE-120F-4802-8E42-13F50EF29729}"/>
              </a:ext>
            </a:extLst>
          </p:cNvPr>
          <p:cNvSpPr txBox="1">
            <a:spLocks/>
          </p:cNvSpPr>
          <p:nvPr/>
        </p:nvSpPr>
        <p:spPr>
          <a:xfrm>
            <a:off x="8386414" y="1170174"/>
            <a:ext cx="3681051" cy="58406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QA" sz="3600" b="1" dirty="0">
                <a:solidFill>
                  <a:schemeClr val="tx1"/>
                </a:solidFill>
                <a:latin typeface="Politica" panose="02000506060000020004" pitchFamily="2" charset="0"/>
                <a:sym typeface="Roboto"/>
              </a:rPr>
              <a:t>متى تأسست دولة قطر؟</a:t>
            </a:r>
            <a:endParaRPr lang="en-US" sz="3600" b="1" dirty="0">
              <a:solidFill>
                <a:schemeClr val="tx1"/>
              </a:solidFill>
              <a:latin typeface="Politica" panose="02000506060000020004" pitchFamily="2" charset="0"/>
              <a:sym typeface="Roboto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7183FC-B58A-4EAC-88F2-D9068A6437F1}"/>
              </a:ext>
            </a:extLst>
          </p:cNvPr>
          <p:cNvSpPr txBox="1">
            <a:spLocks/>
          </p:cNvSpPr>
          <p:nvPr/>
        </p:nvSpPr>
        <p:spPr>
          <a:xfrm>
            <a:off x="3624163" y="5885389"/>
            <a:ext cx="4943669" cy="584069"/>
          </a:xfrm>
          <a:prstGeom prst="rect">
            <a:avLst/>
          </a:prstGeom>
          <a:noFill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solidFill>
                  <a:srgbClr val="202124"/>
                </a:solidFill>
                <a:latin typeface="Politica" panose="02000506060000020004" pitchFamily="2" charset="0"/>
                <a:sym typeface="Roboto"/>
              </a:rPr>
              <a:t>3</a:t>
            </a:r>
            <a:r>
              <a:rPr lang="en-US" sz="3600" b="1" baseline="30000" dirty="0">
                <a:solidFill>
                  <a:srgbClr val="202124"/>
                </a:solidFill>
                <a:latin typeface="Politica" panose="02000506060000020004" pitchFamily="2" charset="0"/>
                <a:sym typeface="Roboto"/>
              </a:rPr>
              <a:t>rd</a:t>
            </a:r>
            <a:r>
              <a:rPr lang="en-US" sz="3600" b="1" dirty="0">
                <a:solidFill>
                  <a:srgbClr val="202124"/>
                </a:solidFill>
                <a:latin typeface="Politica" panose="02000506060000020004" pitchFamily="2" charset="0"/>
                <a:sym typeface="Roboto"/>
              </a:rPr>
              <a:t> of September 1971</a:t>
            </a:r>
            <a:endParaRPr lang="en-US" sz="2800" b="1" dirty="0">
              <a:solidFill>
                <a:schemeClr val="tx1"/>
              </a:solidFill>
              <a:latin typeface="Politica" panose="02000506060000020004" pitchFamily="2" charset="0"/>
              <a:sym typeface="Roboto"/>
            </a:endParaRPr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6F43572C-FC56-43C4-B456-38A92FD9D3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6184" y="2324583"/>
            <a:ext cx="3454318" cy="28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77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605</Words>
  <Application>Microsoft Office PowerPoint</Application>
  <PresentationFormat>Widescreen</PresentationFormat>
  <Paragraphs>135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Consolas</vt:lpstr>
      <vt:lpstr>Google Sans</vt:lpstr>
      <vt:lpstr>Politica</vt:lpstr>
      <vt:lpstr>Raleway ExtraBold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Busaaa</dc:creator>
  <cp:lastModifiedBy>Sarah Busaaa</cp:lastModifiedBy>
  <cp:revision>6</cp:revision>
  <dcterms:created xsi:type="dcterms:W3CDTF">2020-11-03T08:18:33Z</dcterms:created>
  <dcterms:modified xsi:type="dcterms:W3CDTF">2021-01-07T10:01:19Z</dcterms:modified>
</cp:coreProperties>
</file>