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74" r:id="rId6"/>
    <p:sldId id="292" r:id="rId7"/>
    <p:sldId id="276" r:id="rId8"/>
    <p:sldId id="325" r:id="rId9"/>
    <p:sldId id="291" r:id="rId10"/>
    <p:sldId id="293" r:id="rId11"/>
    <p:sldId id="347" r:id="rId12"/>
    <p:sldId id="348" r:id="rId13"/>
    <p:sldId id="349" r:id="rId14"/>
    <p:sldId id="350" r:id="rId15"/>
    <p:sldId id="351" r:id="rId16"/>
    <p:sldId id="304" r:id="rId17"/>
    <p:sldId id="297" r:id="rId18"/>
    <p:sldId id="313" r:id="rId19"/>
    <p:sldId id="299" r:id="rId20"/>
    <p:sldId id="331" r:id="rId21"/>
    <p:sldId id="352" r:id="rId22"/>
    <p:sldId id="353" r:id="rId23"/>
    <p:sldId id="354" r:id="rId24"/>
    <p:sldId id="264" r:id="rId25"/>
    <p:sldId id="357" r:id="rId26"/>
    <p:sldId id="376" r:id="rId27"/>
    <p:sldId id="355" r:id="rId28"/>
    <p:sldId id="356" r:id="rId29"/>
    <p:sldId id="358" r:id="rId30"/>
    <p:sldId id="359" r:id="rId31"/>
    <p:sldId id="360" r:id="rId32"/>
    <p:sldId id="3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B12F"/>
    <a:srgbClr val="F72E41"/>
    <a:srgbClr val="1D4999"/>
    <a:srgbClr val="4A5695"/>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90E76-A1FA-4115-A8EC-4BF19948DFF0}" v="4" dt="2021-02-01T06:04:02.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1865" autoAdjust="0"/>
  </p:normalViewPr>
  <p:slideViewPr>
    <p:cSldViewPr snapToGrid="0" snapToObjects="1">
      <p:cViewPr varScale="1">
        <p:scale>
          <a:sx n="105" d="100"/>
          <a:sy n="105" d="100"/>
        </p:scale>
        <p:origin x="22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studio56@outlook.com" userId="74a0a806361afc10" providerId="LiveId" clId="{E41E2D59-D6FB-4F9F-A719-CDAA72163316}"/>
    <pc:docChg chg="delSld modSld sldOrd">
      <pc:chgData name="Sarah-studio56@outlook.com" userId="74a0a806361afc10" providerId="LiveId" clId="{E41E2D59-D6FB-4F9F-A719-CDAA72163316}" dt="2021-02-01T06:05:43.108" v="2" actId="47"/>
      <pc:docMkLst>
        <pc:docMk/>
      </pc:docMkLst>
      <pc:sldChg chg="del">
        <pc:chgData name="Sarah-studio56@outlook.com" userId="74a0a806361afc10" providerId="LiveId" clId="{E41E2D59-D6FB-4F9F-A719-CDAA72163316}" dt="2021-02-01T06:05:43.108" v="2" actId="47"/>
        <pc:sldMkLst>
          <pc:docMk/>
          <pc:sldMk cId="3505278646" sldId="281"/>
        </pc:sldMkLst>
      </pc:sldChg>
      <pc:sldChg chg="del">
        <pc:chgData name="Sarah-studio56@outlook.com" userId="74a0a806361afc10" providerId="LiveId" clId="{E41E2D59-D6FB-4F9F-A719-CDAA72163316}" dt="2021-02-01T06:05:43.108" v="2" actId="47"/>
        <pc:sldMkLst>
          <pc:docMk/>
          <pc:sldMk cId="1783031053" sldId="300"/>
        </pc:sldMkLst>
      </pc:sldChg>
      <pc:sldChg chg="del ord">
        <pc:chgData name="Sarah-studio56@outlook.com" userId="74a0a806361afc10" providerId="LiveId" clId="{E41E2D59-D6FB-4F9F-A719-CDAA72163316}" dt="2021-02-01T06:05:43.108" v="2" actId="47"/>
        <pc:sldMkLst>
          <pc:docMk/>
          <pc:sldMk cId="1316888675" sldId="301"/>
        </pc:sldMkLst>
      </pc:sldChg>
      <pc:sldChg chg="del">
        <pc:chgData name="Sarah-studio56@outlook.com" userId="74a0a806361afc10" providerId="LiveId" clId="{E41E2D59-D6FB-4F9F-A719-CDAA72163316}" dt="2021-02-01T06:05:43.108" v="2" actId="47"/>
        <pc:sldMkLst>
          <pc:docMk/>
          <pc:sldMk cId="335619351" sldId="302"/>
        </pc:sldMkLst>
      </pc:sldChg>
      <pc:sldChg chg="del">
        <pc:chgData name="Sarah-studio56@outlook.com" userId="74a0a806361afc10" providerId="LiveId" clId="{E41E2D59-D6FB-4F9F-A719-CDAA72163316}" dt="2021-02-01T06:05:43.108" v="2" actId="47"/>
        <pc:sldMkLst>
          <pc:docMk/>
          <pc:sldMk cId="2134532868" sldId="303"/>
        </pc:sldMkLst>
      </pc:sldChg>
      <pc:sldChg chg="del">
        <pc:chgData name="Sarah-studio56@outlook.com" userId="74a0a806361afc10" providerId="LiveId" clId="{E41E2D59-D6FB-4F9F-A719-CDAA72163316}" dt="2021-02-01T06:05:43.108" v="2" actId="47"/>
        <pc:sldMkLst>
          <pc:docMk/>
          <pc:sldMk cId="580635546" sldId="324"/>
        </pc:sldMkLst>
      </pc:sldChg>
      <pc:sldChg chg="del">
        <pc:chgData name="Sarah-studio56@outlook.com" userId="74a0a806361afc10" providerId="LiveId" clId="{E41E2D59-D6FB-4F9F-A719-CDAA72163316}" dt="2021-02-01T06:05:43.108" v="2" actId="47"/>
        <pc:sldMkLst>
          <pc:docMk/>
          <pc:sldMk cId="3351541317" sldId="329"/>
        </pc:sldMkLst>
      </pc:sldChg>
      <pc:sldChg chg="del">
        <pc:chgData name="Sarah-studio56@outlook.com" userId="74a0a806361afc10" providerId="LiveId" clId="{E41E2D59-D6FB-4F9F-A719-CDAA72163316}" dt="2021-02-01T06:05:43.108" v="2" actId="47"/>
        <pc:sldMkLst>
          <pc:docMk/>
          <pc:sldMk cId="1303556441" sldId="363"/>
        </pc:sldMkLst>
      </pc:sldChg>
      <pc:sldChg chg="del">
        <pc:chgData name="Sarah-studio56@outlook.com" userId="74a0a806361afc10" providerId="LiveId" clId="{E41E2D59-D6FB-4F9F-A719-CDAA72163316}" dt="2021-02-01T06:05:43.108" v="2" actId="47"/>
        <pc:sldMkLst>
          <pc:docMk/>
          <pc:sldMk cId="550102626" sldId="364"/>
        </pc:sldMkLst>
      </pc:sldChg>
      <pc:sldChg chg="del">
        <pc:chgData name="Sarah-studio56@outlook.com" userId="74a0a806361afc10" providerId="LiveId" clId="{E41E2D59-D6FB-4F9F-A719-CDAA72163316}" dt="2021-02-01T06:05:43.108" v="2" actId="47"/>
        <pc:sldMkLst>
          <pc:docMk/>
          <pc:sldMk cId="2447782307" sldId="365"/>
        </pc:sldMkLst>
      </pc:sldChg>
      <pc:sldChg chg="del">
        <pc:chgData name="Sarah-studio56@outlook.com" userId="74a0a806361afc10" providerId="LiveId" clId="{E41E2D59-D6FB-4F9F-A719-CDAA72163316}" dt="2021-02-01T06:05:43.108" v="2" actId="47"/>
        <pc:sldMkLst>
          <pc:docMk/>
          <pc:sldMk cId="2334440698" sldId="366"/>
        </pc:sldMkLst>
      </pc:sldChg>
      <pc:sldChg chg="del">
        <pc:chgData name="Sarah-studio56@outlook.com" userId="74a0a806361afc10" providerId="LiveId" clId="{E41E2D59-D6FB-4F9F-A719-CDAA72163316}" dt="2021-02-01T06:05:43.108" v="2" actId="47"/>
        <pc:sldMkLst>
          <pc:docMk/>
          <pc:sldMk cId="4126101037" sldId="367"/>
        </pc:sldMkLst>
      </pc:sldChg>
      <pc:sldChg chg="del">
        <pc:chgData name="Sarah-studio56@outlook.com" userId="74a0a806361afc10" providerId="LiveId" clId="{E41E2D59-D6FB-4F9F-A719-CDAA72163316}" dt="2021-02-01T06:05:43.108" v="2" actId="47"/>
        <pc:sldMkLst>
          <pc:docMk/>
          <pc:sldMk cId="1123373051" sldId="368"/>
        </pc:sldMkLst>
      </pc:sldChg>
      <pc:sldChg chg="del">
        <pc:chgData name="Sarah-studio56@outlook.com" userId="74a0a806361afc10" providerId="LiveId" clId="{E41E2D59-D6FB-4F9F-A719-CDAA72163316}" dt="2021-02-01T06:05:43.108" v="2" actId="47"/>
        <pc:sldMkLst>
          <pc:docMk/>
          <pc:sldMk cId="3776957906" sldId="369"/>
        </pc:sldMkLst>
      </pc:sldChg>
      <pc:sldChg chg="del">
        <pc:chgData name="Sarah-studio56@outlook.com" userId="74a0a806361afc10" providerId="LiveId" clId="{E41E2D59-D6FB-4F9F-A719-CDAA72163316}" dt="2021-02-01T06:05:43.108" v="2" actId="47"/>
        <pc:sldMkLst>
          <pc:docMk/>
          <pc:sldMk cId="3818002622" sldId="370"/>
        </pc:sldMkLst>
      </pc:sldChg>
      <pc:sldChg chg="del">
        <pc:chgData name="Sarah-studio56@outlook.com" userId="74a0a806361afc10" providerId="LiveId" clId="{E41E2D59-D6FB-4F9F-A719-CDAA72163316}" dt="2021-02-01T06:05:43.108" v="2" actId="47"/>
        <pc:sldMkLst>
          <pc:docMk/>
          <pc:sldMk cId="4093785486" sldId="371"/>
        </pc:sldMkLst>
      </pc:sldChg>
      <pc:sldChg chg="del">
        <pc:chgData name="Sarah-studio56@outlook.com" userId="74a0a806361afc10" providerId="LiveId" clId="{E41E2D59-D6FB-4F9F-A719-CDAA72163316}" dt="2021-02-01T06:05:43.108" v="2" actId="47"/>
        <pc:sldMkLst>
          <pc:docMk/>
          <pc:sldMk cId="1545337990" sldId="372"/>
        </pc:sldMkLst>
      </pc:sldChg>
      <pc:sldChg chg="del">
        <pc:chgData name="Sarah-studio56@outlook.com" userId="74a0a806361afc10" providerId="LiveId" clId="{E41E2D59-D6FB-4F9F-A719-CDAA72163316}" dt="2021-02-01T06:05:43.108" v="2" actId="47"/>
        <pc:sldMkLst>
          <pc:docMk/>
          <pc:sldMk cId="2964036871" sldId="373"/>
        </pc:sldMkLst>
      </pc:sldChg>
      <pc:sldChg chg="del">
        <pc:chgData name="Sarah-studio56@outlook.com" userId="74a0a806361afc10" providerId="LiveId" clId="{E41E2D59-D6FB-4F9F-A719-CDAA72163316}" dt="2021-02-01T06:05:43.108" v="2" actId="47"/>
        <pc:sldMkLst>
          <pc:docMk/>
          <pc:sldMk cId="2639446298" sldId="374"/>
        </pc:sldMkLst>
      </pc:sldChg>
      <pc:sldChg chg="del">
        <pc:chgData name="Sarah-studio56@outlook.com" userId="74a0a806361afc10" providerId="LiveId" clId="{E41E2D59-D6FB-4F9F-A719-CDAA72163316}" dt="2021-02-01T06:05:43.108" v="2" actId="47"/>
        <pc:sldMkLst>
          <pc:docMk/>
          <pc:sldMk cId="3203697631" sldId="375"/>
        </pc:sldMkLst>
      </pc:sldChg>
    </pc:docChg>
  </pc:docChgLst>
  <pc:docChgLst>
    <pc:chgData name="Sarah-studio56@outlook.com" userId="74a0a806361afc10" providerId="LiveId" clId="{F6090E76-A1FA-4115-A8EC-4BF19948DFF0}"/>
    <pc:docChg chg="undo custSel modSld">
      <pc:chgData name="Sarah-studio56@outlook.com" userId="74a0a806361afc10" providerId="LiveId" clId="{F6090E76-A1FA-4115-A8EC-4BF19948DFF0}" dt="2021-02-01T06:04:02.144" v="7" actId="1076"/>
      <pc:docMkLst>
        <pc:docMk/>
      </pc:docMkLst>
      <pc:sldChg chg="delSp modSp mod delAnim">
        <pc:chgData name="Sarah-studio56@outlook.com" userId="74a0a806361afc10" providerId="LiveId" clId="{F6090E76-A1FA-4115-A8EC-4BF19948DFF0}" dt="2021-02-01T06:04:02.144" v="7" actId="1076"/>
        <pc:sldMkLst>
          <pc:docMk/>
          <pc:sldMk cId="4238796259" sldId="376"/>
        </pc:sldMkLst>
        <pc:spChg chg="mod">
          <ac:chgData name="Sarah-studio56@outlook.com" userId="74a0a806361afc10" providerId="LiveId" clId="{F6090E76-A1FA-4115-A8EC-4BF19948DFF0}" dt="2021-02-01T06:03:51.481" v="3"/>
          <ac:spMkLst>
            <pc:docMk/>
            <pc:sldMk cId="4238796259" sldId="376"/>
            <ac:spMk id="7" creationId="{C187B646-8439-4CEA-9DCC-B511C617A242}"/>
          </ac:spMkLst>
        </pc:spChg>
        <pc:picChg chg="del">
          <ac:chgData name="Sarah-studio56@outlook.com" userId="74a0a806361afc10" providerId="LiveId" clId="{F6090E76-A1FA-4115-A8EC-4BF19948DFF0}" dt="2021-02-01T06:03:19.277" v="0" actId="478"/>
          <ac:picMkLst>
            <pc:docMk/>
            <pc:sldMk cId="4238796259" sldId="376"/>
            <ac:picMk id="6" creationId="{7CEA52A8-808A-474C-9AF5-D598F2694813}"/>
          </ac:picMkLst>
        </pc:picChg>
        <pc:picChg chg="mod">
          <ac:chgData name="Sarah-studio56@outlook.com" userId="74a0a806361afc10" providerId="LiveId" clId="{F6090E76-A1FA-4115-A8EC-4BF19948DFF0}" dt="2021-02-01T06:04:02.144" v="7" actId="1076"/>
          <ac:picMkLst>
            <pc:docMk/>
            <pc:sldMk cId="4238796259" sldId="376"/>
            <ac:picMk id="2050" creationId="{35A8EC66-CD65-4F0D-82C2-9341A6B176D1}"/>
          </ac:picMkLst>
        </pc:picChg>
      </pc:sldChg>
    </pc:docChg>
  </pc:docChgLst>
  <pc:docChgLst>
    <pc:chgData name="Sarah-studio56@outlook.com" userId="74a0a806361afc10" providerId="LiveId" clId="{AA319D61-DA85-4AC1-951B-6A787EB0010D}"/>
    <pc:docChg chg="custSel modSld">
      <pc:chgData name="Sarah-studio56@outlook.com" userId="74a0a806361afc10" providerId="LiveId" clId="{AA319D61-DA85-4AC1-951B-6A787EB0010D}" dt="2021-02-01T06:02:35.127" v="1" actId="22"/>
      <pc:docMkLst>
        <pc:docMk/>
      </pc:docMkLst>
      <pc:sldChg chg="addSp delSp mod delAnim">
        <pc:chgData name="Sarah-studio56@outlook.com" userId="74a0a806361afc10" providerId="LiveId" clId="{AA319D61-DA85-4AC1-951B-6A787EB0010D}" dt="2021-02-01T06:02:35.127" v="1" actId="22"/>
        <pc:sldMkLst>
          <pc:docMk/>
          <pc:sldMk cId="2447782307" sldId="365"/>
        </pc:sldMkLst>
        <pc:spChg chg="add">
          <ac:chgData name="Sarah-studio56@outlook.com" userId="74a0a806361afc10" providerId="LiveId" clId="{AA319D61-DA85-4AC1-951B-6A787EB0010D}" dt="2021-02-01T06:02:35.127" v="1" actId="22"/>
          <ac:spMkLst>
            <pc:docMk/>
            <pc:sldMk cId="2447782307" sldId="365"/>
            <ac:spMk id="7" creationId="{951D267D-3033-4D4E-9912-A6E402FD13E9}"/>
          </ac:spMkLst>
        </pc:spChg>
        <pc:picChg chg="del">
          <ac:chgData name="Sarah-studio56@outlook.com" userId="74a0a806361afc10" providerId="LiveId" clId="{AA319D61-DA85-4AC1-951B-6A787EB0010D}" dt="2021-02-01T06:02:34.521" v="0" actId="478"/>
          <ac:picMkLst>
            <pc:docMk/>
            <pc:sldMk cId="2447782307" sldId="365"/>
            <ac:picMk id="6" creationId="{D719BED0-486A-4711-83F6-785D1C0417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we do in Studio5/6 and the age group we target.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74310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we will build a mobile application game that contains different pictures and buttons.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16</a:t>
            </a:fld>
            <a:endParaRPr lang="en-US"/>
          </a:p>
        </p:txBody>
      </p:sp>
    </p:spTree>
    <p:extLst>
      <p:ext uri="{BB962C8B-B14F-4D97-AF65-F5344CB8AC3E}">
        <p14:creationId xmlns:p14="http://schemas.microsoft.com/office/powerpoint/2010/main" val="127182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17</a:t>
            </a:fld>
            <a:endParaRPr lang="en-US"/>
          </a:p>
        </p:txBody>
      </p:sp>
    </p:spTree>
    <p:extLst>
      <p:ext uri="{BB962C8B-B14F-4D97-AF65-F5344CB8AC3E}">
        <p14:creationId xmlns:p14="http://schemas.microsoft.com/office/powerpoint/2010/main" val="31340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18</a:t>
            </a:fld>
            <a:endParaRPr lang="en-US"/>
          </a:p>
        </p:txBody>
      </p:sp>
    </p:spTree>
    <p:extLst>
      <p:ext uri="{BB962C8B-B14F-4D97-AF65-F5344CB8AC3E}">
        <p14:creationId xmlns:p14="http://schemas.microsoft.com/office/powerpoint/2010/main" val="28734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19</a:t>
            </a:fld>
            <a:endParaRPr lang="en-US"/>
          </a:p>
        </p:txBody>
      </p:sp>
    </p:spTree>
    <p:extLst>
      <p:ext uri="{BB962C8B-B14F-4D97-AF65-F5344CB8AC3E}">
        <p14:creationId xmlns:p14="http://schemas.microsoft.com/office/powerpoint/2010/main" val="137812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20</a:t>
            </a:fld>
            <a:endParaRPr lang="en-US"/>
          </a:p>
        </p:txBody>
      </p:sp>
    </p:spTree>
    <p:extLst>
      <p:ext uri="{BB962C8B-B14F-4D97-AF65-F5344CB8AC3E}">
        <p14:creationId xmlns:p14="http://schemas.microsoft.com/office/powerpoint/2010/main" val="2907511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24</a:t>
            </a:fld>
            <a:endParaRPr lang="en-US"/>
          </a:p>
        </p:txBody>
      </p:sp>
    </p:spTree>
    <p:extLst>
      <p:ext uri="{BB962C8B-B14F-4D97-AF65-F5344CB8AC3E}">
        <p14:creationId xmlns:p14="http://schemas.microsoft.com/office/powerpoint/2010/main" val="400543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we will build a mobile application game that contains different pictures and buttons.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25</a:t>
            </a:fld>
            <a:endParaRPr lang="en-US"/>
          </a:p>
        </p:txBody>
      </p:sp>
    </p:spTree>
    <p:extLst>
      <p:ext uri="{BB962C8B-B14F-4D97-AF65-F5344CB8AC3E}">
        <p14:creationId xmlns:p14="http://schemas.microsoft.com/office/powerpoint/2010/main" val="320844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26</a:t>
            </a:fld>
            <a:endParaRPr lang="en-US"/>
          </a:p>
        </p:txBody>
      </p:sp>
    </p:spTree>
    <p:extLst>
      <p:ext uri="{BB962C8B-B14F-4D97-AF65-F5344CB8AC3E}">
        <p14:creationId xmlns:p14="http://schemas.microsoft.com/office/powerpoint/2010/main" val="85408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27</a:t>
            </a:fld>
            <a:endParaRPr lang="en-US"/>
          </a:p>
        </p:txBody>
      </p:sp>
    </p:spTree>
    <p:extLst>
      <p:ext uri="{BB962C8B-B14F-4D97-AF65-F5344CB8AC3E}">
        <p14:creationId xmlns:p14="http://schemas.microsoft.com/office/powerpoint/2010/main" val="356199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28</a:t>
            </a:fld>
            <a:endParaRPr lang="en-US"/>
          </a:p>
        </p:txBody>
      </p:sp>
    </p:spTree>
    <p:extLst>
      <p:ext uri="{BB962C8B-B14F-4D97-AF65-F5344CB8AC3E}">
        <p14:creationId xmlns:p14="http://schemas.microsoft.com/office/powerpoint/2010/main" val="128681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43880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4</a:t>
            </a:fld>
            <a:endParaRPr lang="en-US"/>
          </a:p>
        </p:txBody>
      </p:sp>
    </p:spTree>
    <p:extLst>
      <p:ext uri="{BB962C8B-B14F-4D97-AF65-F5344CB8AC3E}">
        <p14:creationId xmlns:p14="http://schemas.microsoft.com/office/powerpoint/2010/main" val="242441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59533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letter: explain to the participants the problem we have and ask them to suggest solutions to solve it.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348017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are mobile applications and how they work.</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a:p>
        </p:txBody>
      </p:sp>
    </p:spTree>
    <p:extLst>
      <p:ext uri="{BB962C8B-B14F-4D97-AF65-F5344CB8AC3E}">
        <p14:creationId xmlns:p14="http://schemas.microsoft.com/office/powerpoint/2010/main" val="281785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10</a:t>
            </a:fld>
            <a:endParaRPr lang="en-US"/>
          </a:p>
        </p:txBody>
      </p:sp>
    </p:spTree>
    <p:extLst>
      <p:ext uri="{BB962C8B-B14F-4D97-AF65-F5344CB8AC3E}">
        <p14:creationId xmlns:p14="http://schemas.microsoft.com/office/powerpoint/2010/main" val="4031297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14</a:t>
            </a:fld>
            <a:endParaRPr lang="en-US"/>
          </a:p>
        </p:txBody>
      </p:sp>
    </p:spTree>
    <p:extLst>
      <p:ext uri="{BB962C8B-B14F-4D97-AF65-F5344CB8AC3E}">
        <p14:creationId xmlns:p14="http://schemas.microsoft.com/office/powerpoint/2010/main" val="291203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15</a:t>
            </a:fld>
            <a:endParaRPr lang="en-US"/>
          </a:p>
        </p:txBody>
      </p:sp>
    </p:spTree>
    <p:extLst>
      <p:ext uri="{BB962C8B-B14F-4D97-AF65-F5344CB8AC3E}">
        <p14:creationId xmlns:p14="http://schemas.microsoft.com/office/powerpoint/2010/main" val="354786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sp>
        <p:nvSpPr>
          <p:cNvPr id="7" name="Rectangle 6"/>
          <p:cNvSpPr/>
          <p:nvPr/>
        </p:nvSpPr>
        <p:spPr>
          <a:xfrm>
            <a:off x="7703" y="1007392"/>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4" y="1158586"/>
            <a:ext cx="6593519"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Animate Fashion show</a:t>
            </a:r>
            <a:endParaRPr lang="ar-QA" sz="5400" dirty="0">
              <a:solidFill>
                <a:schemeClr val="bg1"/>
              </a:solidFill>
              <a:latin typeface="Politica" charset="0"/>
              <a:ea typeface="Politica" charset="0"/>
              <a:cs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3" cstate="email">
            <a:lum bright="100000"/>
            <a:extLst>
              <a:ext uri="{28A0092B-C50C-407E-A947-70E740481C1C}">
                <a14:useLocalDpi xmlns:a14="http://schemas.microsoft.com/office/drawing/2010/main"/>
              </a:ext>
            </a:extLst>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37320" y="2080323"/>
            <a:ext cx="2761863" cy="369332"/>
          </a:xfrm>
          <a:prstGeom prst="rect">
            <a:avLst/>
          </a:prstGeom>
          <a:noFill/>
        </p:spPr>
        <p:txBody>
          <a:bodyPr wrap="square" rtlCol="0">
            <a:spAutoFit/>
          </a:bodyPr>
          <a:lstStyle/>
          <a:p>
            <a:r>
              <a:rPr lang="en-US" dirty="0">
                <a:solidFill>
                  <a:schemeClr val="bg1"/>
                </a:solidFill>
              </a:rPr>
              <a:t>Video making &amp; Animation</a:t>
            </a:r>
          </a:p>
        </p:txBody>
      </p:sp>
      <p:sp>
        <p:nvSpPr>
          <p:cNvPr id="9" name="TextBox 8">
            <a:extLst>
              <a:ext uri="{FF2B5EF4-FFF2-40B4-BE49-F238E27FC236}">
                <a16:creationId xmlns:a16="http://schemas.microsoft.com/office/drawing/2014/main" id="{B0B764AF-D4C9-421D-B4C5-8FF02F689A65}"/>
              </a:ext>
            </a:extLst>
          </p:cNvPr>
          <p:cNvSpPr txBox="1"/>
          <p:nvPr/>
        </p:nvSpPr>
        <p:spPr>
          <a:xfrm>
            <a:off x="3874402" y="3710437"/>
            <a:ext cx="2327564" cy="369332"/>
          </a:xfrm>
          <a:prstGeom prst="rect">
            <a:avLst/>
          </a:prstGeom>
          <a:noFill/>
        </p:spPr>
        <p:txBody>
          <a:bodyPr wrap="square" rtlCol="0">
            <a:spAutoFit/>
          </a:bodyPr>
          <a:lstStyle/>
          <a:p>
            <a:pPr algn="r"/>
            <a:r>
              <a:rPr lang="ar-DZ" dirty="0">
                <a:solidFill>
                  <a:schemeClr val="bg1"/>
                </a:solidFill>
              </a:rPr>
              <a:t>تصميم وتطوير الفيديوهات</a:t>
            </a:r>
            <a:endParaRPr lang="en-US" dirty="0">
              <a:solidFill>
                <a:schemeClr val="bg1"/>
              </a:solidFill>
            </a:endParaRPr>
          </a:p>
        </p:txBody>
      </p:sp>
      <p:sp>
        <p:nvSpPr>
          <p:cNvPr id="10" name="TextBox 9">
            <a:extLst>
              <a:ext uri="{FF2B5EF4-FFF2-40B4-BE49-F238E27FC236}">
                <a16:creationId xmlns:a16="http://schemas.microsoft.com/office/drawing/2014/main" id="{306D6DE8-8DA8-4B8F-AA8A-EB9944E4A441}"/>
              </a:ext>
            </a:extLst>
          </p:cNvPr>
          <p:cNvSpPr txBox="1"/>
          <p:nvPr/>
        </p:nvSpPr>
        <p:spPr>
          <a:xfrm>
            <a:off x="969264" y="3026963"/>
            <a:ext cx="5557719" cy="830997"/>
          </a:xfrm>
          <a:prstGeom prst="rect">
            <a:avLst/>
          </a:prstGeom>
          <a:noFill/>
        </p:spPr>
        <p:txBody>
          <a:bodyPr wrap="square" rtlCol="0">
            <a:spAutoFit/>
          </a:bodyPr>
          <a:lstStyle/>
          <a:p>
            <a:pPr algn="r"/>
            <a:r>
              <a:rPr lang="ar-DZ" sz="4800" dirty="0">
                <a:solidFill>
                  <a:schemeClr val="bg1"/>
                </a:solidFill>
              </a:rPr>
              <a:t>عروض الأزياء الافتراضية</a:t>
            </a:r>
            <a:endParaRPr lang="en-US" sz="4800"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Fashion Design </a:t>
            </a:r>
            <a:r>
              <a:rPr lang="en-US" sz="4800" b="1" dirty="0" err="1">
                <a:solidFill>
                  <a:schemeClr val="bg1"/>
                </a:solidFill>
                <a:latin typeface="Politica" panose="02000506060000020004" pitchFamily="2" charset="0"/>
                <a:ea typeface="Megrim"/>
                <a:cs typeface="Megrim"/>
                <a:sym typeface="Nixie One"/>
              </a:rPr>
              <a:t>Softwares</a:t>
            </a:r>
            <a:r>
              <a:rPr lang="en-US" sz="4800" b="1" dirty="0">
                <a:solidFill>
                  <a:schemeClr val="bg1"/>
                </a:solidFill>
                <a:latin typeface="Politica" panose="02000506060000020004" pitchFamily="2" charset="0"/>
                <a:ea typeface="Megrim"/>
                <a:cs typeface="Megrim"/>
                <a:sym typeface="Nixie One"/>
              </a:rPr>
              <a:t> </a:t>
            </a:r>
          </a:p>
        </p:txBody>
      </p:sp>
      <p:sp>
        <p:nvSpPr>
          <p:cNvPr id="14" name="Google Shape;342;p12">
            <a:extLst>
              <a:ext uri="{FF2B5EF4-FFF2-40B4-BE49-F238E27FC236}">
                <a16:creationId xmlns:a16="http://schemas.microsoft.com/office/drawing/2014/main" id="{65EACC05-860C-4006-8975-D71AB653B610}"/>
              </a:ext>
            </a:extLst>
          </p:cNvPr>
          <p:cNvSpPr txBox="1">
            <a:spLocks/>
          </p:cNvSpPr>
          <p:nvPr/>
        </p:nvSpPr>
        <p:spPr>
          <a:xfrm>
            <a:off x="340090" y="1775177"/>
            <a:ext cx="2720517" cy="322603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pPr>
            <a:r>
              <a:rPr lang="en-US" sz="3200" dirty="0" err="1">
                <a:solidFill>
                  <a:schemeClr val="bg1"/>
                </a:solidFill>
                <a:latin typeface="Politica" panose="02000506060000020004" pitchFamily="2" charset="0"/>
                <a:ea typeface="Megrim"/>
                <a:cs typeface="Megrim"/>
                <a:sym typeface="Nixie One"/>
              </a:rPr>
              <a:t>Clo</a:t>
            </a:r>
            <a:endParaRPr lang="en-US" sz="3200" dirty="0">
              <a:solidFill>
                <a:schemeClr val="bg1"/>
              </a:solidFill>
              <a:latin typeface="Politica" panose="02000506060000020004" pitchFamily="2" charset="0"/>
              <a:ea typeface="Megrim"/>
              <a:cs typeface="Megrim"/>
              <a:sym typeface="Nixie One"/>
            </a:endParaRPr>
          </a:p>
          <a:p>
            <a:pPr marL="457200" indent="-457200">
              <a:buFont typeface="Arial" panose="020B0604020202020204" pitchFamily="34" charset="0"/>
              <a:buChar char="•"/>
            </a:pPr>
            <a:r>
              <a:rPr lang="en-US" sz="3200" dirty="0">
                <a:solidFill>
                  <a:schemeClr val="bg1"/>
                </a:solidFill>
                <a:latin typeface="Politica" panose="02000506060000020004" pitchFamily="2" charset="0"/>
                <a:ea typeface="Megrim"/>
                <a:cs typeface="Megrim"/>
                <a:sym typeface="Nixie One"/>
              </a:rPr>
              <a:t>DC Suite</a:t>
            </a:r>
          </a:p>
          <a:p>
            <a:pPr marL="457200" indent="-457200">
              <a:buFont typeface="Arial" panose="020B0604020202020204" pitchFamily="34" charset="0"/>
              <a:buChar char="•"/>
            </a:pPr>
            <a:r>
              <a:rPr lang="en-US" sz="3200" dirty="0">
                <a:solidFill>
                  <a:schemeClr val="bg1"/>
                </a:solidFill>
                <a:latin typeface="Politica" panose="02000506060000020004" pitchFamily="2" charset="0"/>
                <a:ea typeface="Megrim"/>
                <a:cs typeface="Megrim"/>
                <a:sym typeface="Nixie One"/>
              </a:rPr>
              <a:t>Valentina</a:t>
            </a:r>
          </a:p>
          <a:p>
            <a:pPr marL="457200" indent="-457200">
              <a:buFont typeface="Arial" panose="020B0604020202020204" pitchFamily="34" charset="0"/>
              <a:buChar char="•"/>
            </a:pPr>
            <a:r>
              <a:rPr lang="en-US" sz="3200" dirty="0">
                <a:solidFill>
                  <a:schemeClr val="bg1"/>
                </a:solidFill>
                <a:latin typeface="Politica" panose="02000506060000020004" pitchFamily="2" charset="0"/>
                <a:ea typeface="Megrim"/>
                <a:cs typeface="Megrim"/>
                <a:sym typeface="Nixie One"/>
              </a:rPr>
              <a:t>Blender</a:t>
            </a:r>
          </a:p>
          <a:p>
            <a:pPr marL="457200" indent="-457200">
              <a:buFont typeface="Arial" panose="020B0604020202020204" pitchFamily="34" charset="0"/>
              <a:buChar char="•"/>
            </a:pPr>
            <a:r>
              <a:rPr lang="en-US" sz="3200" dirty="0" err="1">
                <a:solidFill>
                  <a:schemeClr val="bg1"/>
                </a:solidFill>
                <a:latin typeface="Politica" panose="02000506060000020004" pitchFamily="2" charset="0"/>
                <a:ea typeface="Megrim"/>
                <a:cs typeface="Megrim"/>
                <a:sym typeface="Nixie One"/>
              </a:rPr>
              <a:t>Tailornova</a:t>
            </a:r>
            <a:endParaRPr lang="en-US" sz="3200" dirty="0">
              <a:solidFill>
                <a:schemeClr val="bg1"/>
              </a:solidFill>
              <a:latin typeface="Politica" panose="02000506060000020004" pitchFamily="2" charset="0"/>
              <a:ea typeface="Megrim"/>
              <a:cs typeface="Megrim"/>
              <a:sym typeface="Nixie One"/>
            </a:endParaRPr>
          </a:p>
          <a:p>
            <a:pPr marL="457200" indent="-457200">
              <a:buFont typeface="Arial" panose="020B0604020202020204" pitchFamily="34" charset="0"/>
              <a:buChar char="•"/>
            </a:pPr>
            <a:r>
              <a:rPr lang="en-US" sz="3200" dirty="0" err="1">
                <a:solidFill>
                  <a:schemeClr val="bg1"/>
                </a:solidFill>
                <a:latin typeface="Politica" panose="02000506060000020004" pitchFamily="2" charset="0"/>
                <a:ea typeface="Megrim"/>
                <a:cs typeface="Megrim"/>
                <a:sym typeface="Nixie One"/>
              </a:rPr>
              <a:t>Edraw</a:t>
            </a:r>
            <a:r>
              <a:rPr lang="en-US" sz="3200" dirty="0">
                <a:solidFill>
                  <a:schemeClr val="bg1"/>
                </a:solidFill>
                <a:latin typeface="Politica" panose="02000506060000020004" pitchFamily="2" charset="0"/>
                <a:ea typeface="Megrim"/>
                <a:cs typeface="Megrim"/>
                <a:sym typeface="Nixie One"/>
              </a:rPr>
              <a:t> max</a:t>
            </a:r>
          </a:p>
        </p:txBody>
      </p:sp>
      <p:pic>
        <p:nvPicPr>
          <p:cNvPr id="2" name="Picture 1" descr="A picture containing holding, phone, standing&#10;&#10;Description automatically generated">
            <a:extLst>
              <a:ext uri="{FF2B5EF4-FFF2-40B4-BE49-F238E27FC236}">
                <a16:creationId xmlns:a16="http://schemas.microsoft.com/office/drawing/2014/main" id="{974C52FE-3296-4817-80E0-D7D439A6F5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1886" y="1579139"/>
            <a:ext cx="4182514" cy="4182514"/>
          </a:xfrm>
          <a:prstGeom prst="rect">
            <a:avLst/>
          </a:prstGeom>
        </p:spPr>
      </p:pic>
      <p:pic>
        <p:nvPicPr>
          <p:cNvPr id="5" name="Picture 4" descr="A person posing for the camera&#10;&#10;Description automatically generated">
            <a:extLst>
              <a:ext uri="{FF2B5EF4-FFF2-40B4-BE49-F238E27FC236}">
                <a16:creationId xmlns:a16="http://schemas.microsoft.com/office/drawing/2014/main" id="{925CEA22-5975-4991-A53B-AF9E3B80E100}"/>
              </a:ext>
            </a:extLst>
          </p:cNvPr>
          <p:cNvPicPr>
            <a:picLocks noChangeAspect="1"/>
          </p:cNvPicPr>
          <p:nvPr/>
        </p:nvPicPr>
        <p:blipFill>
          <a:blip r:embed="rId5"/>
          <a:stretch>
            <a:fillRect/>
          </a:stretch>
        </p:blipFill>
        <p:spPr>
          <a:xfrm>
            <a:off x="9216923" y="2106415"/>
            <a:ext cx="2530317" cy="3162896"/>
          </a:xfrm>
          <a:prstGeom prst="rect">
            <a:avLst/>
          </a:prstGeom>
        </p:spPr>
      </p:pic>
    </p:spTree>
    <p:extLst>
      <p:ext uri="{BB962C8B-B14F-4D97-AF65-F5344CB8AC3E}">
        <p14:creationId xmlns:p14="http://schemas.microsoft.com/office/powerpoint/2010/main" val="10242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earing a suit and tie smiling at the camera&#10;&#10;Description automatically generated">
            <a:extLst>
              <a:ext uri="{FF2B5EF4-FFF2-40B4-BE49-F238E27FC236}">
                <a16:creationId xmlns:a16="http://schemas.microsoft.com/office/drawing/2014/main" id="{7ECB0CC4-9923-416F-B031-0ABA6B206E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184" y="1065207"/>
            <a:ext cx="3327504" cy="4985026"/>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Two people standing in front of a building&#10;&#10;Description automatically generated">
            <a:extLst>
              <a:ext uri="{FF2B5EF4-FFF2-40B4-BE49-F238E27FC236}">
                <a16:creationId xmlns:a16="http://schemas.microsoft.com/office/drawing/2014/main" id="{B95B9669-30C7-4B51-AEAE-6ED49AA55E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0579" y="1065207"/>
            <a:ext cx="3752649" cy="4985026"/>
          </a:xfrm>
          <a:prstGeom prst="rect">
            <a:avLst/>
          </a:prstGeom>
        </p:spPr>
      </p:pic>
      <p:cxnSp>
        <p:nvCxnSpPr>
          <p:cNvPr id="26"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erson wearing a costume&#10;&#10;Description automatically generated">
            <a:extLst>
              <a:ext uri="{FF2B5EF4-FFF2-40B4-BE49-F238E27FC236}">
                <a16:creationId xmlns:a16="http://schemas.microsoft.com/office/drawing/2014/main" id="{6592DB13-7C4D-414C-9CE1-884687A99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3570" y="1065207"/>
            <a:ext cx="3738770" cy="4985027"/>
          </a:xfrm>
          <a:prstGeom prst="rect">
            <a:avLst/>
          </a:prstGeom>
        </p:spPr>
      </p:pic>
      <p:sp>
        <p:nvSpPr>
          <p:cNvPr id="8" name="Google Shape;342;p12">
            <a:extLst>
              <a:ext uri="{FF2B5EF4-FFF2-40B4-BE49-F238E27FC236}">
                <a16:creationId xmlns:a16="http://schemas.microsoft.com/office/drawing/2014/main" id="{BDD1DBD5-C7D6-41EC-B8E1-37C495CBC4EC}"/>
              </a:ext>
            </a:extLst>
          </p:cNvPr>
          <p:cNvSpPr txBox="1">
            <a:spLocks/>
          </p:cNvSpPr>
          <p:nvPr/>
        </p:nvSpPr>
        <p:spPr>
          <a:xfrm>
            <a:off x="432189" y="155072"/>
            <a:ext cx="5537463" cy="7763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tx1"/>
                </a:solidFill>
                <a:latin typeface="Politica" panose="02000506060000020004" pitchFamily="2" charset="0"/>
                <a:ea typeface="Megrim"/>
                <a:cs typeface="Megrim"/>
                <a:sym typeface="Nixie One"/>
              </a:rPr>
              <a:t>Examples</a:t>
            </a:r>
          </a:p>
        </p:txBody>
      </p:sp>
      <p:sp>
        <p:nvSpPr>
          <p:cNvPr id="27" name="TextBox 26">
            <a:extLst>
              <a:ext uri="{FF2B5EF4-FFF2-40B4-BE49-F238E27FC236}">
                <a16:creationId xmlns:a16="http://schemas.microsoft.com/office/drawing/2014/main" id="{90AF6958-3086-498C-B75D-95C55C0212D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8" name="Group 27">
            <a:extLst>
              <a:ext uri="{FF2B5EF4-FFF2-40B4-BE49-F238E27FC236}">
                <a16:creationId xmlns:a16="http://schemas.microsoft.com/office/drawing/2014/main" id="{4821993F-79D2-4C4B-95B4-13AC60DAEC2F}"/>
              </a:ext>
            </a:extLst>
          </p:cNvPr>
          <p:cNvGrpSpPr/>
          <p:nvPr/>
        </p:nvGrpSpPr>
        <p:grpSpPr>
          <a:xfrm>
            <a:off x="9346162" y="6273830"/>
            <a:ext cx="1317480" cy="429393"/>
            <a:chOff x="9331349" y="6222078"/>
            <a:chExt cx="1450765" cy="472833"/>
          </a:xfrm>
        </p:grpSpPr>
        <p:pic>
          <p:nvPicPr>
            <p:cNvPr id="29" name="Picture 28">
              <a:extLst>
                <a:ext uri="{FF2B5EF4-FFF2-40B4-BE49-F238E27FC236}">
                  <a16:creationId xmlns:a16="http://schemas.microsoft.com/office/drawing/2014/main" id="{AE7EA544-DF36-43F1-A61D-B8A25388C8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30" name="Picture 29">
              <a:extLst>
                <a:ext uri="{FF2B5EF4-FFF2-40B4-BE49-F238E27FC236}">
                  <a16:creationId xmlns:a16="http://schemas.microsoft.com/office/drawing/2014/main" id="{68054466-B75E-4C9A-ABEA-D7275CF72203}"/>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 name="Google Shape;342;p12">
            <a:extLst>
              <a:ext uri="{FF2B5EF4-FFF2-40B4-BE49-F238E27FC236}">
                <a16:creationId xmlns:a16="http://schemas.microsoft.com/office/drawing/2014/main" id="{0E8626D7-DEBE-430B-A0B3-1AB4BE723633}"/>
              </a:ext>
            </a:extLst>
          </p:cNvPr>
          <p:cNvSpPr txBox="1">
            <a:spLocks/>
          </p:cNvSpPr>
          <p:nvPr/>
        </p:nvSpPr>
        <p:spPr>
          <a:xfrm>
            <a:off x="3073428" y="286089"/>
            <a:ext cx="864891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أمثلة</a:t>
            </a:r>
            <a:endParaRPr lang="en-US" sz="4000" b="1" dirty="0">
              <a:solidFill>
                <a:schemeClr val="tx1"/>
              </a:solidFill>
              <a:latin typeface="+mn-lt"/>
              <a:ea typeface="Megrim"/>
              <a:cs typeface="Megrim"/>
              <a:sym typeface="Nixie One"/>
            </a:endParaRPr>
          </a:p>
        </p:txBody>
      </p:sp>
    </p:spTree>
    <p:extLst>
      <p:ext uri="{BB962C8B-B14F-4D97-AF65-F5344CB8AC3E}">
        <p14:creationId xmlns:p14="http://schemas.microsoft.com/office/powerpoint/2010/main" val="154468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clothing, wearing, sitting, dog&#10;&#10;Description automatically generated">
            <a:extLst>
              <a:ext uri="{FF2B5EF4-FFF2-40B4-BE49-F238E27FC236}">
                <a16:creationId xmlns:a16="http://schemas.microsoft.com/office/drawing/2014/main" id="{ED9A1788-58D6-4D23-A4FC-4FAA3C8CD2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0"/>
            <a:ext cx="4063593" cy="6857990"/>
          </a:xfrm>
          <a:prstGeom prst="rect">
            <a:avLst/>
          </a:prstGeom>
        </p:spPr>
      </p:pic>
      <p:pic>
        <p:nvPicPr>
          <p:cNvPr id="5" name="Picture 4" descr="A picture containing looking, sitting, close, cat&#10;&#10;Description automatically generated">
            <a:extLst>
              <a:ext uri="{FF2B5EF4-FFF2-40B4-BE49-F238E27FC236}">
                <a16:creationId xmlns:a16="http://schemas.microsoft.com/office/drawing/2014/main" id="{7AFFE01B-368F-430C-BA86-663C78E3C8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64204" y="10"/>
            <a:ext cx="4063593" cy="6857990"/>
          </a:xfrm>
          <a:prstGeom prst="rect">
            <a:avLst/>
          </a:prstGeom>
        </p:spPr>
      </p:pic>
      <p:pic>
        <p:nvPicPr>
          <p:cNvPr id="3" name="Picture 2" descr="A picture containing clothing, person, person, dress&#10;&#10;Description automatically generated">
            <a:extLst>
              <a:ext uri="{FF2B5EF4-FFF2-40B4-BE49-F238E27FC236}">
                <a16:creationId xmlns:a16="http://schemas.microsoft.com/office/drawing/2014/main" id="{BF93FE32-C9AE-4A88-99B3-D654002FAF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28407" y="10"/>
            <a:ext cx="4063593" cy="6857990"/>
          </a:xfrm>
          <a:prstGeom prst="rect">
            <a:avLst/>
          </a:prstGeom>
        </p:spPr>
      </p:pic>
    </p:spTree>
    <p:extLst>
      <p:ext uri="{BB962C8B-B14F-4D97-AF65-F5344CB8AC3E}">
        <p14:creationId xmlns:p14="http://schemas.microsoft.com/office/powerpoint/2010/main" val="339667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1</a:t>
            </a:r>
          </a:p>
        </p:txBody>
      </p:sp>
      <p:sp>
        <p:nvSpPr>
          <p:cNvPr id="14" name="TextBox 13"/>
          <p:cNvSpPr txBox="1"/>
          <p:nvPr/>
        </p:nvSpPr>
        <p:spPr>
          <a:xfrm>
            <a:off x="410698" y="3636180"/>
            <a:ext cx="3918051" cy="646331"/>
          </a:xfrm>
          <a:prstGeom prst="rect">
            <a:avLst/>
          </a:prstGeom>
          <a:noFill/>
        </p:spPr>
        <p:txBody>
          <a:bodyPr wrap="square" rtlCol="0">
            <a:spAutoFit/>
          </a:bodyPr>
          <a:lstStyle/>
          <a:p>
            <a:r>
              <a:rPr lang="en-US" sz="3600" dirty="0">
                <a:latin typeface="Politica" charset="0"/>
                <a:ea typeface="Politica" charset="0"/>
                <a:cs typeface="Politica" charset="0"/>
              </a:rPr>
              <a:t>Intro to </a:t>
            </a:r>
            <a:r>
              <a:rPr lang="en-US" sz="3600" dirty="0" err="1">
                <a:latin typeface="Politica" charset="0"/>
                <a:ea typeface="Politica" charset="0"/>
                <a:cs typeface="Politica" charset="0"/>
              </a:rPr>
              <a:t>Animaker</a:t>
            </a:r>
            <a:endParaRPr lang="en-US" sz="3600" dirty="0">
              <a:latin typeface="Politica" charset="0"/>
              <a:ea typeface="Politica" charset="0"/>
              <a:cs typeface="Politica" charset="0"/>
            </a:endParaRP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13882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583163" y="2587745"/>
            <a:ext cx="6486172" cy="3648471"/>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Tree>
    <p:extLst>
      <p:ext uri="{BB962C8B-B14F-4D97-AF65-F5344CB8AC3E}">
        <p14:creationId xmlns:p14="http://schemas.microsoft.com/office/powerpoint/2010/main" val="286824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4918237" y="289763"/>
            <a:ext cx="259844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err="1">
                <a:solidFill>
                  <a:schemeClr val="bg1"/>
                </a:solidFill>
                <a:latin typeface="Politica" panose="02000506060000020004" pitchFamily="2" charset="0"/>
                <a:ea typeface="Megrim"/>
                <a:cs typeface="Megrim"/>
                <a:sym typeface="Nixie One"/>
              </a:rPr>
              <a:t>Animaker</a:t>
            </a:r>
            <a:r>
              <a:rPr lang="en-US" sz="4800" b="1" dirty="0">
                <a:solidFill>
                  <a:schemeClr val="bg1"/>
                </a:solidFill>
                <a:latin typeface="Politica" panose="02000506060000020004" pitchFamily="2" charset="0"/>
                <a:ea typeface="Megrim"/>
                <a:cs typeface="Megrim"/>
                <a:sym typeface="Nixie One"/>
              </a:rPr>
              <a:t> </a:t>
            </a:r>
          </a:p>
        </p:txBody>
      </p:sp>
      <p:sp>
        <p:nvSpPr>
          <p:cNvPr id="14" name="Google Shape;342;p12">
            <a:extLst>
              <a:ext uri="{FF2B5EF4-FFF2-40B4-BE49-F238E27FC236}">
                <a16:creationId xmlns:a16="http://schemas.microsoft.com/office/drawing/2014/main" id="{65EACC05-860C-4006-8975-D71AB653B610}"/>
              </a:ext>
            </a:extLst>
          </p:cNvPr>
          <p:cNvSpPr txBox="1">
            <a:spLocks/>
          </p:cNvSpPr>
          <p:nvPr/>
        </p:nvSpPr>
        <p:spPr>
          <a:xfrm>
            <a:off x="222249" y="6102220"/>
            <a:ext cx="5537463" cy="56115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bg1"/>
                </a:solidFill>
                <a:latin typeface="Politica" panose="02000506060000020004" pitchFamily="2" charset="0"/>
                <a:ea typeface="Megrim"/>
                <a:cs typeface="Megrim"/>
                <a:sym typeface="Nixie One"/>
              </a:rPr>
              <a:t>https://www.animaker.com/</a:t>
            </a:r>
          </a:p>
        </p:txBody>
      </p:sp>
      <p:pic>
        <p:nvPicPr>
          <p:cNvPr id="5" name="Picture 4">
            <a:extLst>
              <a:ext uri="{FF2B5EF4-FFF2-40B4-BE49-F238E27FC236}">
                <a16:creationId xmlns:a16="http://schemas.microsoft.com/office/drawing/2014/main" id="{3AE10BC8-0583-4EF7-8DB5-C1DA125D3D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1118" y="882279"/>
            <a:ext cx="10692679" cy="5227957"/>
          </a:xfrm>
          <a:prstGeom prst="rect">
            <a:avLst/>
          </a:prstGeom>
        </p:spPr>
      </p:pic>
    </p:spTree>
    <p:extLst>
      <p:ext uri="{BB962C8B-B14F-4D97-AF65-F5344CB8AC3E}">
        <p14:creationId xmlns:p14="http://schemas.microsoft.com/office/powerpoint/2010/main" val="12368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3409887" y="289302"/>
            <a:ext cx="5936277" cy="3130493"/>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rPr>
            </a:br>
            <a:r>
              <a:rPr lang="en-US" sz="3200" b="1" dirty="0">
                <a:solidFill>
                  <a:schemeClr val="bg1"/>
                </a:solidFill>
                <a:latin typeface="Politica" panose="02000506060000020004" pitchFamily="2" charset="0"/>
              </a:rPr>
              <a:t>What we will develop TODAY?</a:t>
            </a:r>
          </a:p>
          <a:p>
            <a:pPr algn="r">
              <a:spcBef>
                <a:spcPts val="0"/>
              </a:spcBef>
            </a:pPr>
            <a:endParaRPr lang="en-US" sz="3000" dirty="0">
              <a:solidFill>
                <a:schemeClr val="bg1"/>
              </a:solidFill>
              <a:latin typeface="Raleway ExtraBold"/>
            </a:endParaRPr>
          </a:p>
          <a:p>
            <a:pPr algn="r">
              <a:spcBef>
                <a:spcPts val="0"/>
              </a:spcBef>
            </a:pPr>
            <a:r>
              <a:rPr lang="en-US" sz="3200" dirty="0">
                <a:solidFill>
                  <a:schemeClr val="bg1"/>
                </a:solidFill>
                <a:latin typeface="Politica" panose="02000506060000020004" pitchFamily="2" charset="0"/>
              </a:rPr>
              <a:t>A simple video about yourself for practice</a:t>
            </a:r>
          </a:p>
          <a:p>
            <a:pPr algn="r">
              <a:spcBef>
                <a:spcPts val="0"/>
              </a:spcBef>
            </a:pPr>
            <a:r>
              <a:rPr lang="ar-QA" sz="3200" dirty="0">
                <a:solidFill>
                  <a:schemeClr val="bg1"/>
                </a:solidFill>
                <a:latin typeface="Politica" panose="02000506060000020004" pitchFamily="2" charset="0"/>
              </a:rPr>
              <a:t>فيديو بسيط عن نفسك بغرض التدريب</a:t>
            </a:r>
            <a:endParaRPr lang="en-US" sz="3200" dirty="0">
              <a:solidFill>
                <a:schemeClr val="bg1"/>
              </a:solidFill>
              <a:latin typeface="Politica" panose="02000506060000020004" pitchFamily="2" charset="0"/>
            </a:endParaRPr>
          </a:p>
        </p:txBody>
      </p:sp>
      <p:pic>
        <p:nvPicPr>
          <p:cNvPr id="11" name="Google Shape;417;p20">
            <a:extLst>
              <a:ext uri="{FF2B5EF4-FFF2-40B4-BE49-F238E27FC236}">
                <a16:creationId xmlns:a16="http://schemas.microsoft.com/office/drawing/2014/main" id="{0A9C3652-FED4-4E29-A64A-390937D1B120}"/>
              </a:ext>
            </a:extLst>
          </p:cNvPr>
          <p:cNvPicPr preferRelativeResize="0"/>
          <p:nvPr/>
        </p:nvPicPr>
        <p:blipFill rotWithShape="1">
          <a:blip r:embed="rId5" cstate="email">
            <a:extLst>
              <a:ext uri="{28A0092B-C50C-407E-A947-70E740481C1C}">
                <a14:useLocalDpi xmlns:a14="http://schemas.microsoft.com/office/drawing/2010/main"/>
              </a:ext>
            </a:extLst>
          </a:blip>
          <a:srcRect/>
          <a:stretch/>
        </p:blipFill>
        <p:spPr>
          <a:xfrm>
            <a:off x="132926" y="3171987"/>
            <a:ext cx="6209654" cy="3574744"/>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2" name="Rectangle 1">
            <a:extLst>
              <a:ext uri="{FF2B5EF4-FFF2-40B4-BE49-F238E27FC236}">
                <a16:creationId xmlns:a16="http://schemas.microsoft.com/office/drawing/2014/main" id="{0AD8308E-9BAB-4CD9-8541-3A8A6397CEE4}"/>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409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Scene 1</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164024" y="1963699"/>
            <a:ext cx="5537463" cy="232358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Title.</a:t>
            </a:r>
          </a:p>
          <a:p>
            <a:r>
              <a:rPr lang="en-US" sz="4800" dirty="0">
                <a:solidFill>
                  <a:schemeClr val="bg1"/>
                </a:solidFill>
                <a:latin typeface="Politica" panose="02000506060000020004" pitchFamily="2" charset="0"/>
                <a:ea typeface="Megrim"/>
                <a:cs typeface="Megrim"/>
                <a:sym typeface="Nixie One"/>
              </a:rPr>
              <a:t>2- Background.</a:t>
            </a:r>
          </a:p>
          <a:p>
            <a:r>
              <a:rPr lang="en-US" sz="4800" dirty="0">
                <a:solidFill>
                  <a:schemeClr val="bg1"/>
                </a:solidFill>
                <a:latin typeface="Politica" panose="02000506060000020004" pitchFamily="2" charset="0"/>
                <a:ea typeface="Megrim"/>
                <a:cs typeface="Megrim"/>
                <a:sym typeface="Nixie One"/>
              </a:rPr>
              <a:t>3- Transition effects.</a:t>
            </a:r>
          </a:p>
        </p:txBody>
      </p:sp>
      <p:pic>
        <p:nvPicPr>
          <p:cNvPr id="2" name="Picture 1">
            <a:extLst>
              <a:ext uri="{FF2B5EF4-FFF2-40B4-BE49-F238E27FC236}">
                <a16:creationId xmlns:a16="http://schemas.microsoft.com/office/drawing/2014/main" id="{47001B20-E46D-48F9-9A53-BF7CBCBDFD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3033" y="1410346"/>
            <a:ext cx="7420558" cy="4144158"/>
          </a:xfrm>
          <a:prstGeom prst="rect">
            <a:avLst/>
          </a:prstGeom>
        </p:spPr>
      </p:pic>
    </p:spTree>
    <p:extLst>
      <p:ext uri="{BB962C8B-B14F-4D97-AF65-F5344CB8AC3E}">
        <p14:creationId xmlns:p14="http://schemas.microsoft.com/office/powerpoint/2010/main" val="331972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33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Scene 2</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164024" y="1963699"/>
            <a:ext cx="5537463" cy="307325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Image.</a:t>
            </a:r>
          </a:p>
          <a:p>
            <a:r>
              <a:rPr lang="en-US" sz="4800" dirty="0">
                <a:solidFill>
                  <a:schemeClr val="bg1"/>
                </a:solidFill>
                <a:latin typeface="Politica" panose="02000506060000020004" pitchFamily="2" charset="0"/>
                <a:ea typeface="Megrim"/>
                <a:cs typeface="Megrim"/>
                <a:sym typeface="Nixie One"/>
              </a:rPr>
              <a:t>2- Text.</a:t>
            </a:r>
          </a:p>
          <a:p>
            <a:r>
              <a:rPr lang="en-US" sz="4800" dirty="0">
                <a:solidFill>
                  <a:schemeClr val="bg1"/>
                </a:solidFill>
                <a:latin typeface="Politica" panose="02000506060000020004" pitchFamily="2" charset="0"/>
                <a:ea typeface="Megrim"/>
                <a:cs typeface="Megrim"/>
                <a:sym typeface="Nixie One"/>
              </a:rPr>
              <a:t>3- Background.</a:t>
            </a:r>
          </a:p>
          <a:p>
            <a:r>
              <a:rPr lang="en-US" sz="4800" dirty="0">
                <a:solidFill>
                  <a:schemeClr val="bg1"/>
                </a:solidFill>
                <a:latin typeface="Politica" panose="02000506060000020004" pitchFamily="2" charset="0"/>
                <a:ea typeface="Megrim"/>
                <a:cs typeface="Megrim"/>
                <a:sym typeface="Nixie One"/>
              </a:rPr>
              <a:t>4- Transition effects.</a:t>
            </a:r>
          </a:p>
        </p:txBody>
      </p:sp>
      <p:pic>
        <p:nvPicPr>
          <p:cNvPr id="4" name="Picture 3">
            <a:extLst>
              <a:ext uri="{FF2B5EF4-FFF2-40B4-BE49-F238E27FC236}">
                <a16:creationId xmlns:a16="http://schemas.microsoft.com/office/drawing/2014/main" id="{6F42FF04-0EEB-4C5E-AE70-2368A1B2DF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38179" y="1146875"/>
            <a:ext cx="7397360" cy="4088446"/>
          </a:xfrm>
          <a:prstGeom prst="rect">
            <a:avLst/>
          </a:prstGeom>
        </p:spPr>
      </p:pic>
    </p:spTree>
    <p:extLst>
      <p:ext uri="{BB962C8B-B14F-4D97-AF65-F5344CB8AC3E}">
        <p14:creationId xmlns:p14="http://schemas.microsoft.com/office/powerpoint/2010/main" val="1150332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33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Scene 3</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164024" y="1963699"/>
            <a:ext cx="5537463" cy="307325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Title.</a:t>
            </a:r>
          </a:p>
          <a:p>
            <a:r>
              <a:rPr lang="en-US" sz="4800" dirty="0">
                <a:solidFill>
                  <a:schemeClr val="bg1"/>
                </a:solidFill>
                <a:latin typeface="Politica" panose="02000506060000020004" pitchFamily="2" charset="0"/>
                <a:ea typeface="Megrim"/>
                <a:cs typeface="Megrim"/>
                <a:sym typeface="Nixie One"/>
              </a:rPr>
              <a:t>2- Properties.</a:t>
            </a:r>
          </a:p>
          <a:p>
            <a:r>
              <a:rPr lang="en-US" sz="4800" dirty="0">
                <a:solidFill>
                  <a:schemeClr val="bg1"/>
                </a:solidFill>
                <a:latin typeface="Politica" panose="02000506060000020004" pitchFamily="2" charset="0"/>
                <a:ea typeface="Megrim"/>
                <a:cs typeface="Megrim"/>
                <a:sym typeface="Nixie One"/>
              </a:rPr>
              <a:t>3- Background.</a:t>
            </a:r>
          </a:p>
          <a:p>
            <a:r>
              <a:rPr lang="en-US" sz="4800" dirty="0">
                <a:solidFill>
                  <a:schemeClr val="bg1"/>
                </a:solidFill>
                <a:latin typeface="Politica" panose="02000506060000020004" pitchFamily="2" charset="0"/>
                <a:ea typeface="Megrim"/>
                <a:cs typeface="Megrim"/>
                <a:sym typeface="Nixie One"/>
              </a:rPr>
              <a:t>4- Transition effects.</a:t>
            </a:r>
          </a:p>
        </p:txBody>
      </p:sp>
      <p:pic>
        <p:nvPicPr>
          <p:cNvPr id="5" name="Picture 4">
            <a:extLst>
              <a:ext uri="{FF2B5EF4-FFF2-40B4-BE49-F238E27FC236}">
                <a16:creationId xmlns:a16="http://schemas.microsoft.com/office/drawing/2014/main" id="{CC2C2277-29E8-4E8B-B891-45472E2374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04604" y="1281194"/>
            <a:ext cx="7372214" cy="4148380"/>
          </a:xfrm>
          <a:prstGeom prst="rect">
            <a:avLst/>
          </a:prstGeom>
        </p:spPr>
      </p:pic>
    </p:spTree>
    <p:extLst>
      <p:ext uri="{BB962C8B-B14F-4D97-AF65-F5344CB8AC3E}">
        <p14:creationId xmlns:p14="http://schemas.microsoft.com/office/powerpoint/2010/main" val="351157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46162" y="6273830"/>
            <a:ext cx="1317480" cy="429393"/>
            <a:chOff x="9331349" y="6222078"/>
            <a:chExt cx="1450765" cy="47283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Picture 11"/>
          <p:cNvPicPr>
            <a:picLocks noChangeAspect="1"/>
          </p:cNvPicPr>
          <p:nvPr/>
        </p:nvPicPr>
        <p:blipFill rotWithShape="1">
          <a:blip r:embed="rId4" cstate="email">
            <a:lum/>
            <a:extLst>
              <a:ext uri="{28A0092B-C50C-407E-A947-70E740481C1C}">
                <a14:useLocalDpi xmlns:a14="http://schemas.microsoft.com/office/drawing/2010/main"/>
              </a:ext>
            </a:extLst>
          </a:blip>
          <a:srcRect l="6415" t="8200" r="76033" b="38094"/>
          <a:stretch/>
        </p:blipFill>
        <p:spPr>
          <a:xfrm>
            <a:off x="1" y="-297710"/>
            <a:ext cx="2051594" cy="7155710"/>
          </a:xfrm>
          <a:prstGeom prst="rect">
            <a:avLst/>
          </a:prstGeom>
        </p:spPr>
      </p:pic>
      <p:sp>
        <p:nvSpPr>
          <p:cNvPr id="16" name="Title 1">
            <a:extLst>
              <a:ext uri="{FF2B5EF4-FFF2-40B4-BE49-F238E27FC236}">
                <a16:creationId xmlns:a16="http://schemas.microsoft.com/office/drawing/2014/main" id="{DBA70AB3-8402-4130-8019-3EFA205FE93F}"/>
              </a:ext>
            </a:extLst>
          </p:cNvPr>
          <p:cNvSpPr txBox="1">
            <a:spLocks/>
          </p:cNvSpPr>
          <p:nvPr/>
        </p:nvSpPr>
        <p:spPr>
          <a:xfrm>
            <a:off x="2544522" y="308013"/>
            <a:ext cx="8069894" cy="6987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dk1"/>
                </a:solidFill>
                <a:latin typeface="Raleway ExtraBold"/>
                <a:ea typeface="Raleway ExtraBold"/>
                <a:cs typeface="Raleway ExtraBold"/>
              </a:rPr>
              <a:t>WHO</a:t>
            </a:r>
            <a:r>
              <a:rPr lang="en-US" sz="1600" dirty="0"/>
              <a:t> </a:t>
            </a:r>
            <a:r>
              <a:rPr lang="en-US" sz="4400" dirty="0">
                <a:solidFill>
                  <a:schemeClr val="dk1"/>
                </a:solidFill>
                <a:latin typeface="Raleway ExtraBold"/>
                <a:ea typeface="Raleway ExtraBold"/>
                <a:cs typeface="Raleway ExtraBold"/>
                <a:sym typeface="Raleway ExtraBold"/>
              </a:rPr>
              <a:t>ARE</a:t>
            </a:r>
            <a:r>
              <a:rPr lang="en-US" sz="1600" dirty="0"/>
              <a:t> </a:t>
            </a:r>
            <a:r>
              <a:rPr lang="en-US" sz="4400" dirty="0">
                <a:solidFill>
                  <a:schemeClr val="dk1"/>
                </a:solidFill>
                <a:latin typeface="Raleway ExtraBold"/>
                <a:ea typeface="Raleway ExtraBold"/>
                <a:cs typeface="Raleway ExtraBold"/>
              </a:rPr>
              <a:t>WE?</a:t>
            </a:r>
            <a:r>
              <a:rPr lang="ar-DZ" sz="4400" dirty="0">
                <a:solidFill>
                  <a:schemeClr val="dk1"/>
                </a:solidFill>
                <a:latin typeface="Raleway ExtraBold"/>
                <a:ea typeface="Raleway ExtraBold"/>
                <a:cs typeface="Raleway ExtraBold"/>
              </a:rPr>
              <a:t> من نحن؟                  </a:t>
            </a:r>
            <a:endParaRPr lang="en-US" sz="3600" b="1" i="1" dirty="0">
              <a:solidFill>
                <a:schemeClr val="tx1"/>
              </a:solidFill>
              <a:latin typeface="Roboto"/>
              <a:ea typeface="Roboto"/>
              <a:cs typeface="Roboto"/>
              <a:sym typeface="Work Sans Light"/>
            </a:endParaRPr>
          </a:p>
        </p:txBody>
      </p:sp>
      <p:sp>
        <p:nvSpPr>
          <p:cNvPr id="17" name="Text Placeholder 2">
            <a:extLst>
              <a:ext uri="{FF2B5EF4-FFF2-40B4-BE49-F238E27FC236}">
                <a16:creationId xmlns:a16="http://schemas.microsoft.com/office/drawing/2014/main" id="{2C5E85B8-90A2-4A9E-BBB0-0D03E9C89C2C}"/>
              </a:ext>
            </a:extLst>
          </p:cNvPr>
          <p:cNvSpPr txBox="1">
            <a:spLocks/>
          </p:cNvSpPr>
          <p:nvPr/>
        </p:nvSpPr>
        <p:spPr>
          <a:xfrm>
            <a:off x="2507087" y="1273375"/>
            <a:ext cx="4432909" cy="51179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000" dirty="0">
                <a:latin typeface="Consolas" panose="020B0609020204030204" pitchFamily="49" charset="0"/>
              </a:rPr>
              <a:t>ستوديو 5\6 هو مختبر تصنيع للأطفال الذين يتراوح أعمارهم بين عمر 7 و 18.</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STUDIO 5\6 is a fabrication lab targeting kids from age 7 to 18. </a:t>
            </a:r>
          </a:p>
          <a:p>
            <a:pPr marL="101600" algn="ctr" rtl="1"/>
            <a:r>
              <a:rPr lang="en-US" sz="1800" b="1" i="1" dirty="0">
                <a:solidFill>
                  <a:schemeClr val="tx1"/>
                </a:solidFill>
                <a:latin typeface="Roboto"/>
                <a:ea typeface="Roboto"/>
                <a:cs typeface="Roboto"/>
              </a:rPr>
              <a:t>_____</a:t>
            </a:r>
          </a:p>
          <a:p>
            <a:pPr marL="101600" algn="ctr" rtl="1"/>
            <a:endParaRPr lang="en-US" sz="1800" b="1" i="1" dirty="0">
              <a:solidFill>
                <a:schemeClr val="tx1"/>
              </a:solidFill>
              <a:latin typeface="Roboto"/>
              <a:ea typeface="Roboto"/>
              <a:cs typeface="Roboto"/>
            </a:endParaRPr>
          </a:p>
          <a:p>
            <a:pPr marL="101600" algn="ctr" rtl="1"/>
            <a:endParaRPr lang="en-US" sz="1800" b="1" i="1" dirty="0">
              <a:solidFill>
                <a:schemeClr val="tx1"/>
              </a:solidFill>
              <a:latin typeface="Roboto"/>
              <a:ea typeface="Roboto"/>
              <a:cs typeface="Roboto"/>
            </a:endParaRPr>
          </a:p>
          <a:p>
            <a:pPr algn="r"/>
            <a:r>
              <a:rPr lang="ar-DZ" sz="2000" dirty="0">
                <a:latin typeface="Consolas" panose="020B0609020204030204" pitchFamily="49" charset="0"/>
              </a:rPr>
              <a:t>سوف يحتوي مخبر التصنيع على آلات ومعدات مختلفة لتصنيع مختلف النماذج المبدئية المبتكرة.</a:t>
            </a:r>
            <a:endParaRPr lang="ar-QA"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We will have Fablab with different machines and tools to use for creating active prototypes.</a:t>
            </a:r>
            <a:endParaRPr lang="ar-DZ" sz="2000" dirty="0">
              <a:latin typeface="Consolas" panose="020B0609020204030204" pitchFamily="49" charset="0"/>
            </a:endParaRPr>
          </a:p>
          <a:p>
            <a:endParaRPr lang="ar-DZ" sz="2000" dirty="0">
              <a:latin typeface="Consolas" panose="020B0609020204030204" pitchFamily="49" charset="0"/>
            </a:endParaRPr>
          </a:p>
        </p:txBody>
      </p:sp>
      <p:pic>
        <p:nvPicPr>
          <p:cNvPr id="18" name="Picture 17">
            <a:extLst>
              <a:ext uri="{FF2B5EF4-FFF2-40B4-BE49-F238E27FC236}">
                <a16:creationId xmlns:a16="http://schemas.microsoft.com/office/drawing/2014/main" id="{CCB8D865-3919-4D62-9B8A-ED14446A8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1820131"/>
            <a:ext cx="4882149" cy="402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7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33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Scene 4</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164024" y="1963699"/>
            <a:ext cx="5537463" cy="307325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Title.</a:t>
            </a:r>
          </a:p>
          <a:p>
            <a:r>
              <a:rPr lang="en-US" sz="4800" dirty="0">
                <a:solidFill>
                  <a:schemeClr val="bg1"/>
                </a:solidFill>
                <a:latin typeface="Politica" panose="02000506060000020004" pitchFamily="2" charset="0"/>
                <a:ea typeface="Megrim"/>
                <a:cs typeface="Megrim"/>
                <a:sym typeface="Nixie One"/>
              </a:rPr>
              <a:t>2- GIF.</a:t>
            </a:r>
          </a:p>
          <a:p>
            <a:r>
              <a:rPr lang="en-US" sz="4800" dirty="0">
                <a:solidFill>
                  <a:schemeClr val="bg1"/>
                </a:solidFill>
                <a:latin typeface="Politica" panose="02000506060000020004" pitchFamily="2" charset="0"/>
                <a:ea typeface="Megrim"/>
                <a:cs typeface="Megrim"/>
                <a:sym typeface="Nixie One"/>
              </a:rPr>
              <a:t>3- Background.</a:t>
            </a:r>
          </a:p>
          <a:p>
            <a:r>
              <a:rPr lang="en-US" sz="4800" dirty="0">
                <a:solidFill>
                  <a:schemeClr val="bg1"/>
                </a:solidFill>
                <a:latin typeface="Politica" panose="02000506060000020004" pitchFamily="2" charset="0"/>
                <a:ea typeface="Megrim"/>
                <a:cs typeface="Megrim"/>
                <a:sym typeface="Nixie One"/>
              </a:rPr>
              <a:t>4- Transition effects.</a:t>
            </a:r>
          </a:p>
        </p:txBody>
      </p:sp>
      <p:pic>
        <p:nvPicPr>
          <p:cNvPr id="2" name="Picture 1">
            <a:extLst>
              <a:ext uri="{FF2B5EF4-FFF2-40B4-BE49-F238E27FC236}">
                <a16:creationId xmlns:a16="http://schemas.microsoft.com/office/drawing/2014/main" id="{97332052-693B-4992-B281-1099311277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1116" y="1197241"/>
            <a:ext cx="7266724" cy="4247830"/>
          </a:xfrm>
          <a:prstGeom prst="rect">
            <a:avLst/>
          </a:prstGeom>
        </p:spPr>
      </p:pic>
    </p:spTree>
    <p:extLst>
      <p:ext uri="{BB962C8B-B14F-4D97-AF65-F5344CB8AC3E}">
        <p14:creationId xmlns:p14="http://schemas.microsoft.com/office/powerpoint/2010/main" val="401965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2</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Design the Scenes #1</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214721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33"/>
          <p:cNvSpPr txBox="1"/>
          <p:nvPr/>
        </p:nvSpPr>
        <p:spPr>
          <a:xfrm>
            <a:off x="10663642" y="627382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21"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14" name="Rectangle 13">
            <a:extLst>
              <a:ext uri="{FF2B5EF4-FFF2-40B4-BE49-F238E27FC236}">
                <a16:creationId xmlns:a16="http://schemas.microsoft.com/office/drawing/2014/main" id="{D31F9E14-31DB-2544-9D31-E75C014A3214}"/>
              </a:ext>
            </a:extLst>
          </p:cNvPr>
          <p:cNvSpPr/>
          <p:nvPr/>
        </p:nvSpPr>
        <p:spPr>
          <a:xfrm>
            <a:off x="3265834" y="1107323"/>
            <a:ext cx="5660332" cy="974626"/>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400" dirty="0">
                <a:solidFill>
                  <a:srgbClr val="FF3850"/>
                </a:solidFill>
              </a:rPr>
              <a:t>*Unique Tech-designed outfit*</a:t>
            </a:r>
          </a:p>
        </p:txBody>
      </p:sp>
      <p:sp>
        <p:nvSpPr>
          <p:cNvPr id="11" name="Rectangle 10">
            <a:extLst>
              <a:ext uri="{FF2B5EF4-FFF2-40B4-BE49-F238E27FC236}">
                <a16:creationId xmlns:a16="http://schemas.microsoft.com/office/drawing/2014/main" id="{F7357EB7-53BF-6B45-8B1B-BD75B642AAB1}"/>
              </a:ext>
            </a:extLst>
          </p:cNvPr>
          <p:cNvSpPr/>
          <p:nvPr/>
        </p:nvSpPr>
        <p:spPr>
          <a:xfrm>
            <a:off x="4501298" y="-66846"/>
            <a:ext cx="3031920" cy="894412"/>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000" dirty="0">
                <a:solidFill>
                  <a:srgbClr val="FFB720"/>
                </a:solidFill>
                <a:highlight>
                  <a:srgbClr val="4C60CF"/>
                </a:highlight>
              </a:rPr>
              <a:t>BRAIN STORMING </a:t>
            </a:r>
            <a:endParaRPr lang="en-US" sz="4000" dirty="0">
              <a:solidFill>
                <a:srgbClr val="4C60CF"/>
              </a:solidFill>
            </a:endParaRPr>
          </a:p>
        </p:txBody>
      </p:sp>
      <p:pic>
        <p:nvPicPr>
          <p:cNvPr id="3" name="Picture 2" descr="A person standing in front of a mirror posing for the camera&#10;&#10;Description automatically generated">
            <a:extLst>
              <a:ext uri="{FF2B5EF4-FFF2-40B4-BE49-F238E27FC236}">
                <a16:creationId xmlns:a16="http://schemas.microsoft.com/office/drawing/2014/main" id="{665AFD60-7FA3-4E9B-A6B0-77D6D12C82F9}"/>
              </a:ext>
            </a:extLst>
          </p:cNvPr>
          <p:cNvPicPr>
            <a:picLocks noChangeAspect="1"/>
          </p:cNvPicPr>
          <p:nvPr/>
        </p:nvPicPr>
        <p:blipFill>
          <a:blip r:embed="rId3"/>
          <a:stretch>
            <a:fillRect/>
          </a:stretch>
        </p:blipFill>
        <p:spPr>
          <a:xfrm>
            <a:off x="2731259" y="2311369"/>
            <a:ext cx="6878609" cy="3865778"/>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30F4455C-95EA-4CFA-A258-4E59F20AE929}"/>
              </a:ext>
            </a:extLst>
          </p:cNvPr>
          <p:cNvPicPr>
            <a:picLocks noChangeAspect="1"/>
          </p:cNvPicPr>
          <p:nvPr/>
        </p:nvPicPr>
        <p:blipFill rotWithShape="1">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9762637" y="113654"/>
            <a:ext cx="2250478" cy="1854631"/>
          </a:xfrm>
          <a:prstGeom prst="rect">
            <a:avLst/>
          </a:prstGeom>
        </p:spPr>
      </p:pic>
    </p:spTree>
    <p:extLst>
      <p:ext uri="{BB962C8B-B14F-4D97-AF65-F5344CB8AC3E}">
        <p14:creationId xmlns:p14="http://schemas.microsoft.com/office/powerpoint/2010/main" val="338078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87B646-8439-4CEA-9DCC-B511C617A242}"/>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https://www.youtube.com/watch?v=tnDJAchJKzs</a:t>
            </a:r>
          </a:p>
        </p:txBody>
      </p:sp>
      <p:sp>
        <p:nvSpPr>
          <p:cNvPr id="3" name="Google Shape;342;p12">
            <a:extLst>
              <a:ext uri="{FF2B5EF4-FFF2-40B4-BE49-F238E27FC236}">
                <a16:creationId xmlns:a16="http://schemas.microsoft.com/office/drawing/2014/main" id="{8ED86AA4-D47E-4119-83F0-1196EAB0FAB0}"/>
              </a:ext>
            </a:extLst>
          </p:cNvPr>
          <p:cNvSpPr txBox="1">
            <a:spLocks/>
          </p:cNvSpPr>
          <p:nvPr/>
        </p:nvSpPr>
        <p:spPr>
          <a:xfrm>
            <a:off x="1198181" y="560881"/>
            <a:ext cx="9795638" cy="1114380"/>
          </a:xfrm>
          <a:prstGeom prst="rect">
            <a:avLst/>
          </a:prstGeom>
        </p:spPr>
        <p:txBody>
          <a:bodyPr spcFirstLastPara="1" vert="horz" lIns="91440" tIns="45720" rIns="91440" bIns="45720" rtlCol="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ctr">
              <a:lnSpc>
                <a:spcPct val="90000"/>
              </a:lnSpc>
              <a:spcBef>
                <a:spcPct val="0"/>
              </a:spcBef>
              <a:spcAft>
                <a:spcPts val="600"/>
              </a:spcAft>
            </a:pPr>
            <a:r>
              <a:rPr lang="en-US" sz="5200" b="1" dirty="0">
                <a:solidFill>
                  <a:srgbClr val="FF0000"/>
                </a:solidFill>
                <a:latin typeface="Politica" panose="02000506060000020004" pitchFamily="2" charset="0"/>
                <a:ea typeface="+mj-ea"/>
                <a:cs typeface="+mj-cs"/>
                <a:sym typeface="Nixie One"/>
              </a:rPr>
              <a:t>4D PRINTED DRESS</a:t>
            </a:r>
          </a:p>
        </p:txBody>
      </p:sp>
      <p:pic>
        <p:nvPicPr>
          <p:cNvPr id="2050" name="Picture 2" descr="Nervous System's Latest 4D Printed Dress Twirls into the Museum of Fine  Arts - 3D Printing Industry">
            <a:extLst>
              <a:ext uri="{FF2B5EF4-FFF2-40B4-BE49-F238E27FC236}">
                <a16:creationId xmlns:a16="http://schemas.microsoft.com/office/drawing/2014/main" id="{35A8EC66-CD65-4F0D-82C2-9341A6B176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12381" y="3828475"/>
            <a:ext cx="3730435" cy="279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79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583163" y="2587745"/>
            <a:ext cx="6486172" cy="3648471"/>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Tree>
    <p:extLst>
      <p:ext uri="{BB962C8B-B14F-4D97-AF65-F5344CB8AC3E}">
        <p14:creationId xmlns:p14="http://schemas.microsoft.com/office/powerpoint/2010/main" val="260181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3409887" y="289302"/>
            <a:ext cx="5936277" cy="3130493"/>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rPr>
            </a:br>
            <a:r>
              <a:rPr lang="en-US" sz="3200" b="1" dirty="0">
                <a:solidFill>
                  <a:schemeClr val="bg1"/>
                </a:solidFill>
                <a:latin typeface="Politica" panose="02000506060000020004" pitchFamily="2" charset="0"/>
              </a:rPr>
              <a:t>What we will develop TODAY?</a:t>
            </a:r>
          </a:p>
          <a:p>
            <a:pPr algn="r">
              <a:spcBef>
                <a:spcPts val="0"/>
              </a:spcBef>
            </a:pPr>
            <a:endParaRPr lang="en-US" sz="3000" dirty="0">
              <a:solidFill>
                <a:schemeClr val="bg1"/>
              </a:solidFill>
              <a:latin typeface="Raleway ExtraBold"/>
            </a:endParaRPr>
          </a:p>
          <a:p>
            <a:pPr algn="r">
              <a:spcBef>
                <a:spcPts val="0"/>
              </a:spcBef>
            </a:pPr>
            <a:r>
              <a:rPr lang="en-US" sz="3200" dirty="0">
                <a:solidFill>
                  <a:schemeClr val="bg1"/>
                </a:solidFill>
                <a:latin typeface="Politica" panose="02000506060000020004" pitchFamily="2" charset="0"/>
              </a:rPr>
              <a:t>Design the first and second scenes</a:t>
            </a:r>
            <a:endParaRPr lang="ar-QA" sz="3200" dirty="0">
              <a:solidFill>
                <a:schemeClr val="bg1"/>
              </a:solidFill>
              <a:latin typeface="Politica" panose="02000506060000020004" pitchFamily="2" charset="0"/>
            </a:endParaRPr>
          </a:p>
          <a:p>
            <a:pPr algn="r">
              <a:spcBef>
                <a:spcPts val="0"/>
              </a:spcBef>
            </a:pPr>
            <a:r>
              <a:rPr lang="ar-QA" sz="3200" dirty="0">
                <a:solidFill>
                  <a:schemeClr val="bg1"/>
                </a:solidFill>
                <a:latin typeface="Politica" panose="02000506060000020004" pitchFamily="2" charset="0"/>
              </a:rPr>
              <a:t>تصميم المشهدين الأول و الثاني</a:t>
            </a:r>
            <a:endParaRPr lang="en-US" sz="3200" dirty="0">
              <a:solidFill>
                <a:schemeClr val="bg1"/>
              </a:solidFill>
              <a:latin typeface="Politica" panose="02000506060000020004" pitchFamily="2" charset="0"/>
            </a:endParaRPr>
          </a:p>
        </p:txBody>
      </p:sp>
      <p:pic>
        <p:nvPicPr>
          <p:cNvPr id="11" name="Google Shape;417;p20">
            <a:extLst>
              <a:ext uri="{FF2B5EF4-FFF2-40B4-BE49-F238E27FC236}">
                <a16:creationId xmlns:a16="http://schemas.microsoft.com/office/drawing/2014/main" id="{0A9C3652-FED4-4E29-A64A-390937D1B120}"/>
              </a:ext>
            </a:extLst>
          </p:cNvPr>
          <p:cNvPicPr preferRelativeResize="0"/>
          <p:nvPr/>
        </p:nvPicPr>
        <p:blipFill rotWithShape="1">
          <a:blip r:embed="rId5" cstate="email">
            <a:extLst>
              <a:ext uri="{28A0092B-C50C-407E-A947-70E740481C1C}">
                <a14:useLocalDpi xmlns:a14="http://schemas.microsoft.com/office/drawing/2010/main"/>
              </a:ext>
            </a:extLst>
          </a:blip>
          <a:srcRect/>
          <a:stretch/>
        </p:blipFill>
        <p:spPr>
          <a:xfrm>
            <a:off x="170740" y="3091503"/>
            <a:ext cx="6478293" cy="3611720"/>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2" name="Rectangle 1">
            <a:extLst>
              <a:ext uri="{FF2B5EF4-FFF2-40B4-BE49-F238E27FC236}">
                <a16:creationId xmlns:a16="http://schemas.microsoft.com/office/drawing/2014/main" id="{0AD8308E-9BAB-4CD9-8541-3A8A6397CEE4}"/>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2230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Scene 1</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164024" y="1963699"/>
            <a:ext cx="5537463" cy="308874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Title.</a:t>
            </a:r>
          </a:p>
          <a:p>
            <a:r>
              <a:rPr lang="en-US" sz="4800" dirty="0">
                <a:solidFill>
                  <a:schemeClr val="bg1"/>
                </a:solidFill>
                <a:latin typeface="Politica" panose="02000506060000020004" pitchFamily="2" charset="0"/>
                <a:ea typeface="Megrim"/>
                <a:cs typeface="Megrim"/>
                <a:sym typeface="Nixie One"/>
              </a:rPr>
              <a:t>2- Character.</a:t>
            </a:r>
          </a:p>
          <a:p>
            <a:r>
              <a:rPr lang="en-US" sz="4800" dirty="0">
                <a:solidFill>
                  <a:schemeClr val="bg1"/>
                </a:solidFill>
                <a:latin typeface="Politica" panose="02000506060000020004" pitchFamily="2" charset="0"/>
                <a:ea typeface="Megrim"/>
                <a:cs typeface="Megrim"/>
                <a:sym typeface="Nixie One"/>
              </a:rPr>
              <a:t>3- Background.</a:t>
            </a:r>
          </a:p>
          <a:p>
            <a:r>
              <a:rPr lang="en-US" sz="4800" dirty="0">
                <a:solidFill>
                  <a:schemeClr val="bg1"/>
                </a:solidFill>
                <a:latin typeface="Politica" panose="02000506060000020004" pitchFamily="2" charset="0"/>
                <a:ea typeface="Megrim"/>
                <a:cs typeface="Megrim"/>
                <a:sym typeface="Nixie One"/>
              </a:rPr>
              <a:t>4- Transition effects.</a:t>
            </a:r>
          </a:p>
        </p:txBody>
      </p:sp>
      <p:pic>
        <p:nvPicPr>
          <p:cNvPr id="4" name="Picture 3">
            <a:extLst>
              <a:ext uri="{FF2B5EF4-FFF2-40B4-BE49-F238E27FC236}">
                <a16:creationId xmlns:a16="http://schemas.microsoft.com/office/drawing/2014/main" id="{0F18C7AA-AAD4-4F2D-BFAA-7433B881C9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15256" y="1159986"/>
            <a:ext cx="7413496" cy="4101885"/>
          </a:xfrm>
          <a:prstGeom prst="rect">
            <a:avLst/>
          </a:prstGeom>
        </p:spPr>
      </p:pic>
    </p:spTree>
    <p:extLst>
      <p:ext uri="{BB962C8B-B14F-4D97-AF65-F5344CB8AC3E}">
        <p14:creationId xmlns:p14="http://schemas.microsoft.com/office/powerpoint/2010/main" val="256256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33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Scene 2</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164024" y="1735810"/>
            <a:ext cx="5537463" cy="38220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Title</a:t>
            </a:r>
          </a:p>
          <a:p>
            <a:r>
              <a:rPr lang="en-US" sz="4800" dirty="0">
                <a:solidFill>
                  <a:schemeClr val="bg1"/>
                </a:solidFill>
                <a:latin typeface="Politica" panose="02000506060000020004" pitchFamily="2" charset="0"/>
                <a:ea typeface="Megrim"/>
                <a:cs typeface="Megrim"/>
                <a:sym typeface="Nixie One"/>
              </a:rPr>
              <a:t>2- Model Character1.</a:t>
            </a:r>
          </a:p>
          <a:p>
            <a:r>
              <a:rPr lang="en-US" sz="4800" dirty="0">
                <a:solidFill>
                  <a:schemeClr val="bg1"/>
                </a:solidFill>
                <a:latin typeface="Politica" panose="02000506060000020004" pitchFamily="2" charset="0"/>
                <a:ea typeface="Megrim"/>
                <a:cs typeface="Megrim"/>
                <a:sym typeface="Nixie One"/>
              </a:rPr>
              <a:t>3- Walking animation.</a:t>
            </a:r>
          </a:p>
          <a:p>
            <a:r>
              <a:rPr lang="en-US" sz="4800" dirty="0">
                <a:solidFill>
                  <a:schemeClr val="bg1"/>
                </a:solidFill>
                <a:latin typeface="Politica" panose="02000506060000020004" pitchFamily="2" charset="0"/>
                <a:ea typeface="Megrim"/>
                <a:cs typeface="Megrim"/>
                <a:sym typeface="Nixie One"/>
              </a:rPr>
              <a:t>4- Background.</a:t>
            </a:r>
          </a:p>
          <a:p>
            <a:r>
              <a:rPr lang="en-US" sz="4800" dirty="0">
                <a:solidFill>
                  <a:schemeClr val="bg1"/>
                </a:solidFill>
                <a:latin typeface="Politica" panose="02000506060000020004" pitchFamily="2" charset="0"/>
                <a:ea typeface="Megrim"/>
                <a:cs typeface="Megrim"/>
                <a:sym typeface="Nixie One"/>
              </a:rPr>
              <a:t>5- Transition effects.</a:t>
            </a:r>
          </a:p>
        </p:txBody>
      </p:sp>
      <p:pic>
        <p:nvPicPr>
          <p:cNvPr id="2" name="Picture 1">
            <a:extLst>
              <a:ext uri="{FF2B5EF4-FFF2-40B4-BE49-F238E27FC236}">
                <a16:creationId xmlns:a16="http://schemas.microsoft.com/office/drawing/2014/main" id="{E2196C4F-B883-4EED-B7E7-7750FFB47C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4852" y="1193368"/>
            <a:ext cx="7393984" cy="4162054"/>
          </a:xfrm>
          <a:prstGeom prst="rect">
            <a:avLst/>
          </a:prstGeom>
        </p:spPr>
      </p:pic>
    </p:spTree>
    <p:extLst>
      <p:ext uri="{BB962C8B-B14F-4D97-AF65-F5344CB8AC3E}">
        <p14:creationId xmlns:p14="http://schemas.microsoft.com/office/powerpoint/2010/main" val="2030384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33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79625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Customize your characters</a:t>
            </a:r>
          </a:p>
        </p:txBody>
      </p:sp>
      <p:pic>
        <p:nvPicPr>
          <p:cNvPr id="4" name="Picture 3">
            <a:extLst>
              <a:ext uri="{FF2B5EF4-FFF2-40B4-BE49-F238E27FC236}">
                <a16:creationId xmlns:a16="http://schemas.microsoft.com/office/drawing/2014/main" id="{D32BF2BC-5064-427B-ADAA-9849433823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9309" y="990921"/>
            <a:ext cx="10213382" cy="5228040"/>
          </a:xfrm>
          <a:prstGeom prst="rect">
            <a:avLst/>
          </a:prstGeom>
        </p:spPr>
      </p:pic>
    </p:spTree>
    <p:extLst>
      <p:ext uri="{BB962C8B-B14F-4D97-AF65-F5344CB8AC3E}">
        <p14:creationId xmlns:p14="http://schemas.microsoft.com/office/powerpoint/2010/main" val="4029211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2DE26BEA-C64E-463E-83C8-DD14D4C442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077148" cy="6871390"/>
          </a:xfrm>
          <a:prstGeom prst="rect">
            <a:avLst/>
          </a:prstGeom>
        </p:spPr>
      </p:pic>
      <p:sp>
        <p:nvSpPr>
          <p:cNvPr id="5" name="Title 1">
            <a:extLst>
              <a:ext uri="{FF2B5EF4-FFF2-40B4-BE49-F238E27FC236}">
                <a16:creationId xmlns:a16="http://schemas.microsoft.com/office/drawing/2014/main" id="{7EB7A160-9D88-4309-975B-301BE8C99EB9}"/>
              </a:ext>
            </a:extLst>
          </p:cNvPr>
          <p:cNvSpPr txBox="1">
            <a:spLocks/>
          </p:cNvSpPr>
          <p:nvPr/>
        </p:nvSpPr>
        <p:spPr>
          <a:xfrm>
            <a:off x="5565665" y="4975412"/>
            <a:ext cx="5310316" cy="1104971"/>
          </a:xfrm>
          <a:prstGeom prst="rect">
            <a:avLst/>
          </a:prstGeom>
          <a:solidFill>
            <a:srgbClr val="F72E41"/>
          </a:solidFill>
        </p:spPr>
        <p:txBody>
          <a:bodyPr vert="horz" lIns="91440" tIns="45720" rIns="91440" bIns="45720" rtlCol="0" anchor="b">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ts val="600"/>
              </a:spcAft>
            </a:pPr>
            <a:r>
              <a:rPr lang="en-US" sz="6600" b="1" kern="1200" dirty="0">
                <a:solidFill>
                  <a:schemeClr val="tx1"/>
                </a:solidFill>
                <a:latin typeface="Politica" panose="02000506060000020004" pitchFamily="2" charset="0"/>
                <a:ea typeface="+mj-ea"/>
                <a:cs typeface="+mj-cs"/>
              </a:rPr>
              <a:t>TECHNOLOGY THEME</a:t>
            </a:r>
          </a:p>
        </p:txBody>
      </p:sp>
      <p:pic>
        <p:nvPicPr>
          <p:cNvPr id="7" name="Picture 6" descr="A picture containing indoor, sitting, cake, small&#10;&#10;Description automatically generated">
            <a:extLst>
              <a:ext uri="{FF2B5EF4-FFF2-40B4-BE49-F238E27FC236}">
                <a16:creationId xmlns:a16="http://schemas.microsoft.com/office/drawing/2014/main" id="{2821EF3E-306E-4BB6-9D00-2CFC4C9EFF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0482" y="69926"/>
            <a:ext cx="4062918" cy="4242816"/>
          </a:xfrm>
          <a:prstGeom prst="rect">
            <a:avLst/>
          </a:prstGeom>
        </p:spPr>
      </p:pic>
      <p:pic>
        <p:nvPicPr>
          <p:cNvPr id="1028" name="Picture 4" descr="5 Best Sources for 3D Printed Phone Cases | All3DP">
            <a:extLst>
              <a:ext uri="{FF2B5EF4-FFF2-40B4-BE49-F238E27FC236}">
                <a16:creationId xmlns:a16="http://schemas.microsoft.com/office/drawing/2014/main" id="{F01A9006-95D1-4950-8125-87AF987F0B7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20823" y="83025"/>
            <a:ext cx="4062919" cy="421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9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6" name="Google Shape;126;p16">
            <a:extLst>
              <a:ext uri="{FF2B5EF4-FFF2-40B4-BE49-F238E27FC236}">
                <a16:creationId xmlns:a16="http://schemas.microsoft.com/office/drawing/2014/main" id="{BE76C092-CD5E-47D5-8CFF-CB6001A6A961}"/>
              </a:ext>
            </a:extLst>
          </p:cNvPr>
          <p:cNvSpPr txBox="1">
            <a:spLocks noGrp="1"/>
          </p:cNvSpPr>
          <p:nvPr/>
        </p:nvSpPr>
        <p:spPr>
          <a:xfrm>
            <a:off x="3976765" y="2853318"/>
            <a:ext cx="455152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marL="0" lvl="0" indent="0" rtl="0">
              <a:spcBef>
                <a:spcPts val="0"/>
              </a:spcBef>
              <a:spcAft>
                <a:spcPts val="0"/>
              </a:spcAft>
              <a:buNone/>
            </a:pPr>
            <a:r>
              <a:rPr lang="en" sz="6600" dirty="0">
                <a:solidFill>
                  <a:schemeClr val="accent4">
                    <a:lumMod val="60000"/>
                    <a:lumOff val="40000"/>
                  </a:schemeClr>
                </a:solidFill>
              </a:rPr>
              <a:t>FAB</a:t>
            </a:r>
            <a:r>
              <a:rPr lang="en" sz="6600" dirty="0"/>
              <a:t>      </a:t>
            </a:r>
            <a:r>
              <a:rPr lang="en" sz="6600" dirty="0">
                <a:solidFill>
                  <a:schemeClr val="accent4">
                    <a:lumMod val="60000"/>
                    <a:lumOff val="40000"/>
                  </a:schemeClr>
                </a:solidFill>
              </a:rPr>
              <a:t>LAB</a:t>
            </a:r>
            <a:endParaRPr sz="6600" dirty="0">
              <a:solidFill>
                <a:schemeClr val="accent4">
                  <a:lumMod val="60000"/>
                  <a:lumOff val="40000"/>
                </a:schemeClr>
              </a:solidFill>
            </a:endParaRPr>
          </a:p>
        </p:txBody>
      </p:sp>
      <p:sp>
        <p:nvSpPr>
          <p:cNvPr id="17" name="Shape 156">
            <a:extLst>
              <a:ext uri="{FF2B5EF4-FFF2-40B4-BE49-F238E27FC236}">
                <a16:creationId xmlns:a16="http://schemas.microsoft.com/office/drawing/2014/main" id="{32A5A4D7-5158-4D8F-A8BE-75B7DB97EB35}"/>
              </a:ext>
            </a:extLst>
          </p:cNvPr>
          <p:cNvSpPr txBox="1"/>
          <p:nvPr/>
        </p:nvSpPr>
        <p:spPr>
          <a:xfrm>
            <a:off x="213341" y="3827307"/>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3200" b="1" i="1" dirty="0">
                <a:solidFill>
                  <a:schemeClr val="accent4">
                    <a:lumMod val="60000"/>
                    <a:lumOff val="40000"/>
                  </a:schemeClr>
                </a:solidFill>
                <a:latin typeface="Consolas" charset="0"/>
                <a:ea typeface="Consolas" charset="0"/>
                <a:cs typeface="Consolas" charset="0"/>
                <a:sym typeface="Roboto"/>
              </a:rPr>
              <a:t>Fab</a:t>
            </a:r>
            <a:r>
              <a:rPr lang="en-US" sz="3200" i="1" dirty="0">
                <a:solidFill>
                  <a:srgbClr val="434343"/>
                </a:solidFill>
                <a:latin typeface="Consolas" charset="0"/>
                <a:ea typeface="Consolas" charset="0"/>
                <a:cs typeface="Consolas" charset="0"/>
                <a:sym typeface="Roboto"/>
              </a:rPr>
              <a:t>rication</a:t>
            </a:r>
            <a:r>
              <a:rPr lang="en-US" sz="3200" i="1" dirty="0">
                <a:solidFill>
                  <a:srgbClr val="434343"/>
                </a:solidFill>
                <a:latin typeface="Roboto"/>
                <a:ea typeface="Roboto"/>
                <a:cs typeface="Roboto"/>
                <a:sym typeface="Roboto"/>
              </a:rPr>
              <a:t>    </a:t>
            </a:r>
            <a:r>
              <a:rPr lang="en-US" sz="3200" b="1" i="1" dirty="0">
                <a:solidFill>
                  <a:schemeClr val="accent4">
                    <a:lumMod val="60000"/>
                    <a:lumOff val="40000"/>
                  </a:schemeClr>
                </a:solidFill>
                <a:latin typeface="Roboto"/>
                <a:ea typeface="Roboto"/>
                <a:cs typeface="Roboto"/>
                <a:sym typeface="Roboto"/>
              </a:rPr>
              <a:t>Lab</a:t>
            </a:r>
            <a:r>
              <a:rPr lang="en-US" sz="3200" i="1" dirty="0">
                <a:solidFill>
                  <a:srgbClr val="434343"/>
                </a:solidFill>
                <a:latin typeface="Roboto"/>
                <a:ea typeface="Roboto"/>
                <a:cs typeface="Roboto"/>
                <a:sym typeface="Roboto"/>
              </a:rPr>
              <a:t>oratory</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
        <p:nvSpPr>
          <p:cNvPr id="20" name="Shape 154">
            <a:extLst>
              <a:ext uri="{FF2B5EF4-FFF2-40B4-BE49-F238E27FC236}">
                <a16:creationId xmlns:a16="http://schemas.microsoft.com/office/drawing/2014/main" id="{5B863A6D-82F2-4B7C-AEA7-53298DDC41DA}"/>
              </a:ext>
            </a:extLst>
          </p:cNvPr>
          <p:cNvSpPr txBox="1"/>
          <p:nvPr/>
        </p:nvSpPr>
        <p:spPr>
          <a:xfrm>
            <a:off x="143521" y="1939654"/>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800" b="1" i="1" dirty="0">
                <a:latin typeface="Consolas" charset="0"/>
                <a:ea typeface="Consolas" charset="0"/>
                <a:cs typeface="Consolas" charset="0"/>
                <a:sym typeface="Roboto"/>
              </a:rPr>
              <a:t>أين يمكننا تصنيع أشيائنا الخاصة؟</a:t>
            </a:r>
            <a:endParaRPr lang="en-US" sz="2800" b="1" i="1" dirty="0">
              <a:latin typeface="Consolas" charset="0"/>
              <a:ea typeface="Consolas" charset="0"/>
              <a:cs typeface="Consolas" charset="0"/>
              <a:sym typeface="Roboto"/>
            </a:endParaRPr>
          </a:p>
          <a:p>
            <a:pPr lvl="0" algn="ctr" rtl="0">
              <a:spcBef>
                <a:spcPts val="0"/>
              </a:spcBef>
              <a:buNone/>
            </a:pPr>
            <a:r>
              <a:rPr lang="en-US" sz="2800" b="1" i="1" dirty="0">
                <a:latin typeface="Consolas" charset="0"/>
                <a:ea typeface="Consolas" charset="0"/>
                <a:cs typeface="Consolas" charset="0"/>
                <a:sym typeface="Roboto"/>
              </a:rPr>
              <a:t>¿Where we can fabricate our objects?</a:t>
            </a:r>
            <a:endParaRPr lang="ar-DZ" sz="2800" b="1" i="1" dirty="0">
              <a:latin typeface="Consolas" charset="0"/>
              <a:ea typeface="Consolas" charset="0"/>
              <a:cs typeface="Consolas" charset="0"/>
              <a:sym typeface="Roboto"/>
            </a:endParaRPr>
          </a:p>
        </p:txBody>
      </p:sp>
      <p:sp>
        <p:nvSpPr>
          <p:cNvPr id="11" name="Shape 156">
            <a:extLst>
              <a:ext uri="{FF2B5EF4-FFF2-40B4-BE49-F238E27FC236}">
                <a16:creationId xmlns:a16="http://schemas.microsoft.com/office/drawing/2014/main" id="{B0BC30F1-88EB-4ADC-AFBD-FDEC69621D3F}"/>
              </a:ext>
            </a:extLst>
          </p:cNvPr>
          <p:cNvSpPr txBox="1"/>
          <p:nvPr/>
        </p:nvSpPr>
        <p:spPr>
          <a:xfrm>
            <a:off x="24804" y="4283145"/>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ar-DZ" sz="3200" b="1" i="1" dirty="0">
                <a:solidFill>
                  <a:schemeClr val="accent4">
                    <a:lumMod val="60000"/>
                    <a:lumOff val="40000"/>
                  </a:schemeClr>
                </a:solidFill>
                <a:latin typeface="Consolas" charset="0"/>
                <a:ea typeface="Consolas" charset="0"/>
                <a:cs typeface="Consolas" charset="0"/>
                <a:sym typeface="Roboto"/>
              </a:rPr>
              <a:t>التصنيع</a:t>
            </a:r>
            <a:r>
              <a:rPr lang="en-US" sz="3200" i="1" dirty="0">
                <a:solidFill>
                  <a:srgbClr val="434343"/>
                </a:solidFill>
                <a:latin typeface="Roboto"/>
                <a:ea typeface="Roboto"/>
                <a:cs typeface="Roboto"/>
                <a:sym typeface="Roboto"/>
              </a:rPr>
              <a:t>  </a:t>
            </a:r>
            <a:r>
              <a:rPr lang="ar-DZ" sz="3200" i="1" dirty="0">
                <a:solidFill>
                  <a:srgbClr val="434343"/>
                </a:solidFill>
                <a:latin typeface="Roboto"/>
                <a:ea typeface="Roboto"/>
                <a:cs typeface="Roboto"/>
                <a:sym typeface="Roboto"/>
              </a:rPr>
              <a:t>         </a:t>
            </a:r>
            <a:r>
              <a:rPr lang="en-US" sz="3200" i="1" dirty="0">
                <a:solidFill>
                  <a:srgbClr val="434343"/>
                </a:solidFill>
                <a:latin typeface="Roboto"/>
                <a:ea typeface="Roboto"/>
                <a:cs typeface="Roboto"/>
                <a:sym typeface="Roboto"/>
              </a:rPr>
              <a:t>  </a:t>
            </a:r>
            <a:r>
              <a:rPr lang="ar-DZ" sz="3200" b="1" i="1" dirty="0">
                <a:solidFill>
                  <a:schemeClr val="accent4">
                    <a:lumMod val="60000"/>
                    <a:lumOff val="40000"/>
                  </a:schemeClr>
                </a:solidFill>
                <a:latin typeface="Roboto"/>
                <a:ea typeface="Roboto"/>
                <a:cs typeface="Roboto"/>
                <a:sym typeface="Roboto"/>
              </a:rPr>
              <a:t>مختبر </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Tree>
    <p:extLst>
      <p:ext uri="{BB962C8B-B14F-4D97-AF65-F5344CB8AC3E}">
        <p14:creationId xmlns:p14="http://schemas.microsoft.com/office/powerpoint/2010/main" val="6800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74172-4A28-4993-B05A-BE4F215A05BD}"/>
              </a:ext>
            </a:extLst>
          </p:cNvPr>
          <p:cNvSpPr txBox="1">
            <a:spLocks/>
          </p:cNvSpPr>
          <p:nvPr/>
        </p:nvSpPr>
        <p:spPr>
          <a:xfrm>
            <a:off x="0" y="104497"/>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latin typeface="Raleway ExtraBold"/>
              </a:rPr>
              <a:t>What is inside the FABLAB?</a:t>
            </a:r>
          </a:p>
        </p:txBody>
      </p:sp>
      <p:pic>
        <p:nvPicPr>
          <p:cNvPr id="17" name="Picture 16" descr="Image result for 3d printer">
            <a:extLst>
              <a:ext uri="{FF2B5EF4-FFF2-40B4-BE49-F238E27FC236}">
                <a16:creationId xmlns:a16="http://schemas.microsoft.com/office/drawing/2014/main" id="{381A6FE3-0202-43BF-A881-0A5C5DDC7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9129"/>
            <a:ext cx="1860644" cy="2868045"/>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6">
            <a:extLst>
              <a:ext uri="{FF2B5EF4-FFF2-40B4-BE49-F238E27FC236}">
                <a16:creationId xmlns:a16="http://schemas.microsoft.com/office/drawing/2014/main" id="{2F2AF982-5BEF-4DD5-A541-6AC35A7A853B}"/>
              </a:ext>
            </a:extLst>
          </p:cNvPr>
          <p:cNvSpPr txBox="1"/>
          <p:nvPr/>
        </p:nvSpPr>
        <p:spPr>
          <a:xfrm>
            <a:off x="4338955" y="4685412"/>
            <a:ext cx="1860639" cy="618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Laser cutting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القص بالليزر</a:t>
            </a:r>
            <a:endParaRPr lang="en-US" sz="1800" b="1" i="1" dirty="0">
              <a:solidFill>
                <a:schemeClr val="tx1"/>
              </a:solidFill>
              <a:latin typeface="Consolas" charset="0"/>
              <a:ea typeface="Consolas" charset="0"/>
              <a:cs typeface="Consolas" charset="0"/>
              <a:sym typeface="Roboto"/>
            </a:endParaRPr>
          </a:p>
        </p:txBody>
      </p:sp>
      <p:sp>
        <p:nvSpPr>
          <p:cNvPr id="27" name="Shape 147">
            <a:extLst>
              <a:ext uri="{FF2B5EF4-FFF2-40B4-BE49-F238E27FC236}">
                <a16:creationId xmlns:a16="http://schemas.microsoft.com/office/drawing/2014/main" id="{2C91F23B-D450-470B-91A7-B7EEFF82380D}"/>
              </a:ext>
            </a:extLst>
          </p:cNvPr>
          <p:cNvSpPr txBox="1"/>
          <p:nvPr/>
        </p:nvSpPr>
        <p:spPr>
          <a:xfrm>
            <a:off x="-223161" y="3146363"/>
            <a:ext cx="2225210" cy="9091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3D printing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الطباعة ثلاثية الأبعاد</a:t>
            </a:r>
            <a:endParaRPr lang="ar-QA" sz="1800" b="1" i="1" dirty="0">
              <a:solidFill>
                <a:schemeClr val="tx1"/>
              </a:solidFill>
              <a:latin typeface="Consolas" charset="0"/>
              <a:ea typeface="Consolas" charset="0"/>
              <a:cs typeface="Consolas" charset="0"/>
              <a:sym typeface="Roboto"/>
            </a:endParaRPr>
          </a:p>
        </p:txBody>
      </p:sp>
      <p:sp>
        <p:nvSpPr>
          <p:cNvPr id="28" name="Shape 148">
            <a:extLst>
              <a:ext uri="{FF2B5EF4-FFF2-40B4-BE49-F238E27FC236}">
                <a16:creationId xmlns:a16="http://schemas.microsoft.com/office/drawing/2014/main" id="{17DAD5B2-D015-4CAB-95FA-F86D2805808C}"/>
              </a:ext>
            </a:extLst>
          </p:cNvPr>
          <p:cNvSpPr txBox="1"/>
          <p:nvPr/>
        </p:nvSpPr>
        <p:spPr>
          <a:xfrm>
            <a:off x="1948804" y="3653852"/>
            <a:ext cx="2193231" cy="6258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Electronics and programming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الإلكترونيات والبرمجة</a:t>
            </a:r>
          </a:p>
          <a:p>
            <a:pPr lvl="0" algn="ctr" rtl="0">
              <a:spcBef>
                <a:spcPts val="0"/>
              </a:spcBef>
              <a:buNone/>
            </a:pPr>
            <a:endParaRPr lang="ar-QA" sz="1800" b="1" i="1" dirty="0">
              <a:solidFill>
                <a:schemeClr val="tx1"/>
              </a:solidFill>
              <a:latin typeface="Consolas" charset="0"/>
              <a:ea typeface="Consolas" charset="0"/>
              <a:cs typeface="Consolas" charset="0"/>
              <a:sym typeface="Roboto"/>
            </a:endParaRPr>
          </a:p>
        </p:txBody>
      </p:sp>
      <p:pic>
        <p:nvPicPr>
          <p:cNvPr id="29" name="Picture 28" descr="Image result for electronics board diy">
            <a:extLst>
              <a:ext uri="{FF2B5EF4-FFF2-40B4-BE49-F238E27FC236}">
                <a16:creationId xmlns:a16="http://schemas.microsoft.com/office/drawing/2014/main" id="{A8258946-9F16-4C17-BBD3-207F42639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0644" y="4874392"/>
            <a:ext cx="2256428" cy="20427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laser cutting">
            <a:extLst>
              <a:ext uri="{FF2B5EF4-FFF2-40B4-BE49-F238E27FC236}">
                <a16:creationId xmlns:a16="http://schemas.microsoft.com/office/drawing/2014/main" id="{46E81C90-693B-4241-89FB-B5CCB036A4A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7072" y="5361526"/>
            <a:ext cx="2208124" cy="1555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3B81A6-2B38-4D33-ACC6-C894E8D4BEDD}"/>
              </a:ext>
            </a:extLst>
          </p:cNvPr>
          <p:cNvSpPr/>
          <p:nvPr/>
        </p:nvSpPr>
        <p:spPr>
          <a:xfrm>
            <a:off x="1111399" y="1138130"/>
            <a:ext cx="3305905"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Raleway ExtraBold"/>
              </a:rPr>
              <a:t>Tools</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rPr>
              <a:t> </a:t>
            </a:r>
            <a:r>
              <a:rPr lang="en-US" sz="3200" dirty="0">
                <a:ln w="0"/>
                <a:solidFill>
                  <a:srgbClr val="F72E41"/>
                </a:solidFill>
                <a:effectLst>
                  <a:outerShdw blurRad="38100" dist="19050" dir="2700000" algn="tl" rotWithShape="0">
                    <a:schemeClr val="dk1">
                      <a:alpha val="40000"/>
                    </a:schemeClr>
                  </a:outerShdw>
                </a:effectLst>
                <a:latin typeface="Raleway ExtraBold"/>
              </a:rPr>
              <a:t>&amp;</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rPr>
              <a:t> </a:t>
            </a:r>
            <a:r>
              <a:rPr lang="en-US" sz="3200" dirty="0">
                <a:ln w="0"/>
                <a:solidFill>
                  <a:srgbClr val="F72E41"/>
                </a:solidFill>
                <a:effectLst>
                  <a:outerShdw blurRad="38100" dist="19050" dir="2700000" algn="tl" rotWithShape="0">
                    <a:schemeClr val="dk1">
                      <a:alpha val="40000"/>
                    </a:schemeClr>
                  </a:outerShdw>
                </a:effectLst>
                <a:latin typeface="Raleway ExtraBold"/>
              </a:rPr>
              <a:t>Machines</a:t>
            </a: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آلات وأدوات</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2" name="Rectangle 31">
            <a:extLst>
              <a:ext uri="{FF2B5EF4-FFF2-40B4-BE49-F238E27FC236}">
                <a16:creationId xmlns:a16="http://schemas.microsoft.com/office/drawing/2014/main" id="{AB34B4FF-5ED4-4E9B-A0BE-CFB8176F84D9}"/>
              </a:ext>
            </a:extLst>
          </p:cNvPr>
          <p:cNvSpPr/>
          <p:nvPr/>
        </p:nvSpPr>
        <p:spPr>
          <a:xfrm>
            <a:off x="9378372" y="1141705"/>
            <a:ext cx="1245854"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Raleway ExtraBold"/>
              </a:rPr>
              <a:t>Zones</a:t>
            </a:r>
            <a:endParaRPr lang="ar-DZ" sz="3200" dirty="0">
              <a:ln w="0"/>
              <a:solidFill>
                <a:srgbClr val="F72E41"/>
              </a:solidFill>
              <a:effectLst>
                <a:outerShdw blurRad="38100" dist="19050" dir="2700000" algn="tl" rotWithShape="0">
                  <a:schemeClr val="dk1">
                    <a:alpha val="40000"/>
                  </a:schemeClr>
                </a:outerShdw>
              </a:effectLst>
              <a:latin typeface="Raleway ExtraBold"/>
            </a:endParaRP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مناطق</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3" name="Shape 147">
            <a:extLst>
              <a:ext uri="{FF2B5EF4-FFF2-40B4-BE49-F238E27FC236}">
                <a16:creationId xmlns:a16="http://schemas.microsoft.com/office/drawing/2014/main" id="{4C0CCE41-F4DA-4D4F-A48E-43DA02098E3B}"/>
              </a:ext>
            </a:extLst>
          </p:cNvPr>
          <p:cNvSpPr txBox="1"/>
          <p:nvPr/>
        </p:nvSpPr>
        <p:spPr>
          <a:xfrm>
            <a:off x="9648005" y="287315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Creativity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الابداع</a:t>
            </a:r>
            <a:endParaRPr lang="ar-QA" sz="1800" b="1" i="1" dirty="0">
              <a:solidFill>
                <a:schemeClr val="tx1"/>
              </a:solidFill>
              <a:latin typeface="Consolas" charset="0"/>
              <a:ea typeface="Consolas" charset="0"/>
              <a:cs typeface="Consolas" charset="0"/>
              <a:sym typeface="Roboto"/>
            </a:endParaRPr>
          </a:p>
        </p:txBody>
      </p:sp>
      <p:sp>
        <p:nvSpPr>
          <p:cNvPr id="34" name="Shape 147">
            <a:extLst>
              <a:ext uri="{FF2B5EF4-FFF2-40B4-BE49-F238E27FC236}">
                <a16:creationId xmlns:a16="http://schemas.microsoft.com/office/drawing/2014/main" id="{EF2A427B-2F0D-467C-AE3E-5CC34693B1FB}"/>
              </a:ext>
            </a:extLst>
          </p:cNvPr>
          <p:cNvSpPr txBox="1"/>
          <p:nvPr/>
        </p:nvSpPr>
        <p:spPr>
          <a:xfrm>
            <a:off x="9485692" y="437383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Software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البرمجة</a:t>
            </a:r>
            <a:endParaRPr lang="ar-QA" sz="1800" b="1" i="1" dirty="0">
              <a:solidFill>
                <a:schemeClr val="tx1"/>
              </a:solidFill>
              <a:latin typeface="Consolas" charset="0"/>
              <a:ea typeface="Consolas" charset="0"/>
              <a:cs typeface="Consolas" charset="0"/>
              <a:sym typeface="Roboto"/>
            </a:endParaRPr>
          </a:p>
        </p:txBody>
      </p:sp>
      <p:sp>
        <p:nvSpPr>
          <p:cNvPr id="35" name="Shape 147">
            <a:extLst>
              <a:ext uri="{FF2B5EF4-FFF2-40B4-BE49-F238E27FC236}">
                <a16:creationId xmlns:a16="http://schemas.microsoft.com/office/drawing/2014/main" id="{5FAC4DDE-5170-4595-A66A-622676B72541}"/>
              </a:ext>
            </a:extLst>
          </p:cNvPr>
          <p:cNvSpPr txBox="1"/>
          <p:nvPr/>
        </p:nvSpPr>
        <p:spPr>
          <a:xfrm>
            <a:off x="9485692" y="5953614"/>
            <a:ext cx="2580617"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Technology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التكنولوجيا</a:t>
            </a:r>
            <a:endParaRPr lang="ar-QA" sz="1800" b="1" i="1" dirty="0">
              <a:solidFill>
                <a:schemeClr val="tx1"/>
              </a:solidFill>
              <a:latin typeface="Consolas" charset="0"/>
              <a:ea typeface="Consolas" charset="0"/>
              <a:cs typeface="Consolas" charset="0"/>
              <a:sym typeface="Roboto"/>
            </a:endParaRPr>
          </a:p>
        </p:txBody>
      </p:sp>
      <p:sp>
        <p:nvSpPr>
          <p:cNvPr id="37" name="Oval 36">
            <a:extLst>
              <a:ext uri="{FF2B5EF4-FFF2-40B4-BE49-F238E27FC236}">
                <a16:creationId xmlns:a16="http://schemas.microsoft.com/office/drawing/2014/main" id="{29F5770D-C228-4BE0-90D2-E9885C7D1A64}"/>
              </a:ext>
            </a:extLst>
          </p:cNvPr>
          <p:cNvSpPr/>
          <p:nvPr/>
        </p:nvSpPr>
        <p:spPr>
          <a:xfrm>
            <a:off x="7877534" y="2315448"/>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5751C3-571F-412A-95FD-E59D8F043A80}"/>
              </a:ext>
            </a:extLst>
          </p:cNvPr>
          <p:cNvSpPr/>
          <p:nvPr/>
        </p:nvSpPr>
        <p:spPr>
          <a:xfrm>
            <a:off x="7877534" y="3870852"/>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E50F9A4-A99A-4839-BE14-C36D1CA70536}"/>
              </a:ext>
            </a:extLst>
          </p:cNvPr>
          <p:cNvSpPr/>
          <p:nvPr/>
        </p:nvSpPr>
        <p:spPr>
          <a:xfrm>
            <a:off x="7877534" y="5437935"/>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51079AA5-F451-471C-A13D-9991722775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5099" y="5680217"/>
            <a:ext cx="1068637" cy="918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A56B9A5-9535-4039-B51A-421C7F66CF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0530" y="4055506"/>
            <a:ext cx="1257406" cy="1080470"/>
          </a:xfrm>
          <a:prstGeom prst="rect">
            <a:avLst/>
          </a:prstGeom>
        </p:spPr>
      </p:pic>
      <p:pic>
        <p:nvPicPr>
          <p:cNvPr id="7" name="Picture 6" descr="A close up of a logo&#10;&#10;Description automatically generated">
            <a:extLst>
              <a:ext uri="{FF2B5EF4-FFF2-40B4-BE49-F238E27FC236}">
                <a16:creationId xmlns:a16="http://schemas.microsoft.com/office/drawing/2014/main" id="{00A56D96-7C44-48CF-94F0-F0AF2B014E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4259" y="2431021"/>
            <a:ext cx="1248878" cy="1080469"/>
          </a:xfrm>
          <a:prstGeom prst="rect">
            <a:avLst/>
          </a:prstGeom>
        </p:spPr>
      </p:pic>
      <p:cxnSp>
        <p:nvCxnSpPr>
          <p:cNvPr id="40" name="Straight Connector 39">
            <a:extLst>
              <a:ext uri="{FF2B5EF4-FFF2-40B4-BE49-F238E27FC236}">
                <a16:creationId xmlns:a16="http://schemas.microsoft.com/office/drawing/2014/main" id="{D9FD8D4D-947E-4C23-87E3-87022069DEDD}"/>
              </a:ext>
            </a:extLst>
          </p:cNvPr>
          <p:cNvCxnSpPr>
            <a:cxnSpLocks/>
          </p:cNvCxnSpPr>
          <p:nvPr/>
        </p:nvCxnSpPr>
        <p:spPr>
          <a:xfrm>
            <a:off x="7123236" y="1709608"/>
            <a:ext cx="0" cy="4888873"/>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3C8C060-F85E-4500-B45A-9A03C22648A8}"/>
              </a:ext>
            </a:extLst>
          </p:cNvPr>
          <p:cNvSpPr txBox="1">
            <a:spLocks/>
          </p:cNvSpPr>
          <p:nvPr/>
        </p:nvSpPr>
        <p:spPr>
          <a:xfrm>
            <a:off x="7096684" y="126790"/>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200" dirty="0">
                <a:latin typeface="Raleway ExtraBold"/>
              </a:rPr>
              <a:t>ماذا نجد داخل مختبر التصنيع؟ </a:t>
            </a:r>
            <a:endParaRPr lang="en-US" sz="3200" dirty="0">
              <a:latin typeface="Raleway ExtraBold"/>
            </a:endParaRPr>
          </a:p>
        </p:txBody>
      </p:sp>
    </p:spTree>
    <p:extLst>
      <p:ext uri="{BB962C8B-B14F-4D97-AF65-F5344CB8AC3E}">
        <p14:creationId xmlns:p14="http://schemas.microsoft.com/office/powerpoint/2010/main" val="242660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F72E41"/>
                </a:solidFill>
                <a:latin typeface="Politica" panose="02000506060000020004" pitchFamily="2" charset="0"/>
                <a:ea typeface="Megrim"/>
                <a:cs typeface="Megrim"/>
                <a:sym typeface="Nixie One"/>
              </a:rPr>
              <a:t>Teams Interface </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4400" b="1" dirty="0">
                <a:solidFill>
                  <a:srgbClr val="F72E41"/>
                </a:solidFill>
                <a:latin typeface="+mn-lt"/>
                <a:ea typeface="Megrim"/>
                <a:cs typeface="Megrim"/>
                <a:sym typeface="Nixie One"/>
              </a:rPr>
              <a:t>واجهة برنامج </a:t>
            </a:r>
            <a:r>
              <a:rPr lang="en-US" sz="4400" b="1" dirty="0">
                <a:solidFill>
                  <a:srgbClr val="F72E41"/>
                </a:solidFill>
                <a:latin typeface="+mn-lt"/>
                <a:ea typeface="Megrim"/>
                <a:cs typeface="Megrim"/>
                <a:sym typeface="Nixie One"/>
              </a:rPr>
              <a:t>Teams</a:t>
            </a:r>
          </a:p>
        </p:txBody>
      </p:sp>
      <p:pic>
        <p:nvPicPr>
          <p:cNvPr id="5" name="Picture 4" descr="A screenshot of a computer screen&#10;&#10;Description automatically generated">
            <a:extLst>
              <a:ext uri="{FF2B5EF4-FFF2-40B4-BE49-F238E27FC236}">
                <a16:creationId xmlns:a16="http://schemas.microsoft.com/office/drawing/2014/main" id="{DA91873D-A739-41B6-A979-0631ECB498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58375" y="1153585"/>
            <a:ext cx="9475250" cy="5090962"/>
          </a:xfrm>
          <a:prstGeom prst="rect">
            <a:avLst/>
          </a:prstGeom>
        </p:spPr>
      </p:pic>
    </p:spTree>
    <p:extLst>
      <p:ext uri="{BB962C8B-B14F-4D97-AF65-F5344CB8AC3E}">
        <p14:creationId xmlns:p14="http://schemas.microsoft.com/office/powerpoint/2010/main" val="271788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2CF4FD9-8713-4A63-A919-755896C692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507"/>
            <a:ext cx="12192000" cy="8126016"/>
          </a:xfrm>
          <a:prstGeom prst="rect">
            <a:avLst/>
          </a:prstGeom>
        </p:spPr>
      </p:pic>
      <p:sp>
        <p:nvSpPr>
          <p:cNvPr id="3" name="TextBox 2"/>
          <p:cNvSpPr txBox="1"/>
          <p:nvPr/>
        </p:nvSpPr>
        <p:spPr>
          <a:xfrm>
            <a:off x="10663642" y="6273830"/>
            <a:ext cx="1042273"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grpSp>
        <p:nvGrpSpPr>
          <p:cNvPr id="8" name="Group 7"/>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Title 1">
            <a:extLst>
              <a:ext uri="{FF2B5EF4-FFF2-40B4-BE49-F238E27FC236}">
                <a16:creationId xmlns:a16="http://schemas.microsoft.com/office/drawing/2014/main" id="{FDE3715B-A79F-46FF-AB87-D1AD8D995E9C}"/>
              </a:ext>
            </a:extLst>
          </p:cNvPr>
          <p:cNvSpPr txBox="1">
            <a:spLocks/>
          </p:cNvSpPr>
          <p:nvPr/>
        </p:nvSpPr>
        <p:spPr>
          <a:xfrm>
            <a:off x="0" y="-38707"/>
            <a:ext cx="4446037" cy="3519026"/>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1600" b="1" dirty="0">
                <a:solidFill>
                  <a:schemeClr val="tx1"/>
                </a:solidFill>
                <a:latin typeface="Politica" panose="02000506060000020004" pitchFamily="2" charset="0"/>
                <a:ea typeface="Lato"/>
                <a:cs typeface="Lato"/>
                <a:sym typeface="Lato"/>
              </a:rPr>
              <a:t>Khalifa is a Qatari fashion designer, who is very passionate about his field. He is preparing for a fashion show in Qatar to showcase his latest collection. However, he wants to promote for his fashion show by having an animation video simulating his fashion show. Therefore, he needs your help in creating a short animation video, simulating the fashion show day in a funny and attractive way. </a:t>
            </a:r>
          </a:p>
          <a:p>
            <a:pPr lvl="0">
              <a:lnSpc>
                <a:spcPct val="150000"/>
              </a:lnSpc>
            </a:pPr>
            <a:endParaRPr lang="en-US" sz="2000" b="1" dirty="0">
              <a:solidFill>
                <a:schemeClr val="tx1"/>
              </a:solidFill>
              <a:latin typeface="Politica" panose="02000506060000020004" pitchFamily="2" charset="0"/>
              <a:ea typeface="Lato"/>
              <a:cs typeface="Lato"/>
              <a:sym typeface="Lato"/>
            </a:endParaRPr>
          </a:p>
        </p:txBody>
      </p:sp>
    </p:spTree>
    <p:extLst>
      <p:ext uri="{BB962C8B-B14F-4D97-AF65-F5344CB8AC3E}">
        <p14:creationId xmlns:p14="http://schemas.microsoft.com/office/powerpoint/2010/main" val="171001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p:cNvGrpSpPr/>
          <p:nvPr/>
        </p:nvGrpSpPr>
        <p:grpSpPr>
          <a:xfrm>
            <a:off x="9346162" y="6273830"/>
            <a:ext cx="1317480" cy="429393"/>
            <a:chOff x="9331349" y="6222078"/>
            <a:chExt cx="1450765" cy="472833"/>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5" name="Google Shape;342;p12">
            <a:extLst>
              <a:ext uri="{FF2B5EF4-FFF2-40B4-BE49-F238E27FC236}">
                <a16:creationId xmlns:a16="http://schemas.microsoft.com/office/drawing/2014/main" id="{1F7550FC-D3C9-4E68-9EA6-2B75387A3C01}"/>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What is Fashion?  </a:t>
            </a:r>
            <a:r>
              <a:rPr lang="ar-DZ" sz="4000" b="1" dirty="0">
                <a:solidFill>
                  <a:schemeClr val="tx1"/>
                </a:solidFill>
                <a:latin typeface="Politica" panose="02000506060000020004" pitchFamily="2" charset="0"/>
                <a:ea typeface="Megrim"/>
                <a:cs typeface="Megrim"/>
                <a:sym typeface="Nixie One"/>
              </a:rPr>
              <a:t> </a:t>
            </a:r>
            <a:r>
              <a:rPr lang="en-US" sz="4000" b="1" dirty="0">
                <a:solidFill>
                  <a:schemeClr val="tx1"/>
                </a:solidFill>
                <a:latin typeface="Politica" panose="02000506060000020004" pitchFamily="2" charset="0"/>
                <a:ea typeface="Megrim"/>
                <a:cs typeface="Megrim"/>
                <a:sym typeface="Nixie One"/>
              </a:rPr>
              <a:t>                    </a:t>
            </a:r>
            <a:r>
              <a:rPr lang="ar-QA" sz="4000" b="1" dirty="0">
                <a:solidFill>
                  <a:schemeClr val="tx1"/>
                </a:solidFill>
                <a:latin typeface="+mn-lt"/>
                <a:ea typeface="Megrim"/>
                <a:cs typeface="Megrim"/>
                <a:sym typeface="Nixie One"/>
              </a:rPr>
              <a:t>ماهي الموضة؟                                      </a:t>
            </a:r>
            <a:endParaRPr lang="en-US" sz="4000" b="1" dirty="0">
              <a:solidFill>
                <a:schemeClr val="tx1"/>
              </a:solidFill>
              <a:latin typeface="+mn-lt"/>
              <a:ea typeface="Megrim"/>
              <a:cs typeface="Megrim"/>
              <a:sym typeface="Nixie One"/>
            </a:endParaRPr>
          </a:p>
        </p:txBody>
      </p:sp>
      <p:sp>
        <p:nvSpPr>
          <p:cNvPr id="26" name="Rectangle 25">
            <a:extLst>
              <a:ext uri="{FF2B5EF4-FFF2-40B4-BE49-F238E27FC236}">
                <a16:creationId xmlns:a16="http://schemas.microsoft.com/office/drawing/2014/main" id="{7FE5EF7A-AAAA-48E4-997E-6ADC7DD55A20}"/>
              </a:ext>
            </a:extLst>
          </p:cNvPr>
          <p:cNvSpPr/>
          <p:nvPr/>
        </p:nvSpPr>
        <p:spPr>
          <a:xfrm>
            <a:off x="228600" y="1997839"/>
            <a:ext cx="6744097" cy="2862322"/>
          </a:xfrm>
          <a:prstGeom prst="rect">
            <a:avLst/>
          </a:prstGeom>
          <a:solidFill>
            <a:srgbClr val="F72E41"/>
          </a:solidFill>
        </p:spPr>
        <p:txBody>
          <a:bodyPr wrap="square">
            <a:spAutoFit/>
          </a:bodyPr>
          <a:lstStyle/>
          <a:p>
            <a:pPr algn="just"/>
            <a:r>
              <a:rPr lang="en-US" sz="2000" dirty="0">
                <a:solidFill>
                  <a:schemeClr val="bg1"/>
                </a:solidFill>
                <a:latin typeface="Consolas" charset="0"/>
              </a:rPr>
              <a:t>Fashion is the general style of dress or behavior at any given time, constantly changing to adapt with time change. We can find fashion in furniture, automobiles, clothing and other objects.</a:t>
            </a:r>
            <a:endParaRPr lang="ar-QA" sz="2000" dirty="0">
              <a:solidFill>
                <a:schemeClr val="bg1"/>
              </a:solidFill>
              <a:latin typeface="Consolas" charset="0"/>
            </a:endParaRPr>
          </a:p>
          <a:p>
            <a:pPr algn="just"/>
            <a:endParaRPr lang="ar-QA" sz="2000" dirty="0">
              <a:solidFill>
                <a:schemeClr val="bg1"/>
              </a:solidFill>
              <a:latin typeface="Consolas" charset="0"/>
            </a:endParaRPr>
          </a:p>
          <a:p>
            <a:pPr algn="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الموضة هي</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النمط العام للباس أو السلوك في أي وقت ، </a:t>
            </a:r>
            <a:r>
              <a:rPr lang="ar-QA" altLang="en-US" sz="2000" dirty="0">
                <a:solidFill>
                  <a:schemeClr val="bg1"/>
                </a:solidFill>
                <a:latin typeface="Google Sans"/>
                <a:cs typeface="Arial" panose="020B0604020202020204" pitchFamily="34" charset="0"/>
              </a:rPr>
              <a:t>وتتغير</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باستمرار للتكيف مع تغير الوقت. يمكننا أن نجد الموضة في الأثاث والسيارات والملابس والأشياء الأخرى</a:t>
            </a: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a:t>
            </a:r>
            <a:endParaRPr lang="ar-DZ" sz="2000" dirty="0">
              <a:solidFill>
                <a:schemeClr val="bg1"/>
              </a:solidFill>
              <a:latin typeface="Consolas" charset="0"/>
              <a:sym typeface="Arial"/>
            </a:endParaRPr>
          </a:p>
        </p:txBody>
      </p:sp>
      <p:sp>
        <p:nvSpPr>
          <p:cNvPr id="4" name="Rectangle 1">
            <a:extLst>
              <a:ext uri="{FF2B5EF4-FFF2-40B4-BE49-F238E27FC236}">
                <a16:creationId xmlns:a16="http://schemas.microsoft.com/office/drawing/2014/main" id="{03CC0D00-B00E-4A8F-8AAB-F260EB58D352}"/>
              </a:ext>
            </a:extLst>
          </p:cNvPr>
          <p:cNvSpPr>
            <a:spLocks noChangeArrowheads="1"/>
          </p:cNvSpPr>
          <p:nvPr/>
        </p:nvSpPr>
        <p:spPr bwMode="auto">
          <a:xfrm>
            <a:off x="121919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picture containing shape&#10;&#10;Description automatically generated">
            <a:extLst>
              <a:ext uri="{FF2B5EF4-FFF2-40B4-BE49-F238E27FC236}">
                <a16:creationId xmlns:a16="http://schemas.microsoft.com/office/drawing/2014/main" id="{3477119A-6D06-486F-AE96-EEB546AFBE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6210" y="1916628"/>
            <a:ext cx="3601528" cy="3116424"/>
          </a:xfrm>
          <a:prstGeom prst="rect">
            <a:avLst/>
          </a:prstGeom>
        </p:spPr>
      </p:pic>
      <p:pic>
        <p:nvPicPr>
          <p:cNvPr id="8" name="Picture 7">
            <a:extLst>
              <a:ext uri="{FF2B5EF4-FFF2-40B4-BE49-F238E27FC236}">
                <a16:creationId xmlns:a16="http://schemas.microsoft.com/office/drawing/2014/main" id="{6AB6A48F-0F8E-4AFE-B6D9-F93F99F7CB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26840" y="3287537"/>
            <a:ext cx="2178741" cy="1674814"/>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EC85C8FF-35A9-4DC5-B9B0-CCD98F4F54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53311" y="1896554"/>
            <a:ext cx="1525798" cy="1320282"/>
          </a:xfrm>
          <a:prstGeom prst="rect">
            <a:avLst/>
          </a:prstGeom>
        </p:spPr>
      </p:pic>
    </p:spTree>
    <p:extLst>
      <p:ext uri="{BB962C8B-B14F-4D97-AF65-F5344CB8AC3E}">
        <p14:creationId xmlns:p14="http://schemas.microsoft.com/office/powerpoint/2010/main" val="88631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0F20C4-574D-4AD1-A244-96E69925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EA493-4FFB-441C-81ED-65BC0916D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9A7CC453-6F47-4427-B67D-37E65A92C5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1" name="Freeform 5">
              <a:extLst>
                <a:ext uri="{FF2B5EF4-FFF2-40B4-BE49-F238E27FC236}">
                  <a16:creationId xmlns:a16="http://schemas.microsoft.com/office/drawing/2014/main" id="{1B6AD4D9-2CD8-4BB1-8DA9-B1E2BC9BB6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58E860C5-0E72-4769-BC34-B0F6BEFBC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410B4B11-67FA-4043-A58C-BC226E7AC3BB}"/>
              </a:ext>
            </a:extLst>
          </p:cNvPr>
          <p:cNvSpPr txBox="1"/>
          <p:nvPr/>
        </p:nvSpPr>
        <p:spPr>
          <a:xfrm>
            <a:off x="364500" y="2478368"/>
            <a:ext cx="5577757" cy="2554545"/>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DIGITAL</a:t>
            </a:r>
          </a:p>
          <a:p>
            <a:r>
              <a:rPr lang="en-US" sz="8000" dirty="0">
                <a:solidFill>
                  <a:schemeClr val="bg1"/>
                </a:solidFill>
                <a:latin typeface="Politica" charset="0"/>
                <a:ea typeface="Politica" charset="0"/>
                <a:cs typeface="Politica" charset="0"/>
              </a:rPr>
              <a:t>FASHION</a:t>
            </a:r>
          </a:p>
        </p:txBody>
      </p:sp>
    </p:spTree>
    <p:extLst>
      <p:ext uri="{BB962C8B-B14F-4D97-AF65-F5344CB8AC3E}">
        <p14:creationId xmlns:p14="http://schemas.microsoft.com/office/powerpoint/2010/main" val="316619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0DF00A-F0F2-4AF5-8084-5E6BD3D4687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a:extLst>
              <a:ext uri="{FF2B5EF4-FFF2-40B4-BE49-F238E27FC236}">
                <a16:creationId xmlns:a16="http://schemas.microsoft.com/office/drawing/2014/main" id="{7228C0B8-DF82-4BD9-B2CF-C6533E3AF099}"/>
              </a:ext>
            </a:extLst>
          </p:cNvPr>
          <p:cNvGrpSpPr/>
          <p:nvPr/>
        </p:nvGrpSpPr>
        <p:grpSpPr>
          <a:xfrm>
            <a:off x="9346162" y="6273830"/>
            <a:ext cx="1317480" cy="429393"/>
            <a:chOff x="9331349" y="6222078"/>
            <a:chExt cx="1450765" cy="472833"/>
          </a:xfrm>
        </p:grpSpPr>
        <p:pic>
          <p:nvPicPr>
            <p:cNvPr id="6" name="Picture 5">
              <a:extLst>
                <a:ext uri="{FF2B5EF4-FFF2-40B4-BE49-F238E27FC236}">
                  <a16:creationId xmlns:a16="http://schemas.microsoft.com/office/drawing/2014/main" id="{ED707FCE-F54D-4B41-84A9-06CFB50B7D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7" name="Picture 6">
              <a:extLst>
                <a:ext uri="{FF2B5EF4-FFF2-40B4-BE49-F238E27FC236}">
                  <a16:creationId xmlns:a16="http://schemas.microsoft.com/office/drawing/2014/main" id="{B8565698-846B-48C6-A15A-7015B7F6E1D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9" name="Picture 8" descr="A picture containing shape&#10;&#10;Description automatically generated">
            <a:extLst>
              <a:ext uri="{FF2B5EF4-FFF2-40B4-BE49-F238E27FC236}">
                <a16:creationId xmlns:a16="http://schemas.microsoft.com/office/drawing/2014/main" id="{5DFC7D8C-EA23-40E0-A32E-D1367A16CC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338" y="2258906"/>
            <a:ext cx="2651779" cy="2289279"/>
          </a:xfrm>
          <a:prstGeom prst="rect">
            <a:avLst/>
          </a:prstGeom>
        </p:spPr>
      </p:pic>
      <p:sp>
        <p:nvSpPr>
          <p:cNvPr id="11" name="Plus Sign 10">
            <a:extLst>
              <a:ext uri="{FF2B5EF4-FFF2-40B4-BE49-F238E27FC236}">
                <a16:creationId xmlns:a16="http://schemas.microsoft.com/office/drawing/2014/main" id="{921CBBB1-53CB-416E-90B4-6EC7D237F9EA}"/>
              </a:ext>
            </a:extLst>
          </p:cNvPr>
          <p:cNvSpPr/>
          <p:nvPr/>
        </p:nvSpPr>
        <p:spPr>
          <a:xfrm>
            <a:off x="3055775" y="2830615"/>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descr="A picture containing shape&#10;&#10;Description automatically generated">
            <a:extLst>
              <a:ext uri="{FF2B5EF4-FFF2-40B4-BE49-F238E27FC236}">
                <a16:creationId xmlns:a16="http://schemas.microsoft.com/office/drawing/2014/main" id="{EECDBF30-CD3E-43A9-ABBE-44134376F2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2528" y="1974032"/>
            <a:ext cx="3375940" cy="269156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3BB640AD-1568-4DB9-AC5B-584ADC46AF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18237" y="2448526"/>
            <a:ext cx="1523868" cy="125745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0845F8A-95F8-4867-9110-B844BE6A50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04174" y="2258907"/>
            <a:ext cx="2658168" cy="2289279"/>
          </a:xfrm>
          <a:prstGeom prst="rect">
            <a:avLst/>
          </a:prstGeom>
        </p:spPr>
      </p:pic>
      <p:sp>
        <p:nvSpPr>
          <p:cNvPr id="18" name="Plus Sign 17">
            <a:extLst>
              <a:ext uri="{FF2B5EF4-FFF2-40B4-BE49-F238E27FC236}">
                <a16:creationId xmlns:a16="http://schemas.microsoft.com/office/drawing/2014/main" id="{04BB6C83-C784-419C-A068-0F1F6012591F}"/>
              </a:ext>
            </a:extLst>
          </p:cNvPr>
          <p:cNvSpPr/>
          <p:nvPr/>
        </p:nvSpPr>
        <p:spPr>
          <a:xfrm>
            <a:off x="7985449" y="2850338"/>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Google Shape;342;p12">
            <a:extLst>
              <a:ext uri="{FF2B5EF4-FFF2-40B4-BE49-F238E27FC236}">
                <a16:creationId xmlns:a16="http://schemas.microsoft.com/office/drawing/2014/main" id="{0A59FC47-8AA2-4A43-99F5-B35C8421EB45}"/>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Digital Fashion </a:t>
            </a:r>
            <a:r>
              <a:rPr lang="ar-QA" sz="4000" b="1" dirty="0">
                <a:solidFill>
                  <a:schemeClr val="tx1"/>
                </a:solidFill>
                <a:latin typeface="+mn-lt"/>
                <a:ea typeface="Megrim"/>
                <a:cs typeface="Megrim"/>
                <a:sym typeface="Nixie One"/>
              </a:rPr>
              <a:t>الموضة الرقمية                                                        </a:t>
            </a:r>
            <a:endParaRPr lang="en-US" sz="4000" b="1" dirty="0">
              <a:solidFill>
                <a:schemeClr val="tx1"/>
              </a:solidFill>
              <a:latin typeface="+mn-lt"/>
              <a:ea typeface="Megrim"/>
              <a:cs typeface="Megrim"/>
              <a:sym typeface="Nixie One"/>
            </a:endParaRPr>
          </a:p>
        </p:txBody>
      </p:sp>
      <p:sp>
        <p:nvSpPr>
          <p:cNvPr id="26" name="Google Shape;342;p12">
            <a:extLst>
              <a:ext uri="{FF2B5EF4-FFF2-40B4-BE49-F238E27FC236}">
                <a16:creationId xmlns:a16="http://schemas.microsoft.com/office/drawing/2014/main" id="{CB757B56-4212-428E-84FA-FE07E6FF76DD}"/>
              </a:ext>
            </a:extLst>
          </p:cNvPr>
          <p:cNvSpPr txBox="1">
            <a:spLocks/>
          </p:cNvSpPr>
          <p:nvPr/>
        </p:nvSpPr>
        <p:spPr>
          <a:xfrm>
            <a:off x="578915"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Fashion</a:t>
            </a:r>
          </a:p>
          <a:p>
            <a:pPr algn="ctr"/>
            <a:r>
              <a:rPr lang="ar-QA" sz="3600" dirty="0">
                <a:solidFill>
                  <a:schemeClr val="tx1"/>
                </a:solidFill>
                <a:latin typeface="Politica" panose="02000506060000020004" pitchFamily="2" charset="0"/>
                <a:ea typeface="Megrim"/>
                <a:cs typeface="Megrim"/>
                <a:sym typeface="Nixie One"/>
              </a:rPr>
              <a:t>الموضة</a:t>
            </a:r>
            <a:endParaRPr lang="en-US" sz="3600" dirty="0">
              <a:solidFill>
                <a:schemeClr val="tx1"/>
              </a:solidFill>
              <a:latin typeface="Politica" panose="02000506060000020004" pitchFamily="2" charset="0"/>
              <a:ea typeface="Megrim"/>
              <a:cs typeface="Megrim"/>
              <a:sym typeface="Nixie One"/>
            </a:endParaRPr>
          </a:p>
        </p:txBody>
      </p:sp>
      <p:sp>
        <p:nvSpPr>
          <p:cNvPr id="27" name="Google Shape;342;p12">
            <a:extLst>
              <a:ext uri="{FF2B5EF4-FFF2-40B4-BE49-F238E27FC236}">
                <a16:creationId xmlns:a16="http://schemas.microsoft.com/office/drawing/2014/main" id="{13D2DCFA-A77F-4FED-BACC-82344D594C8F}"/>
              </a:ext>
            </a:extLst>
          </p:cNvPr>
          <p:cNvSpPr txBox="1">
            <a:spLocks/>
          </p:cNvSpPr>
          <p:nvPr/>
        </p:nvSpPr>
        <p:spPr>
          <a:xfrm>
            <a:off x="5149688"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Computer</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الكمبيوتر</a:t>
            </a:r>
            <a:endParaRPr lang="en-US" sz="3600" dirty="0">
              <a:solidFill>
                <a:schemeClr val="tx1"/>
              </a:solidFill>
              <a:latin typeface="Politica" panose="02000506060000020004" pitchFamily="2" charset="0"/>
              <a:ea typeface="Megrim"/>
              <a:cs typeface="Megrim"/>
              <a:sym typeface="Nixie One"/>
            </a:endParaRPr>
          </a:p>
        </p:txBody>
      </p:sp>
      <p:sp>
        <p:nvSpPr>
          <p:cNvPr id="28" name="Google Shape;342;p12">
            <a:extLst>
              <a:ext uri="{FF2B5EF4-FFF2-40B4-BE49-F238E27FC236}">
                <a16:creationId xmlns:a16="http://schemas.microsoft.com/office/drawing/2014/main" id="{B067BF07-BB90-40EC-BC1C-183AB9E37BBA}"/>
              </a:ext>
            </a:extLst>
          </p:cNvPr>
          <p:cNvSpPr txBox="1">
            <a:spLocks/>
          </p:cNvSpPr>
          <p:nvPr/>
        </p:nvSpPr>
        <p:spPr>
          <a:xfrm>
            <a:off x="8986934" y="4662619"/>
            <a:ext cx="3205066" cy="12857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Digital Fabrication</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التصنيع الرقمي</a:t>
            </a:r>
            <a:r>
              <a:rPr lang="en-US" sz="3600" dirty="0">
                <a:solidFill>
                  <a:schemeClr val="tx1"/>
                </a:solidFill>
                <a:latin typeface="Politica" panose="02000506060000020004" pitchFamily="2" charset="0"/>
                <a:ea typeface="Megrim"/>
                <a:cs typeface="Megrim"/>
                <a:sym typeface="Nixie One"/>
              </a:rPr>
              <a:t> </a:t>
            </a:r>
          </a:p>
        </p:txBody>
      </p:sp>
    </p:spTree>
    <p:extLst>
      <p:ext uri="{BB962C8B-B14F-4D97-AF65-F5344CB8AC3E}">
        <p14:creationId xmlns:p14="http://schemas.microsoft.com/office/powerpoint/2010/main" val="2754077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2450B2CCC1C4B9614555F8D00745C" ma:contentTypeVersion="12" ma:contentTypeDescription="Create a new document." ma:contentTypeScope="" ma:versionID="7e4009b4f2af891b9ede794df1697af2">
  <xsd:schema xmlns:xsd="http://www.w3.org/2001/XMLSchema" xmlns:xs="http://www.w3.org/2001/XMLSchema" xmlns:p="http://schemas.microsoft.com/office/2006/metadata/properties" xmlns:ns2="0e120890-4f09-40d8-95c9-4bd4640c20d8" xmlns:ns3="4269e638-7d1b-44a4-acff-7fa867be9bbf" targetNamespace="http://schemas.microsoft.com/office/2006/metadata/properties" ma:root="true" ma:fieldsID="ba4a2ac4c5f2b0c317fbff7ddbd32790" ns2:_="" ns3:_="">
    <xsd:import namespace="0e120890-4f09-40d8-95c9-4bd4640c20d8"/>
    <xsd:import namespace="4269e638-7d1b-44a4-acff-7fa867be9b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20890-4f09-40d8-95c9-4bd4640c2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69e638-7d1b-44a4-acff-7fa867be9b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80E093-6863-4D3D-A4BF-71B1EC4B5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20890-4f09-40d8-95c9-4bd4640c20d8"/>
    <ds:schemaRef ds:uri="4269e638-7d1b-44a4-acff-7fa867be9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5ED567-0B24-407C-BEE0-87325A304CF3}">
  <ds:schemaRefs>
    <ds:schemaRef ds:uri="http://schemas.microsoft.com/sharepoint/v3/contenttype/forms"/>
  </ds:schemaRefs>
</ds:datastoreItem>
</file>

<file path=customXml/itemProps3.xml><?xml version="1.0" encoding="utf-8"?>
<ds:datastoreItem xmlns:ds="http://schemas.openxmlformats.org/officeDocument/2006/customXml" ds:itemID="{25DCE2A6-F4FD-4D60-92A8-E97706D3F50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TotalTime>
  <Words>878</Words>
  <Application>Microsoft Office PowerPoint</Application>
  <PresentationFormat>Widescreen</PresentationFormat>
  <Paragraphs>177</Paragraphs>
  <Slides>29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Consolas</vt:lpstr>
      <vt:lpstr>Google Sans</vt:lpstr>
      <vt:lpstr>Neo Sans Arabic</vt:lpstr>
      <vt:lpstr>Politica</vt:lpstr>
      <vt:lpstr>Raleway ExtraBold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Busaaa</dc:creator>
  <cp:lastModifiedBy>Sarah-studio56@outlook.com</cp:lastModifiedBy>
  <cp:revision>5</cp:revision>
  <dcterms:created xsi:type="dcterms:W3CDTF">2020-10-12T07:52:43Z</dcterms:created>
  <dcterms:modified xsi:type="dcterms:W3CDTF">2021-02-01T06:05:44Z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0x0101002762450B2CCC1C4B9614555F8D00745C</vt:lpwstr>
  </property>
</Properties>
</file>