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81" autoAdjust="0"/>
  </p:normalViewPr>
  <p:slideViewPr>
    <p:cSldViewPr snapToGrid="0">
      <p:cViewPr varScale="1">
        <p:scale>
          <a:sx n="83" d="100"/>
          <a:sy n="83" d="100"/>
        </p:scale>
        <p:origin x="65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166622"/>
            <a:ext cx="10284002" cy="6106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test the final game, fix any issues, and share their games with others. They will also discuss the improvements they can make on the game to make it more interesting (ex: higher level with increased difficulty). They will also add their face picture to the body of the player.</a:t>
            </a:r>
            <a:endParaRPr lang="en-US" sz="1600" dirty="0">
              <a:latin typeface="Politica" panose="02000506060000020004" pitchFamily="2" charset="0"/>
            </a:endParaRPr>
          </a:p>
          <a:p>
            <a:pPr lvl="0">
              <a:lnSpc>
                <a:spcPct val="150000"/>
              </a:lnSpc>
            </a:pP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ENGINEERING DESIGN CHALLENGE: </a:t>
            </a: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Play the full game.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Fix any issues found in the game.</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Share their games with others.</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Discuss further enhancement that can be done to the game. </a:t>
            </a:r>
          </a:p>
          <a:p>
            <a:pPr marL="457200" lvl="0" indent="-317500">
              <a:lnSpc>
                <a:spcPct val="150000"/>
              </a:lnSpc>
              <a:buClr>
                <a:srgbClr val="FFFFFF"/>
              </a:buClr>
              <a:buSzPts val="1400"/>
              <a:buFont typeface="Lato"/>
              <a:buChar char="●"/>
            </a:pP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5: Test &amp; level up</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967473867"/>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1485764611"/>
              </p:ext>
            </p:extLst>
          </p:nvPr>
        </p:nvGraphicFramePr>
        <p:xfrm>
          <a:off x="944359" y="633757"/>
          <a:ext cx="10561500" cy="424832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Day4. </a:t>
                      </a:r>
                    </a:p>
                    <a:p>
                      <a:pPr algn="l">
                        <a:defRPr sz="1800"/>
                      </a:pPr>
                      <a:r>
                        <a:rPr lang="en-US" sz="1400" dirty="0">
                          <a:solidFill>
                            <a:srgbClr val="FFFFFF"/>
                          </a:solidFill>
                          <a:latin typeface="Politica"/>
                          <a:ea typeface="Politica"/>
                          <a:cs typeface="Politica"/>
                          <a:sym typeface="Politica"/>
                        </a:rPr>
                        <a:t>2- Brainstorming of further improvements to the game.  </a:t>
                      </a:r>
                    </a:p>
                    <a:p>
                      <a:pPr algn="l">
                        <a:defRPr sz="1800"/>
                      </a:pPr>
                      <a:r>
                        <a:rPr lang="en-US" sz="1400" dirty="0">
                          <a:solidFill>
                            <a:srgbClr val="FFFFFF"/>
                          </a:solidFill>
                          <a:latin typeface="Politica"/>
                          <a:ea typeface="Politica"/>
                          <a:cs typeface="Politica"/>
                          <a:sym typeface="Politica"/>
                        </a:rPr>
                        <a:t>3- What we will be doing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Test if the game is working correctly. </a:t>
                      </a:r>
                    </a:p>
                    <a:p>
                      <a:pPr algn="l">
                        <a:defRPr sz="1800"/>
                      </a:pPr>
                      <a:r>
                        <a:rPr lang="en-US" sz="1400" dirty="0">
                          <a:solidFill>
                            <a:srgbClr val="FFFFFF"/>
                          </a:solidFill>
                          <a:latin typeface="Politica"/>
                          <a:ea typeface="Politica"/>
                          <a:cs typeface="Politica"/>
                          <a:sym typeface="Politica"/>
                        </a:rPr>
                        <a:t>2- Fix any problems found.</a:t>
                      </a:r>
                    </a:p>
                    <a:p>
                      <a:pPr algn="l">
                        <a:defRPr sz="1800"/>
                      </a:pPr>
                      <a:r>
                        <a:rPr lang="en-US" sz="1400" dirty="0">
                          <a:solidFill>
                            <a:srgbClr val="FFFFFF"/>
                          </a:solidFill>
                          <a:latin typeface="Politica"/>
                          <a:ea typeface="Politica"/>
                          <a:cs typeface="Politica"/>
                          <a:sym typeface="Politica"/>
                        </a:rPr>
                        <a:t>3- Show the participants how they can add their own face picture and attach it to the player character’s body.</a:t>
                      </a:r>
                    </a:p>
                    <a:p>
                      <a:pPr algn="l">
                        <a:defRPr sz="1800"/>
                      </a:pPr>
                      <a:r>
                        <a:rPr lang="en-US" sz="1400" dirty="0">
                          <a:solidFill>
                            <a:srgbClr val="FFFFFF"/>
                          </a:solidFill>
                          <a:latin typeface="Politica"/>
                          <a:ea typeface="Politica"/>
                          <a:cs typeface="Politica"/>
                          <a:sym typeface="Politica"/>
                        </a:rPr>
                        <a:t>4- Ask the participants to share their prototypes with others.</a:t>
                      </a:r>
                    </a:p>
                    <a:p>
                      <a:pPr algn="l">
                        <a:defRPr sz="1800"/>
                      </a:pPr>
                      <a:r>
                        <a:rPr lang="en-US" sz="1400" dirty="0">
                          <a:solidFill>
                            <a:srgbClr val="FFFFFF"/>
                          </a:solidFill>
                          <a:latin typeface="Politica"/>
                          <a:ea typeface="Politica"/>
                          <a:cs typeface="Politica"/>
                          <a:sym typeface="Politica"/>
                        </a:rPr>
                        <a:t>5- Discuss what they have learned during the five days.</a:t>
                      </a:r>
                    </a:p>
                    <a:p>
                      <a:pPr algn="l">
                        <a:defRPr sz="1800"/>
                      </a:pPr>
                      <a:r>
                        <a:rPr lang="en-US" sz="1400" dirty="0">
                          <a:solidFill>
                            <a:srgbClr val="FFFFFF"/>
                          </a:solidFill>
                          <a:latin typeface="Politica"/>
                          <a:ea typeface="Politica"/>
                          <a:cs typeface="Politica"/>
                          <a:sym typeface="Politica"/>
                        </a:rPr>
                        <a:t>6- Discuss further enhancements that they can do to the game (next level?).</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730930229"/>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837843"/>
            <a:ext cx="10284002" cy="6106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be introduced to the Scratch platform UI and how it works. They will also design and customize the game background and the player character. </a:t>
            </a:r>
          </a:p>
          <a:p>
            <a:pPr lvl="0">
              <a:lnSpc>
                <a:spcPct val="150000"/>
              </a:lnSpc>
            </a:pP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ENGINEERING DESIGN CHALLENGE: </a:t>
            </a:r>
          </a:p>
          <a:p>
            <a:pPr lvl="0">
              <a:lnSpc>
                <a:spcPct val="150000"/>
              </a:lnSpc>
            </a:pPr>
            <a:r>
              <a:rPr lang="en-US" sz="1600" dirty="0">
                <a:solidFill>
                  <a:srgbClr val="FFFFFF"/>
                </a:solidFill>
                <a:latin typeface="Politica" panose="02000506060000020004" pitchFamily="2" charset="0"/>
                <a:ea typeface="Lato"/>
                <a:cs typeface="Lato"/>
                <a:sym typeface="Lato"/>
              </a:rPr>
              <a:t>Qatar Basketball Federation is working on developing a tool that will attract the youth in Qatar to get more involved in the basketball field and practice aiming the basketball correctly. However, they want to create something fun and attractive. Here comes your role, they want to use your creativity and inspiration in developing a virtual basketball game that everyone can play. The game must have a basketball player, basketball, and a basket. Plus, helps the player practice throwing the ball inside the basket. Please show them your talent in making an interactive game. </a:t>
            </a: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Recognize the interface structure of the platform.</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Select or design the game background.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Select the player character and edit the looks of it to be unique.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Draw the basket and add it to the game.</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1: Build the game</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789330175"/>
              </p:ext>
            </p:extLst>
          </p:nvPr>
        </p:nvGraphicFramePr>
        <p:xfrm>
          <a:off x="944359" y="633757"/>
          <a:ext cx="10561500" cy="5793664"/>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rgbClr val="FFFFFF"/>
                          </a:solidFill>
                          <a:latin typeface="Politica"/>
                          <a:ea typeface="Politica"/>
                          <a:cs typeface="Politica"/>
                          <a:sym typeface="Politica"/>
                        </a:rPr>
                        <a:t>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students to </a:t>
                      </a:r>
                      <a:r>
                        <a:rPr lang="en-US"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t>Explain what we are going to do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Who are we and what we do in Studio 56.</a:t>
                      </a:r>
                    </a:p>
                    <a:p>
                      <a:pPr algn="l">
                        <a:defRPr sz="1800"/>
                      </a:pPr>
                      <a:r>
                        <a:rPr lang="en-US" sz="1400" dirty="0">
                          <a:solidFill>
                            <a:srgbClr val="FFFFFF"/>
                          </a:solidFill>
                          <a:latin typeface="Politica"/>
                          <a:ea typeface="Politica"/>
                          <a:cs typeface="Politica"/>
                          <a:sym typeface="Politica"/>
                        </a:rPr>
                        <a:t>2- Which zone we will be in today.</a:t>
                      </a:r>
                    </a:p>
                    <a:p>
                      <a:pPr algn="l">
                        <a:defRPr sz="1800"/>
                      </a:pPr>
                      <a:r>
                        <a:rPr lang="en-US" sz="1400" dirty="0">
                          <a:solidFill>
                            <a:srgbClr val="FFFFFF"/>
                          </a:solidFill>
                          <a:latin typeface="Politica"/>
                          <a:ea typeface="Politica"/>
                          <a:cs typeface="Politica"/>
                          <a:sym typeface="Politica"/>
                        </a:rPr>
                        <a:t>3- Introduction to teams UI.</a:t>
                      </a:r>
                    </a:p>
                    <a:p>
                      <a:pPr algn="l">
                        <a:defRPr sz="1800"/>
                      </a:pPr>
                      <a:r>
                        <a:rPr lang="en-US" sz="1400" dirty="0">
                          <a:solidFill>
                            <a:srgbClr val="FFFFFF"/>
                          </a:solidFill>
                          <a:latin typeface="Politica"/>
                          <a:ea typeface="Politica"/>
                          <a:cs typeface="Politica"/>
                          <a:sym typeface="Politica"/>
                        </a:rPr>
                        <a:t>4- Client letter of the workshop.</a:t>
                      </a:r>
                    </a:p>
                    <a:p>
                      <a:pPr algn="l">
                        <a:defRPr sz="1800"/>
                      </a:pPr>
                      <a:r>
                        <a:rPr lang="en-US" sz="1400" dirty="0">
                          <a:solidFill>
                            <a:srgbClr val="FFFFFF"/>
                          </a:solidFill>
                          <a:latin typeface="Politica"/>
                          <a:ea typeface="Politica"/>
                          <a:cs typeface="Politica"/>
                          <a:sym typeface="Politica"/>
                        </a:rPr>
                        <a:t>5- What is game development. </a:t>
                      </a:r>
                    </a:p>
                    <a:p>
                      <a:pPr algn="l">
                        <a:defRPr sz="1800"/>
                      </a:pPr>
                      <a:r>
                        <a:rPr lang="en-US" sz="1400" dirty="0">
                          <a:solidFill>
                            <a:srgbClr val="FFFFFF"/>
                          </a:solidFill>
                          <a:latin typeface="Politica"/>
                          <a:ea typeface="Politica"/>
                          <a:cs typeface="Politica"/>
                          <a:sym typeface="Politica"/>
                        </a:rPr>
                        <a:t>6- Inspiring video about video game development. </a:t>
                      </a:r>
                    </a:p>
                    <a:p>
                      <a:pPr algn="l">
                        <a:defRPr sz="1800"/>
                      </a:pPr>
                      <a:r>
                        <a:rPr lang="en-US" sz="1400" dirty="0">
                          <a:solidFill>
                            <a:srgbClr val="FFFFFF"/>
                          </a:solidFill>
                          <a:latin typeface="Politica"/>
                          <a:ea typeface="Politica"/>
                          <a:cs typeface="Politica"/>
                          <a:sym typeface="Politica"/>
                        </a:rPr>
                        <a:t>7- Video about Scratch software.</a:t>
                      </a:r>
                    </a:p>
                    <a:p>
                      <a:pPr algn="l">
                        <a:defRPr sz="1800"/>
                      </a:pPr>
                      <a:r>
                        <a:rPr lang="en-US" sz="1400" dirty="0">
                          <a:solidFill>
                            <a:srgbClr val="FFFFFF"/>
                          </a:solidFill>
                          <a:latin typeface="Politica"/>
                          <a:ea typeface="Politica"/>
                          <a:cs typeface="Politica"/>
                          <a:sym typeface="Politica"/>
                        </a:rPr>
                        <a:t>8- Introduction to Scratch UI.</a:t>
                      </a:r>
                    </a:p>
                    <a:p>
                      <a:pPr algn="l">
                        <a:defRPr sz="1800"/>
                      </a:pPr>
                      <a:r>
                        <a:rPr lang="en-US" sz="1400" dirty="0">
                          <a:solidFill>
                            <a:srgbClr val="FFFFFF"/>
                          </a:solidFill>
                          <a:latin typeface="Politica"/>
                          <a:ea typeface="Politica"/>
                          <a:cs typeface="Politica"/>
                          <a:sym typeface="Politica"/>
                        </a:rPr>
                        <a:t>9- What we will be doing.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1861864">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Explain the UI of Scratch platform and structure of the platform.</a:t>
                      </a:r>
                    </a:p>
                    <a:p>
                      <a:pPr algn="l">
                        <a:defRPr sz="1800"/>
                      </a:pPr>
                      <a:r>
                        <a:rPr lang="en-US" sz="1400" dirty="0">
                          <a:solidFill>
                            <a:srgbClr val="FFFFFF"/>
                          </a:solidFill>
                          <a:latin typeface="Politica"/>
                          <a:ea typeface="Politica"/>
                          <a:cs typeface="Politica"/>
                          <a:sym typeface="Politica"/>
                        </a:rPr>
                        <a:t>2- Explain how you can add components to the UI.</a:t>
                      </a:r>
                    </a:p>
                    <a:p>
                      <a:pPr algn="l">
                        <a:defRPr sz="1800"/>
                      </a:pPr>
                      <a:r>
                        <a:rPr lang="en-US" sz="1400" dirty="0">
                          <a:solidFill>
                            <a:srgbClr val="FFFFFF"/>
                          </a:solidFill>
                          <a:latin typeface="Politica"/>
                          <a:ea typeface="Politica"/>
                          <a:cs typeface="Politica"/>
                          <a:sym typeface="Politica"/>
                        </a:rPr>
                        <a:t>3- Explain how you can change the properties of components. </a:t>
                      </a:r>
                    </a:p>
                    <a:p>
                      <a:pPr algn="l">
                        <a:defRPr sz="1800"/>
                      </a:pPr>
                      <a:r>
                        <a:rPr lang="en-US" sz="1400" dirty="0">
                          <a:solidFill>
                            <a:srgbClr val="FFFFFF"/>
                          </a:solidFill>
                          <a:latin typeface="Politica"/>
                          <a:ea typeface="Politica"/>
                          <a:cs typeface="Politica"/>
                          <a:sym typeface="Politica"/>
                        </a:rPr>
                        <a:t>4- Search for the appropriate background or design your own.</a:t>
                      </a:r>
                    </a:p>
                    <a:p>
                      <a:pPr algn="l">
                        <a:defRPr sz="1800"/>
                      </a:pPr>
                      <a:r>
                        <a:rPr lang="en-US" sz="1400" dirty="0">
                          <a:solidFill>
                            <a:srgbClr val="FFFFFF"/>
                          </a:solidFill>
                          <a:latin typeface="Politica"/>
                          <a:ea typeface="Politica"/>
                          <a:cs typeface="Politica"/>
                          <a:sym typeface="Politica"/>
                        </a:rPr>
                        <a:t>5- Explore the paint tools to edit existing components or design new unique components. </a:t>
                      </a:r>
                    </a:p>
                    <a:p>
                      <a:pPr algn="l">
                        <a:defRPr sz="1800"/>
                      </a:pPr>
                      <a:r>
                        <a:rPr lang="en-US" sz="1400" dirty="0">
                          <a:solidFill>
                            <a:srgbClr val="FFFFFF"/>
                          </a:solidFill>
                          <a:latin typeface="Politica"/>
                          <a:ea typeface="Politica"/>
                          <a:cs typeface="Politica"/>
                          <a:sym typeface="Politica"/>
                        </a:rPr>
                        <a:t>6- Add a player character component and change the looks of it to be unique. </a:t>
                      </a:r>
                    </a:p>
                    <a:p>
                      <a:pPr algn="l">
                        <a:defRPr sz="1800"/>
                      </a:pPr>
                      <a:r>
                        <a:rPr lang="en-US" sz="1400" dirty="0">
                          <a:solidFill>
                            <a:srgbClr val="FFFFFF"/>
                          </a:solidFill>
                          <a:latin typeface="Politica"/>
                          <a:ea typeface="Politica"/>
                          <a:cs typeface="Politica"/>
                          <a:sym typeface="Politica"/>
                        </a:rPr>
                        <a:t>7- Design the basketball basket using the paint tools.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136191"/>
            <a:ext cx="10284002" cy="5368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Scratch</a:t>
            </a:r>
            <a:r>
              <a:rPr lang="en-US" sz="1600" dirty="0">
                <a:solidFill>
                  <a:schemeClr val="bg1"/>
                </a:solidFill>
                <a:latin typeface="Politica" panose="02000506060000020004" pitchFamily="2" charset="0"/>
                <a:ea typeface="Lato"/>
                <a:cs typeface="Lato"/>
                <a:sym typeface="Lato"/>
              </a:rPr>
              <a:t> platform.</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learn about block coding and how to program the actions of the game. They will add the needed blocks to the character and the circle components. </a:t>
            </a:r>
            <a:endParaRPr lang="en-US" sz="1600" dirty="0">
              <a:latin typeface="Politica" panose="02000506060000020004" pitchFamily="2" charset="0"/>
            </a:endParaRP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Use block coding to program the game.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character to move  right and left.</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winning scenario when the score reaches 10.</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basket to move randomly.</a:t>
            </a:r>
          </a:p>
          <a:p>
            <a:pPr marL="457200" lvl="0" indent="-317500">
              <a:lnSpc>
                <a:spcPct val="150000"/>
              </a:lnSpc>
              <a:buClr>
                <a:srgbClr val="FFFFFF"/>
              </a:buClr>
              <a:buSzPts val="1400"/>
              <a:buFont typeface="Lato"/>
              <a:buChar char="●"/>
            </a:pP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2: Program the Game #1</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056586922"/>
              </p:ext>
            </p:extLst>
          </p:nvPr>
        </p:nvGraphicFramePr>
        <p:xfrm>
          <a:off x="944359" y="633757"/>
          <a:ext cx="10561500" cy="488840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Day1. </a:t>
                      </a:r>
                    </a:p>
                    <a:p>
                      <a:pPr algn="l">
                        <a:defRPr sz="1800"/>
                      </a:pPr>
                      <a:r>
                        <a:rPr lang="en-US" sz="1400" dirty="0">
                          <a:solidFill>
                            <a:srgbClr val="FFFFFF"/>
                          </a:solidFill>
                          <a:latin typeface="Politica"/>
                          <a:ea typeface="Politica"/>
                          <a:cs typeface="Politica"/>
                          <a:sym typeface="Politica"/>
                        </a:rPr>
                        <a:t>2- Video about the meaning of coding.</a:t>
                      </a:r>
                    </a:p>
                    <a:p>
                      <a:pPr algn="l">
                        <a:defRPr sz="1800"/>
                      </a:pPr>
                      <a:r>
                        <a:rPr lang="en-US" sz="1400" dirty="0">
                          <a:solidFill>
                            <a:srgbClr val="FFFFFF"/>
                          </a:solidFill>
                          <a:latin typeface="Politica"/>
                          <a:ea typeface="Politica"/>
                          <a:cs typeface="Politica"/>
                          <a:sym typeface="Politica"/>
                        </a:rPr>
                        <a:t>3- The difference between block-based and text-based coding.</a:t>
                      </a:r>
                    </a:p>
                    <a:p>
                      <a:pPr algn="l">
                        <a:defRPr sz="1800"/>
                      </a:pPr>
                      <a:r>
                        <a:rPr lang="en-US" sz="1400" dirty="0">
                          <a:solidFill>
                            <a:srgbClr val="FFFFFF"/>
                          </a:solidFill>
                          <a:latin typeface="Politica"/>
                          <a:ea typeface="Politica"/>
                          <a:cs typeface="Politica"/>
                          <a:sym typeface="Politica"/>
                        </a:rPr>
                        <a:t>4- What we will be doing today.</a:t>
                      </a:r>
                    </a:p>
                    <a:p>
                      <a:pPr algn="l">
                        <a:defRPr sz="1800"/>
                      </a:pPr>
                      <a:r>
                        <a:rPr lang="en-US" sz="1400" dirty="0">
                          <a:solidFill>
                            <a:srgbClr val="FFFFFF"/>
                          </a:solidFill>
                          <a:latin typeface="Politica"/>
                          <a:ea typeface="Politica"/>
                          <a:cs typeface="Politica"/>
                          <a:sym typeface="Politica"/>
                        </a:rPr>
                        <a:t>5- Needed coding blocks. </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Check if all needed components were added and ready to be used. </a:t>
                      </a:r>
                    </a:p>
                    <a:p>
                      <a:pPr algn="l">
                        <a:defRPr sz="1800"/>
                      </a:pPr>
                      <a:r>
                        <a:rPr lang="en-US" sz="1400" dirty="0">
                          <a:solidFill>
                            <a:srgbClr val="FFFFFF"/>
                          </a:solidFill>
                          <a:latin typeface="Politica"/>
                          <a:ea typeface="Politica"/>
                          <a:cs typeface="Politica"/>
                          <a:sym typeface="Politica"/>
                        </a:rPr>
                        <a:t>2- Explanation of the coding section in the Scratch platform.</a:t>
                      </a:r>
                    </a:p>
                    <a:p>
                      <a:pPr algn="l">
                        <a:defRPr sz="1800"/>
                      </a:pPr>
                      <a:r>
                        <a:rPr lang="en-US" sz="1400" dirty="0">
                          <a:solidFill>
                            <a:srgbClr val="FFFFFF"/>
                          </a:solidFill>
                          <a:latin typeface="Politica"/>
                          <a:ea typeface="Politica"/>
                          <a:cs typeface="Politica"/>
                          <a:sym typeface="Politica"/>
                        </a:rPr>
                        <a:t>3- Explanation of the different types of blocks and their meaning.</a:t>
                      </a:r>
                    </a:p>
                    <a:p>
                      <a:pPr algn="l">
                        <a:defRPr sz="1800"/>
                      </a:pPr>
                      <a:r>
                        <a:rPr lang="en-US" sz="1400" dirty="0">
                          <a:solidFill>
                            <a:srgbClr val="FFFFFF"/>
                          </a:solidFill>
                          <a:latin typeface="Politica"/>
                          <a:ea typeface="Politica"/>
                          <a:cs typeface="Politica"/>
                          <a:sym typeface="Politica"/>
                        </a:rPr>
                        <a:t>4- </a:t>
                      </a:r>
                      <a:r>
                        <a:rPr lang="en-US" sz="1400" dirty="0">
                          <a:solidFill>
                            <a:srgbClr val="FFFFFF"/>
                          </a:solidFill>
                          <a:latin typeface="Politica" panose="02000506060000020004" pitchFamily="2" charset="0"/>
                          <a:sym typeface="Lato"/>
                        </a:rPr>
                        <a:t>Program the character to move around the game (right and left).</a:t>
                      </a:r>
                    </a:p>
                    <a:p>
                      <a:pPr algn="l">
                        <a:defRPr sz="1800"/>
                      </a:pPr>
                      <a:r>
                        <a:rPr lang="en-US" sz="1400" dirty="0">
                          <a:solidFill>
                            <a:srgbClr val="FFFFFF"/>
                          </a:solidFill>
                          <a:latin typeface="Politica" panose="02000506060000020004" pitchFamily="2" charset="0"/>
                          <a:sym typeface="Lato"/>
                        </a:rPr>
                        <a:t>5- Program the winning scenario (when the score reaches 10).</a:t>
                      </a:r>
                    </a:p>
                    <a:p>
                      <a:pPr algn="l">
                        <a:defRPr sz="1800"/>
                      </a:pPr>
                      <a:r>
                        <a:rPr lang="en-US" sz="1400" dirty="0">
                          <a:solidFill>
                            <a:srgbClr val="FFFFFF"/>
                          </a:solidFill>
                          <a:latin typeface="Politica" panose="02000506060000020004" pitchFamily="2" charset="0"/>
                          <a:sym typeface="Lato"/>
                        </a:rPr>
                        <a:t>6- Design the winning background.</a:t>
                      </a:r>
                    </a:p>
                    <a:p>
                      <a:pPr algn="l">
                        <a:defRPr sz="1800"/>
                      </a:pPr>
                      <a:r>
                        <a:rPr lang="en-US" sz="1400" dirty="0">
                          <a:solidFill>
                            <a:srgbClr val="FFFFFF"/>
                          </a:solidFill>
                          <a:latin typeface="Politica" panose="02000506060000020004" pitchFamily="2" charset="0"/>
                          <a:sym typeface="Lato"/>
                        </a:rPr>
                        <a:t>7- Program the basket to move randomly with a specific speed (high or low).</a:t>
                      </a:r>
                    </a:p>
                    <a:p>
                      <a:pPr algn="l">
                        <a:defRPr sz="1800"/>
                      </a:pPr>
                      <a:r>
                        <a:rPr lang="en-US" sz="1400" dirty="0">
                          <a:solidFill>
                            <a:srgbClr val="FFFFFF"/>
                          </a:solidFill>
                          <a:latin typeface="Politica"/>
                          <a:ea typeface="Politica"/>
                          <a:cs typeface="Politica"/>
                          <a:sym typeface="Politica"/>
                        </a:rPr>
                        <a:t>8- Test the game and fix any issues found.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320857"/>
            <a:ext cx="10284002" cy="4998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program the ball to be initiated when the player clicks on the space key and program other features of the game.</a:t>
            </a:r>
            <a:endParaRPr lang="en-US" sz="1600" dirty="0">
              <a:latin typeface="Politica" panose="02000506060000020004" pitchFamily="2" charset="0"/>
            </a:endParaRPr>
          </a:p>
          <a:p>
            <a:pPr lvl="0">
              <a:lnSpc>
                <a:spcPct val="150000"/>
              </a:lnSpc>
            </a:pP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ENGINEERING DESIGN CHALLENGE: </a:t>
            </a: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ball to be initiated once the player clicks on the space key.</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score to increase by 1 when the ball touches the basket.</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score to be set to 0 whenever the game starts.</a:t>
            </a:r>
          </a:p>
          <a:p>
            <a:pPr marL="457200" lvl="0" indent="-317500">
              <a:lnSpc>
                <a:spcPct val="150000"/>
              </a:lnSpc>
              <a:buClr>
                <a:srgbClr val="FFFFFF"/>
              </a:buClr>
              <a:buSzPts val="1400"/>
              <a:buFont typeface="Lato"/>
              <a:buChar char="●"/>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3: Program the game #2</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800897591"/>
              </p:ext>
            </p:extLst>
          </p:nvPr>
        </p:nvGraphicFramePr>
        <p:xfrm>
          <a:off x="944359" y="633757"/>
          <a:ext cx="10561500" cy="488840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Day2. </a:t>
                      </a:r>
                    </a:p>
                    <a:p>
                      <a:pPr algn="l">
                        <a:defRPr sz="1800"/>
                      </a:pPr>
                      <a:r>
                        <a:rPr lang="en-US" sz="1400" dirty="0">
                          <a:solidFill>
                            <a:srgbClr val="FFFFFF"/>
                          </a:solidFill>
                          <a:latin typeface="Politica"/>
                          <a:ea typeface="Politica"/>
                          <a:cs typeface="Politica"/>
                          <a:sym typeface="Politica"/>
                        </a:rPr>
                        <a:t>2- Video about E-sports.</a:t>
                      </a:r>
                    </a:p>
                    <a:p>
                      <a:pPr algn="l">
                        <a:defRPr sz="1800"/>
                      </a:pPr>
                      <a:r>
                        <a:rPr lang="en-US" sz="1400" dirty="0">
                          <a:solidFill>
                            <a:srgbClr val="FFFFFF"/>
                          </a:solidFill>
                          <a:latin typeface="Politica"/>
                          <a:ea typeface="Politica"/>
                          <a:cs typeface="Politica"/>
                          <a:sym typeface="Politica"/>
                        </a:rPr>
                        <a:t>3- What are E-sports. </a:t>
                      </a:r>
                    </a:p>
                    <a:p>
                      <a:pPr algn="l">
                        <a:defRPr sz="1800"/>
                      </a:pPr>
                      <a:r>
                        <a:rPr lang="en-US" sz="1400" dirty="0">
                          <a:solidFill>
                            <a:srgbClr val="FFFFFF"/>
                          </a:solidFill>
                          <a:latin typeface="Politica"/>
                          <a:ea typeface="Politica"/>
                          <a:cs typeface="Politica"/>
                          <a:sym typeface="Politica"/>
                        </a:rPr>
                        <a:t>4- E-sports competition in Qatar.</a:t>
                      </a:r>
                    </a:p>
                    <a:p>
                      <a:pPr algn="l">
                        <a:defRPr sz="1800"/>
                      </a:pPr>
                      <a:r>
                        <a:rPr lang="en-US" sz="1400" dirty="0">
                          <a:solidFill>
                            <a:srgbClr val="FFFFFF"/>
                          </a:solidFill>
                          <a:latin typeface="Politica"/>
                          <a:ea typeface="Politica"/>
                          <a:cs typeface="Politica"/>
                          <a:sym typeface="Politica"/>
                        </a:rPr>
                        <a:t>5- What we will be doing today.</a:t>
                      </a:r>
                    </a:p>
                    <a:p>
                      <a:pPr algn="l">
                        <a:defRPr sz="1800"/>
                      </a:pPr>
                      <a:r>
                        <a:rPr lang="en-US" sz="1400" dirty="0">
                          <a:solidFill>
                            <a:srgbClr val="FFFFFF"/>
                          </a:solidFill>
                          <a:latin typeface="Politica"/>
                          <a:ea typeface="Politica"/>
                          <a:cs typeface="Politica"/>
                          <a:sym typeface="Politica"/>
                        </a:rPr>
                        <a:t>6- Needed coding blocks. </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139700" lvl="0" indent="0" algn="l">
                        <a:lnSpc>
                          <a:spcPct val="100000"/>
                        </a:lnSpc>
                        <a:buClr>
                          <a:srgbClr val="FFFFFF"/>
                        </a:buClr>
                        <a:buSzPts val="1400"/>
                        <a:buFont typeface="Lato"/>
                        <a:buNone/>
                      </a:pPr>
                      <a:r>
                        <a:rPr lang="en-US" sz="1400" b="0" i="0" u="none" strike="noStrike" cap="none" spc="0" baseline="0" dirty="0">
                          <a:solidFill>
                            <a:srgbClr val="FFFFFF"/>
                          </a:solidFill>
                          <a:uFillTx/>
                          <a:latin typeface="Politica"/>
                          <a:sym typeface="Lato"/>
                        </a:rPr>
                        <a:t>1- Program the ball to be initiated and thrown once the player clicks on the space key.</a:t>
                      </a:r>
                    </a:p>
                    <a:p>
                      <a:pPr marL="139700" lvl="0" indent="0" algn="l">
                        <a:lnSpc>
                          <a:spcPct val="100000"/>
                        </a:lnSpc>
                        <a:buClr>
                          <a:srgbClr val="FFFFFF"/>
                        </a:buClr>
                        <a:buSzPts val="1400"/>
                        <a:buFont typeface="Lato"/>
                        <a:buNone/>
                      </a:pPr>
                      <a:r>
                        <a:rPr lang="en-US" sz="1400" b="0" i="0" u="none" strike="noStrike" cap="none" spc="0" baseline="0" dirty="0">
                          <a:solidFill>
                            <a:srgbClr val="FFFFFF"/>
                          </a:solidFill>
                          <a:uFillTx/>
                          <a:latin typeface="Politica"/>
                          <a:sym typeface="Lato"/>
                        </a:rPr>
                        <a:t>2- Program the score to increase by 1 when the ball touches the basket and broadcast a motivating message.</a:t>
                      </a:r>
                    </a:p>
                    <a:p>
                      <a:pPr marL="139700" lvl="0" indent="0" algn="l">
                        <a:lnSpc>
                          <a:spcPct val="100000"/>
                        </a:lnSpc>
                        <a:buClr>
                          <a:srgbClr val="FFFFFF"/>
                        </a:buClr>
                        <a:buSzPts val="1400"/>
                        <a:buFont typeface="Lato"/>
                        <a:buNone/>
                      </a:pPr>
                      <a:r>
                        <a:rPr lang="en-US" sz="1400" b="0" i="0" u="none" strike="noStrike" cap="none" spc="0" baseline="0" dirty="0">
                          <a:solidFill>
                            <a:srgbClr val="FFFFFF"/>
                          </a:solidFill>
                          <a:uFillTx/>
                          <a:latin typeface="Politica"/>
                          <a:sym typeface="Lato"/>
                        </a:rPr>
                        <a:t>3- Program the score to be set to 0 whenever the game starts.</a:t>
                      </a:r>
                    </a:p>
                    <a:p>
                      <a:pPr marL="139700" lvl="0" indent="0" algn="l">
                        <a:lnSpc>
                          <a:spcPct val="100000"/>
                        </a:lnSpc>
                        <a:buClr>
                          <a:srgbClr val="FFFFFF"/>
                        </a:buClr>
                        <a:buSzPts val="1400"/>
                        <a:buFont typeface="Lato"/>
                        <a:buNone/>
                      </a:pPr>
                      <a:r>
                        <a:rPr lang="en-US" sz="1400" dirty="0">
                          <a:solidFill>
                            <a:srgbClr val="FFFFFF"/>
                          </a:solidFill>
                          <a:latin typeface="Politica"/>
                          <a:ea typeface="Politica"/>
                          <a:cs typeface="Politica"/>
                          <a:sym typeface="Politica"/>
                        </a:rPr>
                        <a:t>4- Test the code and fix any problems found.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962279"/>
            <a:ext cx="10284002" cy="6106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learn how to record their own voice, edit it, and add it to the game. They will also learn how to import a sound file and add it to the game as background sound.</a:t>
            </a:r>
            <a:endParaRPr lang="en-US" sz="1600" dirty="0">
              <a:latin typeface="Politica" panose="02000506060000020004" pitchFamily="2" charset="0"/>
            </a:endParaRPr>
          </a:p>
          <a:p>
            <a:pPr lvl="0">
              <a:lnSpc>
                <a:spcPct val="150000"/>
              </a:lnSpc>
            </a:pP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ENGINEERING DESIGN CHALLENGE: </a:t>
            </a: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Record their own voice.</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Edit the voice.</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the voice to the game.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Import sound file and program it to be the background sound. </a:t>
            </a:r>
          </a:p>
          <a:p>
            <a:pPr marL="457200" lvl="0" indent="-317500">
              <a:lnSpc>
                <a:spcPct val="150000"/>
              </a:lnSpc>
              <a:buClr>
                <a:srgbClr val="FFFFFF"/>
              </a:buClr>
              <a:buSzPts val="1400"/>
              <a:buFont typeface="Lato"/>
              <a:buChar char="●"/>
            </a:pP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4: Sound effects</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696743901"/>
              </p:ext>
            </p:extLst>
          </p:nvPr>
        </p:nvGraphicFramePr>
        <p:xfrm>
          <a:off x="944359" y="633757"/>
          <a:ext cx="10561500" cy="424832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Day3. </a:t>
                      </a:r>
                    </a:p>
                    <a:p>
                      <a:pPr algn="l">
                        <a:defRPr sz="1800"/>
                      </a:pPr>
                      <a:r>
                        <a:rPr lang="en-US" sz="1400" dirty="0">
                          <a:solidFill>
                            <a:srgbClr val="FFFFFF"/>
                          </a:solidFill>
                          <a:latin typeface="Politica"/>
                          <a:ea typeface="Politica"/>
                          <a:cs typeface="Politica"/>
                          <a:sym typeface="Politica"/>
                        </a:rPr>
                        <a:t>2- What we will be doing today.</a:t>
                      </a:r>
                    </a:p>
                    <a:p>
                      <a:pPr algn="l">
                        <a:defRPr sz="1800"/>
                      </a:pPr>
                      <a:r>
                        <a:rPr lang="en-US" sz="1400" dirty="0">
                          <a:solidFill>
                            <a:srgbClr val="FFFFFF"/>
                          </a:solidFill>
                          <a:latin typeface="Politica"/>
                          <a:ea typeface="Politica"/>
                          <a:cs typeface="Politica"/>
                          <a:sym typeface="Politica"/>
                        </a:rPr>
                        <a:t>3- Needed coding blocks. </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Explanation of the Sound section of Scratch platform.</a:t>
                      </a:r>
                    </a:p>
                    <a:p>
                      <a:pPr algn="l">
                        <a:defRPr sz="1800"/>
                      </a:pPr>
                      <a:r>
                        <a:rPr lang="en-US" sz="1400" dirty="0">
                          <a:solidFill>
                            <a:srgbClr val="FFFFFF"/>
                          </a:solidFill>
                          <a:latin typeface="Politica"/>
                          <a:ea typeface="Politica"/>
                          <a:cs typeface="Politica"/>
                          <a:sym typeface="Politica"/>
                        </a:rPr>
                        <a:t>2- Explanation of how to record your sound in Scratch.</a:t>
                      </a:r>
                    </a:p>
                    <a:p>
                      <a:pPr algn="l">
                        <a:defRPr sz="1800"/>
                      </a:pPr>
                      <a:r>
                        <a:rPr lang="en-US" sz="1400" dirty="0">
                          <a:solidFill>
                            <a:srgbClr val="FFFFFF"/>
                          </a:solidFill>
                          <a:latin typeface="Politica"/>
                          <a:ea typeface="Politica"/>
                          <a:cs typeface="Politica"/>
                          <a:sym typeface="Politica"/>
                        </a:rPr>
                        <a:t>3-Edit the sound and add it to the game using block coding.</a:t>
                      </a:r>
                    </a:p>
                    <a:p>
                      <a:pPr algn="l">
                        <a:defRPr sz="1800"/>
                      </a:pPr>
                      <a:r>
                        <a:rPr lang="en-US" sz="1400" dirty="0">
                          <a:solidFill>
                            <a:srgbClr val="FFFFFF"/>
                          </a:solidFill>
                          <a:latin typeface="Politica"/>
                          <a:ea typeface="Politica"/>
                          <a:cs typeface="Politica"/>
                          <a:sym typeface="Politica"/>
                        </a:rPr>
                        <a:t>4- Search for a sound file (.mp3) and import it to the game to be used as background sound. </a:t>
                      </a:r>
                    </a:p>
                    <a:p>
                      <a:pPr algn="l">
                        <a:defRPr sz="1800"/>
                      </a:pPr>
                      <a:r>
                        <a:rPr lang="en-US" sz="1400" dirty="0">
                          <a:solidFill>
                            <a:srgbClr val="FFFFFF"/>
                          </a:solidFill>
                          <a:latin typeface="Politica"/>
                          <a:ea typeface="Politica"/>
                          <a:cs typeface="Politica"/>
                          <a:sym typeface="Politica"/>
                        </a:rPr>
                        <a:t>5- Use block coding to add the background sound. </a:t>
                      </a:r>
                    </a:p>
                    <a:p>
                      <a:pPr algn="l">
                        <a:defRPr sz="1800"/>
                      </a:pPr>
                      <a:r>
                        <a:rPr lang="en-US" sz="1400" dirty="0">
                          <a:solidFill>
                            <a:srgbClr val="FFFFFF"/>
                          </a:solidFill>
                          <a:latin typeface="Politica"/>
                          <a:ea typeface="Politica"/>
                          <a:cs typeface="Politica"/>
                          <a:sym typeface="Politica"/>
                        </a:rPr>
                        <a:t>6- Test and fix any problems found.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5473</TotalTime>
  <Words>1573</Words>
  <Application>Microsoft Office PowerPoint</Application>
  <PresentationFormat>Custom</PresentationFormat>
  <Paragraphs>176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Busaaa</cp:lastModifiedBy>
  <cp:revision>65</cp:revision>
  <dcterms:modified xsi:type="dcterms:W3CDTF">2020-11-29T10:57:59Z</dcterms:modified>
</cp:coreProperties>
</file>