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70" r:id="rId3"/>
    <p:sldId id="273" r:id="rId4"/>
    <p:sldId id="274" r:id="rId5"/>
    <p:sldId id="275" r:id="rId6"/>
    <p:sldId id="271" r:id="rId7"/>
    <p:sldId id="277" r:id="rId8"/>
    <p:sldId id="276" r:id="rId9"/>
    <p:sldId id="278" r:id="rId10"/>
    <p:sldId id="279" r:id="rId11"/>
    <p:sldId id="280" r:id="rId12"/>
    <p:sldId id="281" r:id="rId13"/>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p:scale>
          <a:sx n="83" d="100"/>
          <a:sy n="83" d="100"/>
        </p:scale>
        <p:origin x="650"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820217"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1102501329"/>
              </p:ext>
            </p:extLst>
          </p:nvPr>
        </p:nvGraphicFramePr>
        <p:xfrm>
          <a:off x="944359" y="633757"/>
          <a:ext cx="10561500" cy="5100478"/>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787083">
                <a:tc>
                  <a:txBody>
                    <a:bodyPr/>
                    <a:lstStyle/>
                    <a:p>
                      <a:pPr algn="r" rtl="0" fontAlgn="base"/>
                      <a:r>
                        <a:rPr lang="ar-QA" b="0" i="0" u="none" strike="noStrike" dirty="0">
                          <a:solidFill>
                            <a:schemeClr val="bg1"/>
                          </a:solidFill>
                          <a:effectLst/>
                          <a:cs typeface="Arial" panose="020B0604020202020204" pitchFamily="34" charset="0"/>
                        </a:rPr>
                        <a:t>حاسوب، خدمة الانترنت.</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عرف بنفسك.</a:t>
                      </a:r>
                      <a:r>
                        <a:rPr lang="ar-QA" b="0" i="0" dirty="0">
                          <a:solidFill>
                            <a:schemeClr val="bg1"/>
                          </a:solidFill>
                          <a:effectLst/>
                          <a:latin typeface="Arial" panose="020B0604020202020204" pitchFamily="34" charset="0"/>
                        </a:rPr>
                        <a:t>​</a:t>
                      </a:r>
                      <a:endParaRPr lang="ar-QA" b="0" i="0" dirty="0">
                        <a:solidFill>
                          <a:schemeClr val="bg1"/>
                        </a:solidFill>
                        <a:effectLst/>
                      </a:endParaRP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عرف المشتركين.</a:t>
                      </a: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شرح ما سنقوم به خلال البرنامج.</a:t>
                      </a:r>
                      <a:endParaRPr lang="ar-QA" b="0" i="0" dirty="0">
                        <a:solidFill>
                          <a:schemeClr val="bg1"/>
                        </a:solidFill>
                        <a:effectLst/>
                        <a:latin typeface="Arial" panose="020B0604020202020204" pitchFamily="34" charset="0"/>
                      </a:endParaRPr>
                    </a:p>
                  </a:txBody>
                  <a:tcPr/>
                </a:tc>
                <a:tc>
                  <a:txBody>
                    <a:bodyPr/>
                    <a:lstStyle/>
                    <a:p>
                      <a:pPr algn="r" rtl="1" fontAlgn="base"/>
                      <a:r>
                        <a:rPr lang="en-US" b="0" i="0" u="none" strike="noStrike" dirty="0">
                          <a:solidFill>
                            <a:schemeClr val="bg1"/>
                          </a:solidFill>
                          <a:effectLst/>
                          <a:cs typeface="Lato"/>
                        </a:rPr>
                        <a:t>5</a:t>
                      </a:r>
                      <a:r>
                        <a:rPr lang="ar-QA" b="0" i="0" u="none" strike="noStrike" dirty="0">
                          <a:solidFill>
                            <a:schemeClr val="bg1"/>
                          </a:solidFill>
                          <a:effectLst/>
                          <a:cs typeface="Lato"/>
                        </a:rPr>
                        <a:t> دقائق</a:t>
                      </a:r>
                      <a:r>
                        <a:rPr lang="ar-QA" b="0" i="0" dirty="0">
                          <a:solidFill>
                            <a:schemeClr val="bg1"/>
                          </a:solidFill>
                          <a:effectLst/>
                          <a:latin typeface="Lato"/>
                        </a:rPr>
                        <a:t>​</a:t>
                      </a:r>
                      <a:endParaRPr lang="ar-QA" b="0" i="0" dirty="0">
                        <a:solidFill>
                          <a:schemeClr val="bg1"/>
                        </a:solidFill>
                        <a:effectLst/>
                      </a:endParaRPr>
                    </a:p>
                  </a:txBody>
                  <a:tcPr/>
                </a:tc>
                <a:extLst>
                  <a:ext uri="{0D108BD9-81ED-4DB2-BD59-A6C34878D82A}">
                    <a16:rowId xmlns:a16="http://schemas.microsoft.com/office/drawing/2014/main" val="10001"/>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العرض :</a:t>
                      </a:r>
                    </a:p>
                    <a:p>
                      <a:pPr marL="342900" indent="-342900" algn="r" rtl="1">
                        <a:buFont typeface="+mj-lt"/>
                        <a:buAutoNum type="arabicPeriod"/>
                        <a:defRPr sz="1800"/>
                      </a:pPr>
                      <a:r>
                        <a:rPr lang="ar-QA" sz="1400" dirty="0">
                          <a:solidFill>
                            <a:schemeClr val="bg1"/>
                          </a:solidFill>
                        </a:rPr>
                        <a:t>نظرة عامة على ما تم القيام به في اليوم الثالث.</a:t>
                      </a:r>
                    </a:p>
                    <a:p>
                      <a:pPr marL="342900" indent="-342900" algn="r" rtl="1">
                        <a:buFont typeface="+mj-lt"/>
                        <a:buAutoNum type="arabicPeriod"/>
                        <a:defRPr sz="1800"/>
                      </a:pPr>
                      <a:r>
                        <a:rPr lang="ar-QA" sz="1400" dirty="0">
                          <a:solidFill>
                            <a:schemeClr val="bg1"/>
                          </a:solidFill>
                        </a:rPr>
                        <a:t>ما هي الخريطة الذهنية. </a:t>
                      </a:r>
                    </a:p>
                    <a:p>
                      <a:pPr marL="342900" indent="-342900" algn="r" rtl="1">
                        <a:buFont typeface="+mj-lt"/>
                        <a:buAutoNum type="arabicPeriod"/>
                        <a:defRPr sz="1800"/>
                      </a:pPr>
                      <a:r>
                        <a:rPr lang="ar-QA" sz="1400" dirty="0">
                          <a:solidFill>
                            <a:schemeClr val="bg1"/>
                          </a:solidFill>
                        </a:rPr>
                        <a:t>فيديو عن معنى الخريطة الذهنية. </a:t>
                      </a:r>
                    </a:p>
                    <a:p>
                      <a:pPr marL="342900" indent="-342900" algn="r" rtl="1">
                        <a:buFont typeface="+mj-lt"/>
                        <a:buAutoNum type="arabicPeriod"/>
                        <a:defRPr sz="1800"/>
                      </a:pPr>
                      <a:r>
                        <a:rPr lang="ar-QA" sz="1400" dirty="0">
                          <a:solidFill>
                            <a:schemeClr val="bg1"/>
                          </a:solidFill>
                        </a:rPr>
                        <a:t>استخدامات الخريطة الذهنية. </a:t>
                      </a:r>
                    </a:p>
                    <a:p>
                      <a:pPr marL="342900" indent="-342900" algn="r" rtl="1">
                        <a:buFont typeface="+mj-lt"/>
                        <a:buAutoNum type="arabicPeriod"/>
                        <a:defRPr sz="1800"/>
                      </a:pPr>
                      <a:r>
                        <a:rPr lang="ar-QA" sz="1400" dirty="0">
                          <a:solidFill>
                            <a:schemeClr val="bg1"/>
                          </a:solidFill>
                        </a:rPr>
                        <a:t>ناقش الخريطة الذهنية لعنصر اللاعب (الكرة).</a:t>
                      </a:r>
                    </a:p>
                    <a:p>
                      <a:pPr marL="342900" indent="-342900" algn="r" rtl="1">
                        <a:buFont typeface="+mj-lt"/>
                        <a:buAutoNum type="arabicPeriod"/>
                        <a:defRPr sz="1800"/>
                      </a:pPr>
                      <a:r>
                        <a:rPr lang="ar-QA" sz="1400" dirty="0">
                          <a:solidFill>
                            <a:schemeClr val="bg1"/>
                          </a:solidFill>
                        </a:rPr>
                        <a:t>ماذا سنفعل اليوم. </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10002"/>
                  </a:ext>
                </a:extLst>
              </a:tr>
              <a:tr h="1861864">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1- تكرار المشهد الثالث لإضافة المستوى الثالث من اللعبة (المشهد الرابع). </a:t>
                      </a:r>
                    </a:p>
                    <a:p>
                      <a:pPr algn="r" rtl="1">
                        <a:defRPr sz="1800"/>
                      </a:pPr>
                      <a:r>
                        <a:rPr lang="ar-QA" sz="1400" dirty="0">
                          <a:solidFill>
                            <a:schemeClr val="bg1"/>
                          </a:solidFill>
                        </a:rPr>
                        <a:t>2- قم بزيادة الصعوبة بتطبيق أحد هذه: </a:t>
                      </a:r>
                    </a:p>
                    <a:p>
                      <a:pPr marL="285750" indent="-285750" algn="r" rtl="1">
                        <a:buFont typeface="Arial" panose="020B0604020202020204" pitchFamily="34" charset="0"/>
                        <a:buChar char="•"/>
                        <a:defRPr sz="1800"/>
                      </a:pPr>
                      <a:r>
                        <a:rPr lang="ar-QA" sz="1400" dirty="0">
                          <a:solidFill>
                            <a:schemeClr val="bg1"/>
                          </a:solidFill>
                        </a:rPr>
                        <a:t>زيادة سرعة الكرة. </a:t>
                      </a:r>
                    </a:p>
                    <a:p>
                      <a:pPr marL="285750" indent="-285750" algn="r" rtl="1">
                        <a:buFont typeface="Arial" panose="020B0604020202020204" pitchFamily="34" charset="0"/>
                        <a:buChar char="•"/>
                        <a:defRPr sz="1800"/>
                      </a:pPr>
                      <a:r>
                        <a:rPr lang="ar-QA" sz="1400" dirty="0">
                          <a:solidFill>
                            <a:schemeClr val="bg1"/>
                          </a:solidFill>
                        </a:rPr>
                        <a:t>زيادة تكرار العقبات. </a:t>
                      </a:r>
                    </a:p>
                    <a:p>
                      <a:pPr marL="0" indent="0" algn="r" rtl="1">
                        <a:buFontTx/>
                        <a:buNone/>
                        <a:defRPr sz="1800"/>
                      </a:pPr>
                      <a:r>
                        <a:rPr lang="ar-QA" sz="1400" dirty="0">
                          <a:solidFill>
                            <a:schemeClr val="bg1"/>
                          </a:solidFill>
                        </a:rPr>
                        <a:t>3- كن مبدعًا وأضف ميزات تصميم جديدة إلى المستوى الجديد. </a:t>
                      </a:r>
                    </a:p>
                    <a:p>
                      <a:pPr marL="0" indent="0" algn="r" rtl="1">
                        <a:buFontTx/>
                        <a:buNone/>
                        <a:defRPr sz="1800"/>
                      </a:pPr>
                      <a:r>
                        <a:rPr lang="ar-QA" sz="1400" dirty="0">
                          <a:solidFill>
                            <a:schemeClr val="bg1"/>
                          </a:solidFill>
                        </a:rPr>
                        <a:t>4- اختبر المستوى الجديد. </a:t>
                      </a:r>
                    </a:p>
                    <a:p>
                      <a:pPr marL="0" indent="0" algn="r" rtl="1">
                        <a:buFontTx/>
                        <a:buNone/>
                        <a:defRPr sz="1800"/>
                      </a:pPr>
                      <a:r>
                        <a:rPr lang="ar-QA" sz="1400" dirty="0">
                          <a:solidFill>
                            <a:schemeClr val="bg1"/>
                          </a:solidFill>
                        </a:rPr>
                        <a:t>5- إصلاح أي مشاكل وجدت.</a:t>
                      </a:r>
                      <a:endParaRPr lang="ar-QA" sz="1400" dirty="0">
                        <a:solidFill>
                          <a:schemeClr val="bg1"/>
                        </a:solidFill>
                        <a:latin typeface="Arial" panose="020B0604020202020204" pitchFamily="34" charset="0"/>
                        <a:ea typeface="Politica"/>
                        <a:cs typeface="Arial" panose="020B0604020202020204" pitchFamily="34" charset="0"/>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35 دقيقة</a:t>
                      </a:r>
                      <a:r>
                        <a:rPr lang="ar-QA" sz="1400" b="0" i="0" dirty="0">
                          <a:solidFill>
                            <a:schemeClr val="bg1"/>
                          </a:solidFill>
                          <a:effectLst/>
                          <a:latin typeface="Lato"/>
                        </a:rPr>
                        <a:t>​</a:t>
                      </a:r>
                      <a:endParaRPr lang="ar-QA" sz="1400" b="0" i="0" dirty="0">
                        <a:solidFill>
                          <a:schemeClr val="bg1"/>
                        </a:solidFill>
                        <a:effectLst/>
                      </a:endParaRP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latin typeface="Nirmala UI" panose="020B0502040204020203" pitchFamily="34" charset="0"/>
                          <a:ea typeface="Politica"/>
                          <a:cs typeface="Nirmala UI" panose="020B0502040204020203" pitchFamily="34" charset="0"/>
                          <a:sym typeface="Politica"/>
                        </a:rPr>
                        <a:t>حل المشاكل و طرح الأسئلة</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32343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latin typeface="+mj-lt"/>
              </a:rPr>
              <a:t>Studio56.qa</a:t>
            </a:r>
          </a:p>
        </p:txBody>
      </p:sp>
    </p:spTree>
    <p:extLst>
      <p:ext uri="{BB962C8B-B14F-4D97-AF65-F5344CB8AC3E}">
        <p14:creationId xmlns:p14="http://schemas.microsoft.com/office/powerpoint/2010/main" val="930669982"/>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2290937"/>
            <a:ext cx="10284002" cy="3200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gn="r" rtl="1">
              <a:lnSpc>
                <a:spcPct val="150000"/>
              </a:lnSpc>
            </a:pPr>
            <a:r>
              <a:rPr lang="ar-QA" sz="1600" b="1" dirty="0">
                <a:solidFill>
                  <a:srgbClr val="FFFFFF"/>
                </a:solidFill>
                <a:latin typeface="Lato"/>
              </a:rPr>
              <a:t>المنطقة: </a:t>
            </a:r>
            <a:r>
              <a:rPr lang="ar-QA" sz="1600" dirty="0">
                <a:solidFill>
                  <a:srgbClr val="FFFFFF"/>
                </a:solidFill>
                <a:latin typeface="Lato"/>
              </a:rPr>
              <a:t>منطقة البرمجة         </a:t>
            </a:r>
            <a:r>
              <a:rPr lang="ar-QA" sz="1600" b="1" dirty="0">
                <a:solidFill>
                  <a:srgbClr val="FFFFFF"/>
                </a:solidFill>
                <a:latin typeface="Lato"/>
              </a:rPr>
              <a:t>الفئة العمرية: </a:t>
            </a:r>
            <a:r>
              <a:rPr lang="ar-QA" sz="1600" dirty="0">
                <a:solidFill>
                  <a:srgbClr val="FFFFFF"/>
                </a:solidFill>
                <a:latin typeface="Lato"/>
              </a:rPr>
              <a:t>11-14</a:t>
            </a:r>
            <a:endParaRPr lang="en-US" sz="1600" dirty="0">
              <a:solidFill>
                <a:srgbClr val="FFFFFF"/>
              </a:solidFill>
              <a:latin typeface="Lato"/>
            </a:endParaRPr>
          </a:p>
          <a:p>
            <a:pPr lvl="0" algn="r" rtl="1">
              <a:lnSpc>
                <a:spcPct val="150000"/>
              </a:lnSpc>
            </a:pPr>
            <a:r>
              <a:rPr lang="ar-QA" sz="1600" b="1" dirty="0">
                <a:solidFill>
                  <a:srgbClr val="FFFFFF"/>
                </a:solidFill>
                <a:latin typeface="Lato"/>
                <a:sym typeface="Lato"/>
              </a:rPr>
              <a:t>الوصف:</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سيقوم المشاركون ببرمجة التنقل بين مستويات اللعبة المختلفة وإضافة صوت خلفي إليها. سيقومون أيضًا ببناء واختبار اللعبة النهائية</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Politica" panose="02000506060000020004" pitchFamily="2" charset="0"/>
              <a:sym typeface="Lato"/>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b="1" dirty="0">
                <a:solidFill>
                  <a:srgbClr val="FFFFFF"/>
                </a:solidFill>
                <a:latin typeface="Lato"/>
              </a:rPr>
              <a:t>أهداف التعلم:</a:t>
            </a: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dirty="0">
                <a:solidFill>
                  <a:schemeClr val="bg1"/>
                </a:solidFill>
                <a:latin typeface="Google Sans"/>
                <a:cs typeface="Arial" panose="020B0604020202020204" pitchFamily="34" charset="0"/>
              </a:rPr>
              <a:t>بعد هذه الورشة سيصبح المشاركين قادرين على:</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برمجة التنقل في اللعبة.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أضف صوت الخلفية.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بناء واختبار اللعبة النهائية</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cs typeface="+mj-cs"/>
              </a:rPr>
              <a:t>اليوم الخامس: ابن واختبر اللعبة</a:t>
            </a:r>
            <a:endParaRPr dirty="0">
              <a:cs typeface="+mj-cs"/>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Rectangle 1">
            <a:extLst>
              <a:ext uri="{FF2B5EF4-FFF2-40B4-BE49-F238E27FC236}">
                <a16:creationId xmlns:a16="http://schemas.microsoft.com/office/drawing/2014/main" id="{94AA26D3-B403-4541-AD0E-9D3DF9DC1EF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7AD0108-5DDA-4AB3-A347-3BF21374E32A}"/>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B305396-DA5C-4F2D-9815-314A1084C77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C5FF27C-A679-4024-8F74-86D8F9B926E1}"/>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FE052E-34F6-4519-B7D0-2BF0E25D8B0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194CFF7-B72C-459C-9141-F6E08F640DF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A3D4667-CCC1-4486-9480-2817223F794C}"/>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8E3A3B8F-BC33-456D-A3F2-DF5E72D88A2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242B71E5-BD20-453D-BCD2-B480657B41C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8CFC132-FAF2-4A0C-BC98-266ADD363997}"/>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
            <a:extLst>
              <a:ext uri="{FF2B5EF4-FFF2-40B4-BE49-F238E27FC236}">
                <a16:creationId xmlns:a16="http://schemas.microsoft.com/office/drawing/2014/main" id="{CFEDD43A-34F5-44A3-BBB5-6DC5C2219A6D}"/>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6513AB73-063E-497E-B755-4D4ABCA8D70E}"/>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3189936"/>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3256412318"/>
              </p:ext>
            </p:extLst>
          </p:nvPr>
        </p:nvGraphicFramePr>
        <p:xfrm>
          <a:off x="944359" y="633757"/>
          <a:ext cx="10561500" cy="512834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787083">
                <a:tc>
                  <a:txBody>
                    <a:bodyPr/>
                    <a:lstStyle/>
                    <a:p>
                      <a:pPr algn="r" rtl="0" fontAlgn="base"/>
                      <a:r>
                        <a:rPr lang="ar-QA" b="0" i="0" u="none" strike="noStrike" dirty="0">
                          <a:solidFill>
                            <a:schemeClr val="bg1"/>
                          </a:solidFill>
                          <a:effectLst/>
                          <a:cs typeface="Arial" panose="020B0604020202020204" pitchFamily="34" charset="0"/>
                        </a:rPr>
                        <a:t>حاسوب، خدمة الانترنت.</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عرف بنفسك.</a:t>
                      </a:r>
                      <a:r>
                        <a:rPr lang="ar-QA" b="0" i="0" dirty="0">
                          <a:solidFill>
                            <a:schemeClr val="bg1"/>
                          </a:solidFill>
                          <a:effectLst/>
                          <a:latin typeface="Arial" panose="020B0604020202020204" pitchFamily="34" charset="0"/>
                        </a:rPr>
                        <a:t>​</a:t>
                      </a:r>
                      <a:endParaRPr lang="ar-QA" b="0" i="0" dirty="0">
                        <a:solidFill>
                          <a:schemeClr val="bg1"/>
                        </a:solidFill>
                        <a:effectLst/>
                      </a:endParaRP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عرف المشتركين.</a:t>
                      </a: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شرح ما سنقوم به خلال البرنامج.</a:t>
                      </a:r>
                      <a:endParaRPr lang="ar-QA" b="0" i="0" dirty="0">
                        <a:solidFill>
                          <a:schemeClr val="bg1"/>
                        </a:solidFill>
                        <a:effectLst/>
                        <a:latin typeface="Arial" panose="020B0604020202020204" pitchFamily="34" charset="0"/>
                      </a:endParaRPr>
                    </a:p>
                  </a:txBody>
                  <a:tcPr/>
                </a:tc>
                <a:tc>
                  <a:txBody>
                    <a:bodyPr/>
                    <a:lstStyle/>
                    <a:p>
                      <a:pPr algn="r" rtl="1" fontAlgn="base"/>
                      <a:r>
                        <a:rPr lang="en-US" b="0" i="0" u="none" strike="noStrike" dirty="0">
                          <a:solidFill>
                            <a:schemeClr val="bg1"/>
                          </a:solidFill>
                          <a:effectLst/>
                          <a:cs typeface="Lato"/>
                        </a:rPr>
                        <a:t>5</a:t>
                      </a:r>
                      <a:r>
                        <a:rPr lang="ar-QA" b="0" i="0" u="none" strike="noStrike" dirty="0">
                          <a:solidFill>
                            <a:schemeClr val="bg1"/>
                          </a:solidFill>
                          <a:effectLst/>
                          <a:cs typeface="Lato"/>
                        </a:rPr>
                        <a:t> دقائق</a:t>
                      </a:r>
                      <a:r>
                        <a:rPr lang="ar-QA" b="0" i="0" dirty="0">
                          <a:solidFill>
                            <a:schemeClr val="bg1"/>
                          </a:solidFill>
                          <a:effectLst/>
                          <a:latin typeface="Lato"/>
                        </a:rPr>
                        <a:t>​</a:t>
                      </a:r>
                      <a:endParaRPr lang="ar-QA" b="0" i="0" dirty="0">
                        <a:solidFill>
                          <a:schemeClr val="bg1"/>
                        </a:solidFill>
                        <a:effectLst/>
                      </a:endParaRPr>
                    </a:p>
                  </a:txBody>
                  <a:tcPr/>
                </a:tc>
                <a:extLst>
                  <a:ext uri="{0D108BD9-81ED-4DB2-BD59-A6C34878D82A}">
                    <a16:rowId xmlns:a16="http://schemas.microsoft.com/office/drawing/2014/main" val="10001"/>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العرض :</a:t>
                      </a:r>
                    </a:p>
                    <a:p>
                      <a:pPr marL="342900" indent="-342900" algn="r" rtl="1">
                        <a:buFont typeface="+mj-lt"/>
                        <a:buAutoNum type="arabicPeriod"/>
                        <a:defRPr sz="1800"/>
                      </a:pPr>
                      <a:r>
                        <a:rPr lang="ar-QA" sz="1400" dirty="0">
                          <a:solidFill>
                            <a:schemeClr val="bg1"/>
                          </a:solidFill>
                        </a:rPr>
                        <a:t>نظرة عامة على ما تم القيام به في اليوم الرابع.</a:t>
                      </a:r>
                    </a:p>
                    <a:p>
                      <a:pPr marL="342900" indent="-342900" algn="r" rtl="1">
                        <a:buFont typeface="+mj-lt"/>
                        <a:buAutoNum type="arabicPeriod"/>
                        <a:defRPr sz="1800"/>
                      </a:pPr>
                      <a:r>
                        <a:rPr lang="ar-QA" sz="1400" dirty="0">
                          <a:solidFill>
                            <a:schemeClr val="bg1"/>
                          </a:solidFill>
                        </a:rPr>
                        <a:t>فيديو حول نصائح تصميم اللعبة لاتباعها. </a:t>
                      </a:r>
                    </a:p>
                    <a:p>
                      <a:pPr marL="342900" indent="-342900" algn="r" rtl="1">
                        <a:buFont typeface="+mj-lt"/>
                        <a:buAutoNum type="arabicPeriod"/>
                        <a:defRPr sz="1800"/>
                      </a:pPr>
                      <a:r>
                        <a:rPr lang="ar-QA" sz="1400" dirty="0">
                          <a:solidFill>
                            <a:schemeClr val="bg1"/>
                          </a:solidFill>
                        </a:rPr>
                        <a:t>العصف الذهني لأفكار تحسين اللعبة. </a:t>
                      </a:r>
                    </a:p>
                    <a:p>
                      <a:pPr marL="342900" indent="-342900" algn="r" rtl="1">
                        <a:buFont typeface="+mj-lt"/>
                        <a:buAutoNum type="arabicPeriod"/>
                        <a:defRPr sz="1800"/>
                      </a:pPr>
                      <a:r>
                        <a:rPr lang="ar-QA" sz="1400" dirty="0">
                          <a:solidFill>
                            <a:schemeClr val="bg1"/>
                          </a:solidFill>
                        </a:rPr>
                        <a:t>إضافة صوت الخلفية. </a:t>
                      </a:r>
                    </a:p>
                    <a:p>
                      <a:pPr marL="342900" indent="-342900" algn="r" rtl="1">
                        <a:buFont typeface="+mj-lt"/>
                        <a:buAutoNum type="arabicPeriod"/>
                        <a:defRPr sz="1800"/>
                      </a:pPr>
                      <a:r>
                        <a:rPr lang="ar-QA" sz="1400" dirty="0">
                          <a:solidFill>
                            <a:schemeClr val="bg1"/>
                          </a:solidFill>
                        </a:rPr>
                        <a:t>بناء اللعبة.</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10002"/>
                  </a:ext>
                </a:extLst>
              </a:tr>
              <a:tr h="1861864">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1- برمجة الملاحة في اللعبة. الانتقال من مستوى إلى آخر. </a:t>
                      </a:r>
                    </a:p>
                    <a:p>
                      <a:pPr algn="r" rtl="1">
                        <a:defRPr sz="1800"/>
                      </a:pPr>
                      <a:r>
                        <a:rPr lang="ar-QA" sz="1400" dirty="0">
                          <a:solidFill>
                            <a:schemeClr val="bg1"/>
                          </a:solidFill>
                        </a:rPr>
                        <a:t>2- إضافة صوت الخلفية. </a:t>
                      </a:r>
                    </a:p>
                    <a:p>
                      <a:pPr marL="285750" indent="-285750" algn="r" rtl="1">
                        <a:buFont typeface="Arial" panose="020B0604020202020204" pitchFamily="34" charset="0"/>
                        <a:buChar char="•"/>
                        <a:defRPr sz="1800"/>
                      </a:pPr>
                      <a:r>
                        <a:rPr lang="ar-QA" sz="1400" dirty="0">
                          <a:solidFill>
                            <a:schemeClr val="bg1"/>
                          </a:solidFill>
                        </a:rPr>
                        <a:t>ابحث عن ملف صوتي</a:t>
                      </a:r>
                      <a:r>
                        <a:rPr lang="en-US" sz="1400" dirty="0">
                          <a:solidFill>
                            <a:schemeClr val="bg1"/>
                          </a:solidFill>
                        </a:rPr>
                        <a:t>mp3</a:t>
                      </a:r>
                      <a:r>
                        <a:rPr lang="ar-QA" sz="1400" dirty="0">
                          <a:solidFill>
                            <a:schemeClr val="bg1"/>
                          </a:solidFill>
                        </a:rPr>
                        <a:t> </a:t>
                      </a:r>
                      <a:r>
                        <a:rPr lang="en-US" sz="1400" dirty="0">
                          <a:solidFill>
                            <a:schemeClr val="bg1"/>
                          </a:solidFill>
                        </a:rPr>
                        <a:t> </a:t>
                      </a:r>
                      <a:r>
                        <a:rPr lang="ar-QA" sz="1400" dirty="0">
                          <a:solidFill>
                            <a:schemeClr val="bg1"/>
                          </a:solidFill>
                        </a:rPr>
                        <a:t>وقم بتنزيله.</a:t>
                      </a:r>
                    </a:p>
                    <a:p>
                      <a:pPr marL="285750" indent="-285750" algn="r" rtl="1">
                        <a:buFont typeface="Arial" panose="020B0604020202020204" pitchFamily="34" charset="0"/>
                        <a:buChar char="•"/>
                        <a:defRPr sz="1800"/>
                      </a:pPr>
                      <a:r>
                        <a:rPr lang="ar-QA" sz="1400" dirty="0">
                          <a:solidFill>
                            <a:schemeClr val="bg1"/>
                          </a:solidFill>
                        </a:rPr>
                        <a:t>برمجة اللعبة لتشغيل استمرارية الصوت </a:t>
                      </a:r>
                    </a:p>
                    <a:p>
                      <a:pPr algn="r" rtl="1">
                        <a:defRPr sz="1800"/>
                      </a:pPr>
                      <a:r>
                        <a:rPr lang="ar-QA" sz="1400" dirty="0">
                          <a:solidFill>
                            <a:schemeClr val="bg1"/>
                          </a:solidFill>
                        </a:rPr>
                        <a:t>3- اختبر ما إذا كانت اللعبة تعمل بشكل كامل. </a:t>
                      </a:r>
                    </a:p>
                    <a:p>
                      <a:pPr algn="r" rtl="1">
                        <a:defRPr sz="1800"/>
                      </a:pPr>
                      <a:r>
                        <a:rPr lang="ar-QA" sz="1400" dirty="0">
                          <a:solidFill>
                            <a:schemeClr val="bg1"/>
                          </a:solidFill>
                        </a:rPr>
                        <a:t>4- إصلاح أي مشاكل وجدت. </a:t>
                      </a:r>
                    </a:p>
                    <a:p>
                      <a:pPr algn="r" rtl="1">
                        <a:defRPr sz="1800"/>
                      </a:pPr>
                      <a:r>
                        <a:rPr lang="ar-QA" sz="1400" dirty="0">
                          <a:solidFill>
                            <a:schemeClr val="bg1"/>
                          </a:solidFill>
                        </a:rPr>
                        <a:t>5- قم ببناء اللعبة وتشغيلها على الكمبيوتر. </a:t>
                      </a:r>
                    </a:p>
                    <a:p>
                      <a:pPr algn="r" rtl="1">
                        <a:defRPr sz="1800"/>
                      </a:pPr>
                      <a:r>
                        <a:rPr lang="ar-QA" sz="1400" dirty="0">
                          <a:solidFill>
                            <a:schemeClr val="bg1"/>
                          </a:solidFill>
                        </a:rPr>
                        <a:t>6- اطلب من المشاركين مشاركة نماذجهم الأولية مع الآخرين. </a:t>
                      </a:r>
                    </a:p>
                    <a:p>
                      <a:pPr algn="r" rtl="1">
                        <a:defRPr sz="1800"/>
                      </a:pPr>
                      <a:r>
                        <a:rPr lang="ar-QA" sz="1400" dirty="0">
                          <a:solidFill>
                            <a:schemeClr val="bg1"/>
                          </a:solidFill>
                        </a:rPr>
                        <a:t>7- ناقش المزيد من التحسينات التي يمكن إجراؤها.</a:t>
                      </a:r>
                      <a:endParaRPr lang="ar-QA" sz="1400" dirty="0">
                        <a:solidFill>
                          <a:schemeClr val="bg1"/>
                        </a:solidFill>
                        <a:latin typeface="Arial" panose="020B0604020202020204" pitchFamily="34" charset="0"/>
                        <a:ea typeface="Politica"/>
                        <a:cs typeface="Arial" panose="020B0604020202020204" pitchFamily="34" charset="0"/>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35 دقيقة</a:t>
                      </a:r>
                      <a:r>
                        <a:rPr lang="ar-QA" sz="1400" b="0" i="0" dirty="0">
                          <a:solidFill>
                            <a:schemeClr val="bg1"/>
                          </a:solidFill>
                          <a:effectLst/>
                          <a:latin typeface="Lato"/>
                        </a:rPr>
                        <a:t>​</a:t>
                      </a:r>
                      <a:endParaRPr lang="ar-QA" sz="1400" b="0" i="0" dirty="0">
                        <a:solidFill>
                          <a:schemeClr val="bg1"/>
                        </a:solidFill>
                        <a:effectLst/>
                      </a:endParaRP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latin typeface="Nirmala UI" panose="020B0502040204020203" pitchFamily="34" charset="0"/>
                          <a:ea typeface="Politica"/>
                          <a:cs typeface="Nirmala UI" panose="020B0502040204020203" pitchFamily="34" charset="0"/>
                          <a:sym typeface="Politica"/>
                        </a:rPr>
                        <a:t>حل المشاكل و طرح الأسئلة</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32343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latin typeface="+mj-lt"/>
              </a:rPr>
              <a:t>Studio56.qa</a:t>
            </a:r>
          </a:p>
        </p:txBody>
      </p:sp>
    </p:spTree>
    <p:extLst>
      <p:ext uri="{BB962C8B-B14F-4D97-AF65-F5344CB8AC3E}">
        <p14:creationId xmlns:p14="http://schemas.microsoft.com/office/powerpoint/2010/main" val="1346575247"/>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429161"/>
            <a:ext cx="10284002" cy="4924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gn="r" rtl="1">
              <a:lnSpc>
                <a:spcPct val="150000"/>
              </a:lnSpc>
            </a:pPr>
            <a:r>
              <a:rPr lang="ar-QA" sz="1600" b="1" dirty="0">
                <a:solidFill>
                  <a:srgbClr val="FFFFFF"/>
                </a:solidFill>
                <a:latin typeface="Lato"/>
              </a:rPr>
              <a:t>المنطقة: </a:t>
            </a:r>
            <a:r>
              <a:rPr lang="ar-QA" sz="1600" dirty="0">
                <a:solidFill>
                  <a:srgbClr val="FFFFFF"/>
                </a:solidFill>
                <a:latin typeface="Lato"/>
              </a:rPr>
              <a:t>منطقة البرمجة         </a:t>
            </a:r>
            <a:r>
              <a:rPr lang="ar-QA" sz="1600" b="1" dirty="0">
                <a:solidFill>
                  <a:srgbClr val="FFFFFF"/>
                </a:solidFill>
                <a:latin typeface="Lato"/>
              </a:rPr>
              <a:t>الفئة العمرية: </a:t>
            </a:r>
            <a:r>
              <a:rPr lang="ar-QA" sz="1600" dirty="0">
                <a:solidFill>
                  <a:srgbClr val="FFFFFF"/>
                </a:solidFill>
                <a:latin typeface="Lato"/>
              </a:rPr>
              <a:t>11-14</a:t>
            </a:r>
            <a:endParaRPr lang="en-US" sz="1600" dirty="0">
              <a:solidFill>
                <a:srgbClr val="FFFFFF"/>
              </a:solidFill>
              <a:latin typeface="Lato"/>
            </a:endParaRPr>
          </a:p>
          <a:p>
            <a:pPr lvl="0" algn="r" rtl="1">
              <a:lnSpc>
                <a:spcPct val="150000"/>
              </a:lnSpc>
            </a:pPr>
            <a:r>
              <a:rPr lang="ar-QA" sz="1600" b="1" dirty="0">
                <a:solidFill>
                  <a:srgbClr val="FFFFFF"/>
                </a:solidFill>
                <a:latin typeface="Lato"/>
                <a:sym typeface="Lato"/>
              </a:rPr>
              <a:t>الوصف:</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سيتم تعريف المشاركين بمفاهيم تصميم ألعاب الفيديو وتطويرها وسيتعلمون</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 أيضا</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كيفية بناء لعبة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ال</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فيديو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للقفز فوق الحواجز</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الخاصة بهم باستخدام برنامج</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 </a:t>
            </a:r>
            <a:r>
              <a:rPr kumimoji="0" lang="en-US" altLang="en-US" sz="1600" b="0" i="0" u="none" strike="noStrike" cap="none" normalizeH="0" baseline="0" dirty="0" err="1">
                <a:ln>
                  <a:noFill/>
                </a:ln>
                <a:solidFill>
                  <a:schemeClr val="bg1"/>
                </a:solidFill>
                <a:effectLst/>
                <a:latin typeface="Google Sans"/>
                <a:cs typeface="Arial" panose="020B0604020202020204" pitchFamily="34" charset="0"/>
              </a:rPr>
              <a:t>Buildbox</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algn="r" rtl="1">
              <a:lnSpc>
                <a:spcPct val="150000"/>
              </a:lnSpc>
            </a:pPr>
            <a:endParaRPr lang="ar-QA" sz="1600" b="1" dirty="0">
              <a:solidFill>
                <a:srgbClr val="FFFFFF"/>
              </a:solidFill>
              <a:latin typeface="Politica" panose="02000506060000020004" pitchFamily="2" charset="0"/>
              <a:ea typeface="Lato"/>
              <a:cs typeface="Lato"/>
              <a:sym typeface="Lato"/>
            </a:endParaRPr>
          </a:p>
          <a:p>
            <a:pPr algn="r" rtl="1">
              <a:lnSpc>
                <a:spcPct val="150000"/>
              </a:lnSpc>
            </a:pPr>
            <a:r>
              <a:rPr lang="ar-QA" sz="1600" b="1" dirty="0">
                <a:solidFill>
                  <a:srgbClr val="FFFFFF"/>
                </a:solidFill>
                <a:latin typeface="Politica" panose="02000506060000020004" pitchFamily="2" charset="0"/>
                <a:ea typeface="Lato"/>
                <a:cs typeface="Lato"/>
                <a:sym typeface="Lato"/>
              </a:rPr>
              <a:t>التحدي الهندسي:</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تتكرر الأحداث الرياضية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لرياضة القفز فوق الحواجز</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في قطر،</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 حيث</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يأتي المشجعون من مختلف أنحاء العالم لحضورها! إنهم يريدون مساعدتك في تطوير أداة يمكنها تذكير الناس بهذه الرياضة المهمة. صمم لعبة تحاكي تصرفات هذه الرياضة (القفز وتجنب الحواجز). يجب أن تكون اللعبة ممتعة ، بواجهة مستخدم جذابة ، ومستويات متعددة</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b="1" dirty="0">
                <a:solidFill>
                  <a:srgbClr val="FFFFFF"/>
                </a:solidFill>
                <a:latin typeface="Lato"/>
              </a:rPr>
              <a:t>أهداف التعلم:</a:t>
            </a: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dirty="0">
                <a:solidFill>
                  <a:schemeClr val="bg1"/>
                </a:solidFill>
                <a:latin typeface="Google Sans"/>
                <a:cs typeface="Arial" panose="020B0604020202020204" pitchFamily="34" charset="0"/>
              </a:rPr>
              <a:t>بعد هذه الورشة سيصبح المشاركين قادرين على:</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تعرف على معنى تصميم ألعاب الفيديو وتطويرها.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التعرف على بنية واجهة برنامج</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 </a:t>
            </a:r>
            <a:r>
              <a:rPr kumimoji="0" lang="en-US" altLang="en-US" sz="1600" b="0" i="0" u="none" strike="noStrike" cap="none" normalizeH="0" baseline="0" dirty="0" err="1">
                <a:ln>
                  <a:noFill/>
                </a:ln>
                <a:solidFill>
                  <a:schemeClr val="bg1"/>
                </a:solidFill>
                <a:effectLst/>
                <a:latin typeface="Google Sans"/>
                <a:cs typeface="Arial" panose="020B0604020202020204" pitchFamily="34" charset="0"/>
              </a:rPr>
              <a:t>Buildbox</a:t>
            </a:r>
            <a:r>
              <a:rPr lang="ar-QA" altLang="en-US" sz="1600" dirty="0">
                <a:solidFill>
                  <a:schemeClr val="bg1"/>
                </a:solidFill>
                <a:latin typeface="Google Sans"/>
                <a:cs typeface="Arial" panose="020B0604020202020204" pitchFamily="34" charset="0"/>
              </a:rPr>
              <a:t>.</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 </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إضافة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وتعديل</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وحذف المكونات.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صمم واجهة المستخدم الخاصة باللعبة باستخدام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الأدوات</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المختلفة المتاحة</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cs typeface="+mj-cs"/>
              </a:rPr>
              <a:t>اليوم الأول: صمم اللعبة الالكترونية</a:t>
            </a:r>
            <a:endParaRPr dirty="0">
              <a:cs typeface="+mj-cs"/>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Rectangle 1">
            <a:extLst>
              <a:ext uri="{FF2B5EF4-FFF2-40B4-BE49-F238E27FC236}">
                <a16:creationId xmlns:a16="http://schemas.microsoft.com/office/drawing/2014/main" id="{94AA26D3-B403-4541-AD0E-9D3DF9DC1EF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7AD0108-5DDA-4AB3-A347-3BF21374E32A}"/>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B305396-DA5C-4F2D-9815-314A1084C77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C5FF27C-A679-4024-8F74-86D8F9B926E1}"/>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FE052E-34F6-4519-B7D0-2BF0E25D8B0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194CFF7-B72C-459C-9141-F6E08F640DF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992129"/>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213799327"/>
              </p:ext>
            </p:extLst>
          </p:nvPr>
        </p:nvGraphicFramePr>
        <p:xfrm>
          <a:off x="944359" y="633757"/>
          <a:ext cx="10561500" cy="454928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787083">
                <a:tc>
                  <a:txBody>
                    <a:bodyPr/>
                    <a:lstStyle/>
                    <a:p>
                      <a:pPr algn="r" rtl="0" fontAlgn="base"/>
                      <a:r>
                        <a:rPr lang="ar-QA" b="0" i="0" u="none" strike="noStrike" dirty="0">
                          <a:solidFill>
                            <a:schemeClr val="bg1"/>
                          </a:solidFill>
                          <a:effectLst/>
                          <a:cs typeface="Arial" panose="020B0604020202020204" pitchFamily="34" charset="0"/>
                        </a:rPr>
                        <a:t>حاسوب، خدمة الانترنت.</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عرف بنفسك.</a:t>
                      </a:r>
                      <a:r>
                        <a:rPr lang="ar-QA" b="0" i="0" dirty="0">
                          <a:solidFill>
                            <a:schemeClr val="bg1"/>
                          </a:solidFill>
                          <a:effectLst/>
                          <a:latin typeface="Arial" panose="020B0604020202020204" pitchFamily="34" charset="0"/>
                        </a:rPr>
                        <a:t>​</a:t>
                      </a:r>
                      <a:endParaRPr lang="ar-QA" b="0" i="0" dirty="0">
                        <a:solidFill>
                          <a:schemeClr val="bg1"/>
                        </a:solidFill>
                        <a:effectLst/>
                      </a:endParaRP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عرف المشتركين.</a:t>
                      </a: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شرح ما سنقوم به خلال البرنامج.</a:t>
                      </a:r>
                      <a:endParaRPr lang="ar-QA" b="0" i="0" dirty="0">
                        <a:solidFill>
                          <a:schemeClr val="bg1"/>
                        </a:solidFill>
                        <a:effectLst/>
                        <a:latin typeface="Arial" panose="020B0604020202020204" pitchFamily="34" charset="0"/>
                      </a:endParaRPr>
                    </a:p>
                  </a:txBody>
                  <a:tcPr/>
                </a:tc>
                <a:tc>
                  <a:txBody>
                    <a:bodyPr/>
                    <a:lstStyle/>
                    <a:p>
                      <a:pPr algn="r" rtl="1" fontAlgn="base"/>
                      <a:r>
                        <a:rPr lang="en-US" b="0" i="0" u="none" strike="noStrike" dirty="0">
                          <a:solidFill>
                            <a:schemeClr val="bg1"/>
                          </a:solidFill>
                          <a:effectLst/>
                          <a:cs typeface="Lato"/>
                        </a:rPr>
                        <a:t>5</a:t>
                      </a:r>
                      <a:r>
                        <a:rPr lang="ar-QA" b="0" i="0" u="none" strike="noStrike" dirty="0">
                          <a:solidFill>
                            <a:schemeClr val="bg1"/>
                          </a:solidFill>
                          <a:effectLst/>
                          <a:cs typeface="Lato"/>
                        </a:rPr>
                        <a:t> دقائق</a:t>
                      </a:r>
                      <a:r>
                        <a:rPr lang="ar-QA" b="0" i="0" dirty="0">
                          <a:solidFill>
                            <a:schemeClr val="bg1"/>
                          </a:solidFill>
                          <a:effectLst/>
                          <a:latin typeface="Lato"/>
                        </a:rPr>
                        <a:t>​</a:t>
                      </a:r>
                      <a:endParaRPr lang="ar-QA" b="0" i="0" dirty="0">
                        <a:solidFill>
                          <a:schemeClr val="bg1"/>
                        </a:solidFill>
                        <a:effectLst/>
                      </a:endParaRPr>
                    </a:p>
                  </a:txBody>
                  <a:tcPr/>
                </a:tc>
                <a:extLst>
                  <a:ext uri="{0D108BD9-81ED-4DB2-BD59-A6C34878D82A}">
                    <a16:rowId xmlns:a16="http://schemas.microsoft.com/office/drawing/2014/main" val="10001"/>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العرض :</a:t>
                      </a:r>
                    </a:p>
                    <a:p>
                      <a:pPr marL="342900" indent="-342900" algn="r" rtl="1">
                        <a:buFont typeface="+mj-lt"/>
                        <a:buAutoNum type="arabicPeriod"/>
                        <a:defRPr sz="1800"/>
                      </a:pPr>
                      <a:r>
                        <a:rPr lang="ar-QA" sz="1400" dirty="0">
                          <a:solidFill>
                            <a:schemeClr val="bg1"/>
                          </a:solidFill>
                        </a:rPr>
                        <a:t>من نحن وماذا نفعل في ستوديو 56. </a:t>
                      </a:r>
                    </a:p>
                    <a:p>
                      <a:pPr marL="342900" indent="-342900" algn="r" rtl="1">
                        <a:buFont typeface="+mj-lt"/>
                        <a:buAutoNum type="arabicPeriod"/>
                        <a:defRPr sz="1800"/>
                      </a:pPr>
                      <a:r>
                        <a:rPr lang="ar-QA" sz="1400" dirty="0">
                          <a:solidFill>
                            <a:schemeClr val="bg1"/>
                          </a:solidFill>
                        </a:rPr>
                        <a:t> مقدمة لبرنامج </a:t>
                      </a:r>
                      <a:r>
                        <a:rPr lang="en-US" sz="1400" dirty="0">
                          <a:solidFill>
                            <a:schemeClr val="bg1"/>
                          </a:solidFill>
                        </a:rPr>
                        <a:t>Microsoft Teams</a:t>
                      </a:r>
                      <a:endParaRPr lang="ar-QA" sz="1400" dirty="0">
                        <a:solidFill>
                          <a:schemeClr val="bg1"/>
                        </a:solidFill>
                      </a:endParaRPr>
                    </a:p>
                    <a:p>
                      <a:pPr marL="342900" indent="-342900" algn="r" rtl="1">
                        <a:buFont typeface="+mj-lt"/>
                        <a:buAutoNum type="arabicPeriod"/>
                        <a:defRPr sz="1800"/>
                      </a:pPr>
                      <a:r>
                        <a:rPr lang="ar-QA" sz="1400" dirty="0">
                          <a:solidFill>
                            <a:schemeClr val="bg1"/>
                          </a:solidFill>
                        </a:rPr>
                        <a:t>لماذا نحتفل باليوم الرياضي في قطر. </a:t>
                      </a:r>
                    </a:p>
                    <a:p>
                      <a:pPr marL="342900" indent="-342900" algn="r" rtl="1">
                        <a:buFont typeface="+mj-lt"/>
                        <a:buAutoNum type="arabicPeriod"/>
                        <a:defRPr sz="1800"/>
                      </a:pPr>
                      <a:r>
                        <a:rPr lang="ar-QA" sz="1400" dirty="0">
                          <a:solidFill>
                            <a:schemeClr val="bg1"/>
                          </a:solidFill>
                        </a:rPr>
                        <a:t>كيف احتفل ستوديو 56 باليوم الرياضي 2019</a:t>
                      </a:r>
                    </a:p>
                    <a:p>
                      <a:pPr marL="342900" indent="-342900" algn="r" rtl="1">
                        <a:buFont typeface="+mj-lt"/>
                        <a:buAutoNum type="arabicPeriod"/>
                        <a:defRPr sz="1800"/>
                      </a:pPr>
                      <a:r>
                        <a:rPr lang="ar-QA" sz="1400" dirty="0">
                          <a:solidFill>
                            <a:schemeClr val="bg1"/>
                          </a:solidFill>
                        </a:rPr>
                        <a:t>التعريف برسالة العميل.</a:t>
                      </a:r>
                    </a:p>
                    <a:p>
                      <a:pPr marL="342900" indent="-342900" algn="r" rtl="1">
                        <a:buFont typeface="+mj-lt"/>
                        <a:buAutoNum type="arabicPeriod"/>
                        <a:defRPr sz="1800"/>
                      </a:pPr>
                      <a:r>
                        <a:rPr lang="ar-QA" sz="1400" dirty="0">
                          <a:solidFill>
                            <a:schemeClr val="bg1"/>
                          </a:solidFill>
                        </a:rPr>
                        <a:t>ما هي رياضة الفقز فوق الحواجز.</a:t>
                      </a:r>
                    </a:p>
                    <a:p>
                      <a:pPr marL="342900" indent="-342900" algn="r" rtl="1">
                        <a:buFont typeface="+mj-lt"/>
                        <a:buAutoNum type="arabicPeriod"/>
                        <a:defRPr sz="1800"/>
                      </a:pPr>
                      <a:r>
                        <a:rPr lang="ar-QA" sz="1400" dirty="0">
                          <a:solidFill>
                            <a:schemeClr val="bg1"/>
                          </a:solidFill>
                        </a:rPr>
                        <a:t>ما هو تطوير الالعاب الالكترونية.  </a:t>
                      </a:r>
                    </a:p>
                    <a:p>
                      <a:pPr marL="342900" indent="-342900" algn="r" rtl="1">
                        <a:buFont typeface="+mj-lt"/>
                        <a:buAutoNum type="arabicPeriod"/>
                        <a:defRPr sz="1800"/>
                      </a:pPr>
                      <a:r>
                        <a:rPr lang="ar-QA" sz="1400" dirty="0">
                          <a:solidFill>
                            <a:schemeClr val="bg1"/>
                          </a:solidFill>
                        </a:rPr>
                        <a:t>فيديو ملهم حول تطوير الألعاب الالكترونية. </a:t>
                      </a:r>
                    </a:p>
                    <a:p>
                      <a:pPr marL="342900" indent="-342900" algn="r" rtl="1">
                        <a:buFont typeface="+mj-lt"/>
                        <a:buAutoNum type="arabicPeriod"/>
                        <a:defRPr sz="1800"/>
                      </a:pPr>
                      <a:r>
                        <a:rPr lang="ar-QA" sz="1400" dirty="0">
                          <a:solidFill>
                            <a:schemeClr val="bg1"/>
                          </a:solidFill>
                        </a:rPr>
                        <a:t>فيديو عن برنامج </a:t>
                      </a:r>
                      <a:r>
                        <a:rPr lang="en-US" sz="1400" dirty="0" err="1">
                          <a:solidFill>
                            <a:schemeClr val="bg1"/>
                          </a:solidFill>
                        </a:rPr>
                        <a:t>Buildbox</a:t>
                      </a:r>
                      <a:r>
                        <a:rPr lang="ar-QA" sz="1400" dirty="0">
                          <a:solidFill>
                            <a:schemeClr val="bg1"/>
                          </a:solidFill>
                        </a:rPr>
                        <a:t>. </a:t>
                      </a:r>
                    </a:p>
                    <a:p>
                      <a:pPr marL="342900" indent="-342900" algn="r" rtl="1">
                        <a:buFont typeface="+mj-lt"/>
                        <a:buAutoNum type="arabicPeriod"/>
                        <a:defRPr sz="1800"/>
                      </a:pPr>
                      <a:r>
                        <a:rPr lang="ar-QA" sz="1400" dirty="0">
                          <a:solidFill>
                            <a:schemeClr val="bg1"/>
                          </a:solidFill>
                        </a:rPr>
                        <a:t>ما هي الخريطة الذهنية. </a:t>
                      </a:r>
                    </a:p>
                    <a:p>
                      <a:pPr marL="342900" indent="-342900" algn="r" rtl="1">
                        <a:buFont typeface="+mj-lt"/>
                        <a:buAutoNum type="arabicPeriod"/>
                        <a:defRPr sz="1800"/>
                      </a:pPr>
                      <a:r>
                        <a:rPr lang="ar-QA" sz="1400" dirty="0">
                          <a:solidFill>
                            <a:schemeClr val="bg1"/>
                          </a:solidFill>
                        </a:rPr>
                        <a:t>ما هو العالم ثلاثي الأبعاد. </a:t>
                      </a:r>
                    </a:p>
                    <a:p>
                      <a:pPr marL="342900" indent="-342900" algn="r" rtl="1">
                        <a:buFont typeface="+mj-lt"/>
                        <a:buAutoNum type="arabicPeriod"/>
                        <a:defRPr sz="1800"/>
                      </a:pPr>
                      <a:r>
                        <a:rPr lang="ar-QA" sz="1400" dirty="0">
                          <a:solidFill>
                            <a:schemeClr val="bg1"/>
                          </a:solidFill>
                        </a:rPr>
                        <a:t>خطوات تحميل برنامج </a:t>
                      </a:r>
                      <a:r>
                        <a:rPr lang="en-US" sz="1400" dirty="0" err="1">
                          <a:solidFill>
                            <a:schemeClr val="bg1"/>
                          </a:solidFill>
                        </a:rPr>
                        <a:t>Buildbox</a:t>
                      </a:r>
                      <a:r>
                        <a:rPr lang="en-US" sz="1400" dirty="0">
                          <a:solidFill>
                            <a:schemeClr val="bg1"/>
                          </a:solidFill>
                        </a:rPr>
                        <a:t>.</a:t>
                      </a:r>
                      <a:endParaRPr lang="ar-QA" sz="1400" dirty="0">
                        <a:solidFill>
                          <a:schemeClr val="bg1"/>
                        </a:solidFill>
                      </a:endParaRPr>
                    </a:p>
                    <a:p>
                      <a:pPr marL="342900" indent="-342900" algn="r" rtl="1">
                        <a:buFont typeface="+mj-lt"/>
                        <a:buAutoNum type="arabicPeriod"/>
                        <a:defRPr sz="1800"/>
                      </a:pPr>
                      <a:r>
                        <a:rPr lang="ar-QA" sz="1400" dirty="0">
                          <a:solidFill>
                            <a:schemeClr val="bg1"/>
                          </a:solidFill>
                        </a:rPr>
                        <a:t>مقدمة إلى واجهة برنامج سكراتش.</a:t>
                      </a:r>
                    </a:p>
                    <a:p>
                      <a:pPr marL="342900" indent="-342900" algn="r" rtl="1">
                        <a:buFont typeface="+mj-lt"/>
                        <a:buAutoNum type="arabicPeriod"/>
                        <a:defRPr sz="1800"/>
                      </a:pPr>
                      <a:r>
                        <a:rPr lang="en-US" sz="1400" dirty="0">
                          <a:solidFill>
                            <a:schemeClr val="bg1"/>
                          </a:solidFill>
                        </a:rPr>
                        <a:t> </a:t>
                      </a:r>
                      <a:r>
                        <a:rPr lang="ar-QA" sz="1400" dirty="0">
                          <a:solidFill>
                            <a:schemeClr val="bg1"/>
                          </a:solidFill>
                        </a:rPr>
                        <a:t>ماذا سنفعل.</a:t>
                      </a:r>
                      <a:endParaRPr lang="ar-QA" sz="1400" dirty="0">
                        <a:solidFill>
                          <a:schemeClr val="bg1"/>
                        </a:solidFill>
                        <a:latin typeface="+mj-lt"/>
                        <a:ea typeface="Politica"/>
                        <a:cs typeface="Politica"/>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10002"/>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32343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latin typeface="+mj-lt"/>
              </a:rPr>
              <a:t>Studio56.qa</a:t>
            </a:r>
          </a:p>
        </p:txBody>
      </p:sp>
    </p:spTree>
    <p:extLst>
      <p:ext uri="{BB962C8B-B14F-4D97-AF65-F5344CB8AC3E}">
        <p14:creationId xmlns:p14="http://schemas.microsoft.com/office/powerpoint/2010/main" val="2075174527"/>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863094249"/>
              </p:ext>
            </p:extLst>
          </p:nvPr>
        </p:nvGraphicFramePr>
        <p:xfrm>
          <a:off x="944359" y="633757"/>
          <a:ext cx="10561500" cy="309161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1861864">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latin typeface="Arial" panose="020B0604020202020204" pitchFamily="34" charset="0"/>
                          <a:ea typeface="Politica"/>
                          <a:cs typeface="Arial" panose="020B0604020202020204" pitchFamily="34" charset="0"/>
                          <a:sym typeface="Politica"/>
                        </a:rPr>
                        <a:t>1- مقدمة لواجهة برنامج </a:t>
                      </a:r>
                      <a:r>
                        <a:rPr lang="en-US" sz="1400" dirty="0" err="1">
                          <a:solidFill>
                            <a:schemeClr val="bg1"/>
                          </a:solidFill>
                          <a:latin typeface="Politica" panose="02000506060000020004" pitchFamily="2" charset="0"/>
                        </a:rPr>
                        <a:t>Buildbox</a:t>
                      </a:r>
                      <a:r>
                        <a:rPr lang="ar-QA" sz="1400" dirty="0">
                          <a:solidFill>
                            <a:schemeClr val="bg1"/>
                          </a:solidFill>
                          <a:latin typeface="Arial" panose="020B0604020202020204" pitchFamily="34" charset="0"/>
                          <a:ea typeface="Politica"/>
                          <a:cs typeface="Arial" panose="020B0604020202020204" pitchFamily="34" charset="0"/>
                          <a:sym typeface="Politica"/>
                        </a:rPr>
                        <a:t> وكيفية عملها.</a:t>
                      </a:r>
                    </a:p>
                    <a:p>
                      <a:pPr algn="r" rtl="1">
                        <a:defRPr sz="1800"/>
                      </a:pPr>
                      <a:r>
                        <a:rPr lang="ar-QA" sz="1400" dirty="0">
                          <a:solidFill>
                            <a:schemeClr val="bg1"/>
                          </a:solidFill>
                          <a:latin typeface="Arial" panose="020B0604020202020204" pitchFamily="34" charset="0"/>
                          <a:ea typeface="Politica"/>
                          <a:cs typeface="Arial" panose="020B0604020202020204" pitchFamily="34" charset="0"/>
                          <a:sym typeface="Politica"/>
                        </a:rPr>
                        <a:t>2- أظهر كيف تقوم بإضافة وتعديل وحذف المكونات المختلفة </a:t>
                      </a:r>
                      <a:r>
                        <a:rPr lang="en-US" sz="1400" dirty="0">
                          <a:solidFill>
                            <a:schemeClr val="bg1"/>
                          </a:solidFill>
                          <a:latin typeface="Arial" panose="020B0604020202020204" pitchFamily="34" charset="0"/>
                          <a:ea typeface="Politica"/>
                          <a:cs typeface="Arial" panose="020B0604020202020204" pitchFamily="34" charset="0"/>
                          <a:sym typeface="Politica"/>
                        </a:rPr>
                        <a:t>.</a:t>
                      </a:r>
                      <a:endParaRPr lang="ar-QA" sz="1400" dirty="0">
                        <a:solidFill>
                          <a:schemeClr val="bg1"/>
                        </a:solidFill>
                        <a:latin typeface="Arial" panose="020B0604020202020204" pitchFamily="34" charset="0"/>
                        <a:ea typeface="Politica"/>
                        <a:cs typeface="Arial" panose="020B0604020202020204" pitchFamily="34" charset="0"/>
                        <a:sym typeface="Politica"/>
                      </a:endParaRPr>
                    </a:p>
                    <a:p>
                      <a:pPr algn="r" rtl="1">
                        <a:defRPr sz="1800"/>
                      </a:pPr>
                      <a:r>
                        <a:rPr lang="ar-QA" sz="1400" dirty="0">
                          <a:solidFill>
                            <a:schemeClr val="bg1"/>
                          </a:solidFill>
                          <a:latin typeface="Arial" panose="020B0604020202020204" pitchFamily="34" charset="0"/>
                          <a:ea typeface="Politica"/>
                          <a:cs typeface="Arial" panose="020B0604020202020204" pitchFamily="34" charset="0"/>
                          <a:sym typeface="Politica"/>
                        </a:rPr>
                        <a:t>3- </a:t>
                      </a:r>
                      <a:r>
                        <a:rPr lang="ar-QA" sz="1400" dirty="0">
                          <a:solidFill>
                            <a:schemeClr val="bg1"/>
                          </a:solidFill>
                        </a:rPr>
                        <a:t>اشرح كيف يمكنك تغيير خصائص المكونات. </a:t>
                      </a:r>
                      <a:endParaRPr lang="en-US" sz="1400" dirty="0">
                        <a:solidFill>
                          <a:schemeClr val="bg1"/>
                        </a:solidFill>
                      </a:endParaRPr>
                    </a:p>
                    <a:p>
                      <a:pPr algn="r" rtl="1">
                        <a:defRPr sz="1800"/>
                      </a:pPr>
                      <a:r>
                        <a:rPr lang="ar-QA" sz="1400" dirty="0">
                          <a:solidFill>
                            <a:schemeClr val="bg1"/>
                          </a:solidFill>
                        </a:rPr>
                        <a:t>5- تصميم واجهة المستخدم الخاصة باللعبة. </a:t>
                      </a:r>
                    </a:p>
                    <a:p>
                      <a:pPr marL="285750" indent="-285750" algn="r" rtl="1">
                        <a:buFont typeface="Arial" panose="020B0604020202020204" pitchFamily="34" charset="0"/>
                        <a:buChar char="•"/>
                        <a:defRPr sz="1800"/>
                      </a:pPr>
                      <a:r>
                        <a:rPr lang="ar-QA" sz="1400" dirty="0">
                          <a:solidFill>
                            <a:schemeClr val="bg1"/>
                          </a:solidFill>
                        </a:rPr>
                        <a:t>أضف مكون الأرض (القاعدة) وقم بتغيير خصائصه. </a:t>
                      </a:r>
                      <a:endParaRPr lang="en-US" sz="1400" dirty="0">
                        <a:solidFill>
                          <a:schemeClr val="bg1"/>
                        </a:solidFill>
                      </a:endParaRPr>
                    </a:p>
                    <a:p>
                      <a:pPr marL="285750" indent="-285750" algn="r" rtl="1">
                        <a:buFont typeface="Arial" panose="020B0604020202020204" pitchFamily="34" charset="0"/>
                        <a:buChar char="•"/>
                        <a:defRPr sz="1800"/>
                      </a:pPr>
                      <a:r>
                        <a:rPr lang="ar-QA" sz="1400" dirty="0">
                          <a:solidFill>
                            <a:schemeClr val="bg1"/>
                          </a:solidFill>
                        </a:rPr>
                        <a:t>أضف مكون اللاعب (الكرة) وقم بتغيير خصائصه. </a:t>
                      </a:r>
                      <a:endParaRPr lang="en-US" sz="1400" dirty="0">
                        <a:solidFill>
                          <a:schemeClr val="bg1"/>
                        </a:solidFill>
                      </a:endParaRPr>
                    </a:p>
                    <a:p>
                      <a:pPr marL="285750" indent="-285750" algn="r" rtl="1">
                        <a:buFont typeface="Arial" panose="020B0604020202020204" pitchFamily="34" charset="0"/>
                        <a:buChar char="•"/>
                        <a:defRPr sz="1800"/>
                      </a:pPr>
                      <a:r>
                        <a:rPr lang="ar-QA" sz="1400" dirty="0">
                          <a:solidFill>
                            <a:schemeClr val="bg1"/>
                          </a:solidFill>
                        </a:rPr>
                        <a:t>قم بتكرار المشهد لإنشاء المشهد الثاني. </a:t>
                      </a:r>
                      <a:endParaRPr lang="en-US" sz="1400" dirty="0">
                        <a:solidFill>
                          <a:schemeClr val="bg1"/>
                        </a:solidFill>
                      </a:endParaRPr>
                    </a:p>
                    <a:p>
                      <a:pPr marL="285750" indent="-285750" algn="r" rtl="1">
                        <a:buFont typeface="Arial" panose="020B0604020202020204" pitchFamily="34" charset="0"/>
                        <a:buChar char="•"/>
                        <a:defRPr sz="1800"/>
                      </a:pPr>
                      <a:r>
                        <a:rPr lang="ar-QA" sz="1400" dirty="0">
                          <a:solidFill>
                            <a:schemeClr val="bg1"/>
                          </a:solidFill>
                        </a:rPr>
                        <a:t>احذف عنصر اللاعب (الكرة) من المشهد الثاني. </a:t>
                      </a:r>
                      <a:endParaRPr lang="en-US" sz="1400" dirty="0">
                        <a:solidFill>
                          <a:schemeClr val="bg1"/>
                        </a:solidFill>
                      </a:endParaRPr>
                    </a:p>
                    <a:p>
                      <a:pPr marL="285750" indent="-285750" algn="r" rtl="1">
                        <a:buFont typeface="Arial" panose="020B0604020202020204" pitchFamily="34" charset="0"/>
                        <a:buChar char="•"/>
                        <a:defRPr sz="1800"/>
                      </a:pPr>
                      <a:r>
                        <a:rPr lang="ar-QA" sz="1400" dirty="0">
                          <a:solidFill>
                            <a:schemeClr val="bg1"/>
                          </a:solidFill>
                        </a:rPr>
                        <a:t>أضف مكون العائق إلى المشهد الثاني. </a:t>
                      </a:r>
                      <a:endParaRPr lang="en-US" sz="1400" dirty="0">
                        <a:solidFill>
                          <a:schemeClr val="bg1"/>
                        </a:solidFill>
                      </a:endParaRPr>
                    </a:p>
                    <a:p>
                      <a:pPr algn="r" rtl="1">
                        <a:defRPr sz="1800"/>
                      </a:pPr>
                      <a:r>
                        <a:rPr lang="ar-QA" sz="1400" dirty="0">
                          <a:solidFill>
                            <a:schemeClr val="bg1"/>
                          </a:solidFill>
                        </a:rPr>
                        <a:t>6- اختبر اللعبة لمعرفة ما إذا تم العثور على أية مشكلات</a:t>
                      </a:r>
                      <a:r>
                        <a:rPr lang="en-US" sz="1400" dirty="0">
                          <a:solidFill>
                            <a:schemeClr val="bg1"/>
                          </a:solidFill>
                        </a:rPr>
                        <a:t>.</a:t>
                      </a:r>
                      <a:endParaRPr lang="ar-QA" sz="1400" dirty="0">
                        <a:solidFill>
                          <a:schemeClr val="bg1"/>
                        </a:solidFill>
                        <a:latin typeface="Arial" panose="020B0604020202020204" pitchFamily="34" charset="0"/>
                        <a:ea typeface="Politica"/>
                        <a:cs typeface="Arial" panose="020B0604020202020204" pitchFamily="34" charset="0"/>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35 دقيقة</a:t>
                      </a:r>
                      <a:r>
                        <a:rPr lang="ar-QA" sz="1400" b="0" i="0" dirty="0">
                          <a:solidFill>
                            <a:schemeClr val="bg1"/>
                          </a:solidFill>
                          <a:effectLst/>
                          <a:latin typeface="Lato"/>
                        </a:rPr>
                        <a:t>​</a:t>
                      </a:r>
                      <a:endParaRPr lang="ar-QA" sz="1400" b="0" i="0" dirty="0">
                        <a:solidFill>
                          <a:schemeClr val="bg1"/>
                        </a:solidFill>
                        <a:effectLst/>
                      </a:endParaRP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latin typeface="Nirmala UI" panose="020B0502040204020203" pitchFamily="34" charset="0"/>
                          <a:ea typeface="Politica"/>
                          <a:cs typeface="Nirmala UI" panose="020B0502040204020203" pitchFamily="34" charset="0"/>
                          <a:sym typeface="Politica"/>
                        </a:rPr>
                        <a:t>حل المشاكل و طرح الأسئلة</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32343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latin typeface="+mj-lt"/>
              </a:rPr>
              <a:t>Studio56.qa</a:t>
            </a:r>
          </a:p>
        </p:txBody>
      </p:sp>
    </p:spTree>
    <p:extLst>
      <p:ext uri="{BB962C8B-B14F-4D97-AF65-F5344CB8AC3E}">
        <p14:creationId xmlns:p14="http://schemas.microsoft.com/office/powerpoint/2010/main" val="3839228305"/>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2044715"/>
            <a:ext cx="10284002" cy="3693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gn="r" rtl="1">
              <a:lnSpc>
                <a:spcPct val="150000"/>
              </a:lnSpc>
            </a:pPr>
            <a:r>
              <a:rPr lang="ar-QA" sz="1600" b="1" dirty="0">
                <a:solidFill>
                  <a:srgbClr val="FFFFFF"/>
                </a:solidFill>
                <a:latin typeface="Lato"/>
              </a:rPr>
              <a:t>المنطقة: </a:t>
            </a:r>
            <a:r>
              <a:rPr lang="ar-QA" sz="1600" dirty="0">
                <a:solidFill>
                  <a:srgbClr val="FFFFFF"/>
                </a:solidFill>
                <a:latin typeface="Lato"/>
              </a:rPr>
              <a:t>منطقة البرمجة         </a:t>
            </a:r>
            <a:r>
              <a:rPr lang="ar-QA" sz="1600" b="1" dirty="0">
                <a:solidFill>
                  <a:srgbClr val="FFFFFF"/>
                </a:solidFill>
                <a:latin typeface="Lato"/>
              </a:rPr>
              <a:t>الفئة العمرية: </a:t>
            </a:r>
            <a:r>
              <a:rPr lang="ar-QA" sz="1600" dirty="0">
                <a:solidFill>
                  <a:srgbClr val="FFFFFF"/>
                </a:solidFill>
                <a:latin typeface="Lato"/>
              </a:rPr>
              <a:t>11-14</a:t>
            </a:r>
            <a:endParaRPr lang="en-US" sz="1600" dirty="0">
              <a:solidFill>
                <a:srgbClr val="FFFFFF"/>
              </a:solidFill>
              <a:latin typeface="Lato"/>
            </a:endParaRPr>
          </a:p>
          <a:p>
            <a:pPr lvl="0" algn="r" rtl="1">
              <a:lnSpc>
                <a:spcPct val="150000"/>
              </a:lnSpc>
            </a:pPr>
            <a:r>
              <a:rPr lang="ar-QA" sz="1600" b="1" dirty="0">
                <a:solidFill>
                  <a:srgbClr val="FFFFFF"/>
                </a:solidFill>
                <a:latin typeface="Lato"/>
                <a:sym typeface="Lato"/>
              </a:rPr>
              <a:t>الوصف:</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سيستمر المشاركون في بناء لعبة الفيديو عن طريق إضافة سيناريو الخاسر</a:t>
            </a:r>
            <a:r>
              <a:rPr lang="ar-QA" altLang="en-US" sz="1600" dirty="0">
                <a:solidFill>
                  <a:schemeClr val="bg1"/>
                </a:solidFill>
                <a:latin typeface="Google Sans"/>
                <a:cs typeface="Arial" panose="020B0604020202020204" pitchFamily="34" charset="0"/>
              </a:rPr>
              <a:t>ة</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ونظام التسجيل. كما سيقومون بتصميم واجهة المستخدم</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 "</a:t>
            </a:r>
            <a:r>
              <a:rPr kumimoji="0" lang="en-US" altLang="en-US" sz="1600" b="0" i="0" u="none" strike="noStrike" cap="none" normalizeH="0" baseline="0" dirty="0" err="1">
                <a:ln>
                  <a:noFill/>
                </a:ln>
                <a:solidFill>
                  <a:schemeClr val="bg1"/>
                </a:solidFill>
                <a:effectLst/>
                <a:latin typeface="Google Sans"/>
                <a:cs typeface="Arial" panose="020B0604020202020204" pitchFamily="34" charset="0"/>
              </a:rPr>
              <a:t>gameover</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 لسيناريو الخسارة.</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Politica" panose="02000506060000020004" pitchFamily="2" charset="0"/>
              <a:sym typeface="Lato"/>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b="1" dirty="0">
                <a:solidFill>
                  <a:srgbClr val="FFFFFF"/>
                </a:solidFill>
                <a:latin typeface="Lato"/>
              </a:rPr>
              <a:t>أهداف التعلم:</a:t>
            </a: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dirty="0">
                <a:solidFill>
                  <a:schemeClr val="bg1"/>
                </a:solidFill>
                <a:latin typeface="Google Sans"/>
                <a:cs typeface="Arial" panose="020B0604020202020204" pitchFamily="34" charset="0"/>
              </a:rPr>
              <a:t>بعد هذه الورشة سيصبح المشاركين قادرين على:</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صمم سيناريو الخاسر</a:t>
            </a:r>
            <a:r>
              <a:rPr lang="ar-QA" altLang="en-US" sz="1600" dirty="0">
                <a:solidFill>
                  <a:schemeClr val="bg1"/>
                </a:solidFill>
                <a:latin typeface="Google Sans"/>
                <a:cs typeface="Arial" panose="020B0604020202020204" pitchFamily="34" charset="0"/>
              </a:rPr>
              <a:t>ة</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إضافة نظام التسجيل.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صمم واجهة المستخدم لشاشة سيناريو الخاسر</a:t>
            </a:r>
            <a:r>
              <a:rPr lang="ar-QA" altLang="en-US" sz="1600" dirty="0">
                <a:solidFill>
                  <a:schemeClr val="bg1"/>
                </a:solidFill>
                <a:latin typeface="Google Sans"/>
                <a:cs typeface="Arial" panose="020B0604020202020204" pitchFamily="34" charset="0"/>
              </a:rPr>
              <a:t>ة</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 "</a:t>
            </a:r>
            <a:r>
              <a:rPr kumimoji="0" lang="en-US" altLang="en-US" sz="1600" b="0" i="0" u="none" strike="noStrike" cap="none" normalizeH="0" baseline="0" dirty="0" err="1">
                <a:ln>
                  <a:noFill/>
                </a:ln>
                <a:solidFill>
                  <a:schemeClr val="bg1"/>
                </a:solidFill>
                <a:effectLst/>
                <a:latin typeface="Google Sans"/>
                <a:cs typeface="Arial" panose="020B0604020202020204" pitchFamily="34" charset="0"/>
              </a:rPr>
              <a:t>gameover</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 </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تأكد من أن جميع الجوانب المادية والمنطقية تعمل</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cs typeface="+mj-cs"/>
              </a:rPr>
              <a:t>اليوم الثاني: برمج اللعبة الالكترونية</a:t>
            </a:r>
            <a:endParaRPr dirty="0">
              <a:cs typeface="+mj-cs"/>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Rectangle 1">
            <a:extLst>
              <a:ext uri="{FF2B5EF4-FFF2-40B4-BE49-F238E27FC236}">
                <a16:creationId xmlns:a16="http://schemas.microsoft.com/office/drawing/2014/main" id="{94AA26D3-B403-4541-AD0E-9D3DF9DC1EF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7AD0108-5DDA-4AB3-A347-3BF21374E32A}"/>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B305396-DA5C-4F2D-9815-314A1084C77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C5FF27C-A679-4024-8F74-86D8F9B926E1}"/>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FE052E-34F6-4519-B7D0-2BF0E25D8B0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194CFF7-B72C-459C-9141-F6E08F640DF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A3D4667-CCC1-4486-9480-2817223F794C}"/>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8E3A3B8F-BC33-456D-A3F2-DF5E72D88A2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8619345"/>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3453807213"/>
              </p:ext>
            </p:extLst>
          </p:nvPr>
        </p:nvGraphicFramePr>
        <p:xfrm>
          <a:off x="944359" y="633757"/>
          <a:ext cx="10561500" cy="491498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sz="1400" b="0" i="0" u="none" strike="noStrike" dirty="0">
                          <a:solidFill>
                            <a:schemeClr val="bg1"/>
                          </a:solidFill>
                          <a:effectLst/>
                          <a:cs typeface="Arial" panose="020B0604020202020204" pitchFamily="34" charset="0"/>
                        </a:rPr>
                        <a:t>الأجهزة و المواد المستخدمة</a:t>
                      </a:r>
                      <a:r>
                        <a:rPr lang="ar-QA" sz="1400" b="0" i="0" dirty="0">
                          <a:solidFill>
                            <a:schemeClr val="bg1"/>
                          </a:solidFill>
                          <a:effectLst/>
                          <a:latin typeface="Arial" panose="020B0604020202020204" pitchFamily="34" charset="0"/>
                        </a:rPr>
                        <a:t>​</a:t>
                      </a:r>
                      <a:endParaRPr lang="ar-QA" sz="1400" b="0" i="0" dirty="0">
                        <a:solidFill>
                          <a:schemeClr val="bg1"/>
                        </a:solidFill>
                        <a:effectLst/>
                      </a:endParaRPr>
                    </a:p>
                  </a:txBody>
                  <a:tcPr/>
                </a:tc>
                <a:tc>
                  <a:txBody>
                    <a:bodyPr/>
                    <a:lstStyle/>
                    <a:p>
                      <a:pPr algn="r" rtl="0" fontAlgn="base"/>
                      <a:r>
                        <a:rPr lang="ar-QA" sz="1400" b="0" i="0" u="none" strike="noStrike" dirty="0">
                          <a:solidFill>
                            <a:schemeClr val="bg1"/>
                          </a:solidFill>
                          <a:effectLst/>
                          <a:cs typeface="Arial" panose="020B0604020202020204" pitchFamily="34" charset="0"/>
                        </a:rPr>
                        <a:t>النشاط</a:t>
                      </a:r>
                      <a:r>
                        <a:rPr lang="ar-QA" sz="1400" b="0" i="0" dirty="0">
                          <a:solidFill>
                            <a:schemeClr val="bg1"/>
                          </a:solidFill>
                          <a:effectLst/>
                          <a:latin typeface="Arial" panose="020B0604020202020204" pitchFamily="34" charset="0"/>
                        </a:rPr>
                        <a:t>​</a:t>
                      </a:r>
                      <a:endParaRPr lang="ar-QA" sz="1400" b="0" i="0" dirty="0">
                        <a:solidFill>
                          <a:schemeClr val="bg1"/>
                        </a:solidFill>
                        <a:effectLst/>
                      </a:endParaRPr>
                    </a:p>
                  </a:txBody>
                  <a:tcPr/>
                </a:tc>
                <a:tc>
                  <a:txBody>
                    <a:bodyPr/>
                    <a:lstStyle/>
                    <a:p>
                      <a:pPr algn="r" rtl="0" fontAlgn="base"/>
                      <a:r>
                        <a:rPr lang="ar-QA" sz="1400" b="0" i="0" u="none" strike="noStrike" dirty="0">
                          <a:solidFill>
                            <a:schemeClr val="bg1"/>
                          </a:solidFill>
                          <a:effectLst/>
                          <a:cs typeface="Arial" panose="020B0604020202020204" pitchFamily="34" charset="0"/>
                        </a:rPr>
                        <a:t>الوقت \ المدة</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a:tc>
                <a:extLst>
                  <a:ext uri="{0D108BD9-81ED-4DB2-BD59-A6C34878D82A}">
                    <a16:rowId xmlns:a16="http://schemas.microsoft.com/office/drawing/2014/main" val="10000"/>
                  </a:ext>
                </a:extLst>
              </a:tr>
              <a:tr h="787083">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a:tc>
                <a:tc>
                  <a:txBody>
                    <a:bodyPr/>
                    <a:lstStyle/>
                    <a:p>
                      <a:pPr algn="r" rtl="0" fontAlgn="base"/>
                      <a:r>
                        <a:rPr lang="ar-QA" sz="1400" b="0" i="0" u="none" strike="noStrike" dirty="0">
                          <a:solidFill>
                            <a:schemeClr val="bg1"/>
                          </a:solidFill>
                          <a:effectLst/>
                          <a:cs typeface="Arial" panose="020B0604020202020204" pitchFamily="34" charset="0"/>
                        </a:rPr>
                        <a:t>عرف بنفسك.</a:t>
                      </a:r>
                      <a:r>
                        <a:rPr lang="ar-QA" sz="1400" b="0" i="0" dirty="0">
                          <a:solidFill>
                            <a:schemeClr val="bg1"/>
                          </a:solidFill>
                          <a:effectLst/>
                          <a:latin typeface="Arial" panose="020B0604020202020204" pitchFamily="34" charset="0"/>
                        </a:rPr>
                        <a:t>​</a:t>
                      </a:r>
                      <a:endParaRPr lang="ar-QA" sz="1400" b="0" i="0" dirty="0">
                        <a:solidFill>
                          <a:schemeClr val="bg1"/>
                        </a:solidFill>
                        <a:effectLst/>
                      </a:endParaRPr>
                    </a:p>
                    <a:p>
                      <a:pPr algn="r" rtl="1" fontAlgn="base">
                        <a:buFont typeface="Arial" panose="020B0604020202020204" pitchFamily="34" charset="0"/>
                        <a:buChar char="•"/>
                      </a:pPr>
                      <a:r>
                        <a:rPr lang="ar-QA" sz="1400" b="0" i="0" u="none" strike="noStrike" dirty="0">
                          <a:solidFill>
                            <a:schemeClr val="bg1"/>
                          </a:solidFill>
                          <a:effectLst/>
                          <a:latin typeface="Arial" panose="020B0604020202020204" pitchFamily="34" charset="0"/>
                          <a:cs typeface="Arial" panose="020B0604020202020204" pitchFamily="34" charset="0"/>
                        </a:rPr>
                        <a:t>عرف المشتركين.</a:t>
                      </a:r>
                    </a:p>
                    <a:p>
                      <a:pPr algn="r" rtl="1" fontAlgn="base">
                        <a:buFont typeface="Arial" panose="020B0604020202020204" pitchFamily="34" charset="0"/>
                        <a:buChar char="•"/>
                      </a:pPr>
                      <a:r>
                        <a:rPr lang="ar-QA" sz="1400" b="0" i="0" u="none" strike="noStrike" dirty="0">
                          <a:solidFill>
                            <a:schemeClr val="bg1"/>
                          </a:solidFill>
                          <a:effectLst/>
                          <a:latin typeface="Arial" panose="020B0604020202020204" pitchFamily="34" charset="0"/>
                          <a:cs typeface="Arial" panose="020B0604020202020204" pitchFamily="34" charset="0"/>
                        </a:rPr>
                        <a:t>شرح ما سنقوم به خلال البرنامج.</a:t>
                      </a:r>
                      <a:endParaRPr lang="ar-QA" sz="1400" b="0" i="0" dirty="0">
                        <a:solidFill>
                          <a:schemeClr val="bg1"/>
                        </a:solidFill>
                        <a:effectLst/>
                        <a:latin typeface="Arial" panose="020B0604020202020204" pitchFamily="34" charset="0"/>
                      </a:endParaRPr>
                    </a:p>
                  </a:txBody>
                  <a:tcPr/>
                </a:tc>
                <a:tc>
                  <a:txBody>
                    <a:bodyPr/>
                    <a:lstStyle/>
                    <a:p>
                      <a:pPr algn="r" rtl="1" fontAlgn="base"/>
                      <a:r>
                        <a:rPr lang="en-US" sz="1400" b="0" i="0" u="none" strike="noStrike" dirty="0">
                          <a:solidFill>
                            <a:schemeClr val="bg1"/>
                          </a:solidFill>
                          <a:effectLst/>
                          <a:cs typeface="Lato"/>
                        </a:rPr>
                        <a:t>5</a:t>
                      </a:r>
                      <a:r>
                        <a:rPr lang="ar-QA" sz="1400" b="0" i="0" u="none" strike="noStrike" dirty="0">
                          <a:solidFill>
                            <a:schemeClr val="bg1"/>
                          </a:solidFill>
                          <a:effectLst/>
                          <a:cs typeface="Lato"/>
                        </a:rPr>
                        <a:t> دقائق</a:t>
                      </a:r>
                      <a:r>
                        <a:rPr lang="ar-QA" sz="1400" b="0" i="0" dirty="0">
                          <a:solidFill>
                            <a:schemeClr val="bg1"/>
                          </a:solidFill>
                          <a:effectLst/>
                          <a:latin typeface="Lato"/>
                        </a:rPr>
                        <a:t>​</a:t>
                      </a:r>
                      <a:endParaRPr lang="ar-QA" sz="1400" b="0" i="0" dirty="0">
                        <a:solidFill>
                          <a:schemeClr val="bg1"/>
                        </a:solidFill>
                        <a:effectLst/>
                      </a:endParaRPr>
                    </a:p>
                  </a:txBody>
                  <a:tcPr/>
                </a:tc>
                <a:extLst>
                  <a:ext uri="{0D108BD9-81ED-4DB2-BD59-A6C34878D82A}">
                    <a16:rowId xmlns:a16="http://schemas.microsoft.com/office/drawing/2014/main" val="10001"/>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العرض :</a:t>
                      </a:r>
                    </a:p>
                    <a:p>
                      <a:pPr marL="342900" indent="-342900" algn="r" rtl="1">
                        <a:buFont typeface="+mj-lt"/>
                        <a:buAutoNum type="arabicPeriod"/>
                        <a:defRPr sz="1800"/>
                      </a:pPr>
                      <a:r>
                        <a:rPr lang="ar-QA" sz="1400" dirty="0">
                          <a:solidFill>
                            <a:schemeClr val="bg1"/>
                          </a:solidFill>
                        </a:rPr>
                        <a:t>نظرة عامة على ما تم القيام به في اليوم الأول.</a:t>
                      </a:r>
                    </a:p>
                    <a:p>
                      <a:pPr marL="342900" indent="-342900" algn="r" rtl="1">
                        <a:buFont typeface="+mj-lt"/>
                        <a:buAutoNum type="arabicPeriod"/>
                        <a:defRPr sz="1800"/>
                      </a:pPr>
                      <a:r>
                        <a:rPr lang="ar-QA" sz="1400" dirty="0">
                          <a:solidFill>
                            <a:schemeClr val="bg1"/>
                          </a:solidFill>
                        </a:rPr>
                        <a:t>المصطلحات المستخدمة في مجال تطوير اللعبة. </a:t>
                      </a:r>
                    </a:p>
                    <a:p>
                      <a:pPr marL="342900" indent="-342900" algn="r" rtl="1">
                        <a:buFont typeface="+mj-lt"/>
                        <a:buAutoNum type="arabicPeriod"/>
                        <a:defRPr sz="1800"/>
                      </a:pPr>
                      <a:r>
                        <a:rPr lang="ar-QA" sz="1400" dirty="0">
                          <a:solidFill>
                            <a:schemeClr val="bg1"/>
                          </a:solidFill>
                        </a:rPr>
                        <a:t>ما معنى الاصطدام والحدث والشبكة والنموذج</a:t>
                      </a:r>
                    </a:p>
                    <a:p>
                      <a:pPr marL="342900" indent="-342900" algn="r" rtl="1">
                        <a:buFont typeface="+mj-lt"/>
                        <a:buAutoNum type="arabicPeriod"/>
                        <a:defRPr sz="1800"/>
                      </a:pPr>
                      <a:r>
                        <a:rPr lang="ar-QA" sz="1400" dirty="0">
                          <a:solidFill>
                            <a:schemeClr val="bg1"/>
                          </a:solidFill>
                        </a:rPr>
                        <a:t>ماذا سنفعل اليوم. </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10002"/>
                  </a:ext>
                </a:extLst>
              </a:tr>
              <a:tr h="1861864">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1- صمم السيناريو الخاسر للعبة (عندما تلمس الكرة العائق) </a:t>
                      </a:r>
                    </a:p>
                    <a:p>
                      <a:pPr marL="285750" indent="-285750" algn="r" rtl="1">
                        <a:buFont typeface="Arial" panose="020B0604020202020204" pitchFamily="34" charset="0"/>
                        <a:buChar char="•"/>
                        <a:defRPr sz="1800"/>
                      </a:pPr>
                      <a:r>
                        <a:rPr lang="ar-QA" sz="1400" dirty="0">
                          <a:solidFill>
                            <a:schemeClr val="bg1"/>
                          </a:solidFill>
                        </a:rPr>
                        <a:t>اضبط "مجموعة الاصطدام" للعائق على أن تكون من النوع "العدو". </a:t>
                      </a:r>
                    </a:p>
                    <a:p>
                      <a:pPr marL="285750" indent="-285750" algn="r" rtl="1">
                        <a:buFont typeface="Arial" panose="020B0604020202020204" pitchFamily="34" charset="0"/>
                        <a:buChar char="•"/>
                        <a:defRPr sz="1800"/>
                      </a:pPr>
                      <a:r>
                        <a:rPr lang="ar-QA" sz="1400" dirty="0">
                          <a:solidFill>
                            <a:schemeClr val="bg1"/>
                          </a:solidFill>
                        </a:rPr>
                        <a:t>أضف في الخريطة الذهية للاعب (الكرة) ، "إذا اصطدمت بالعدو ، فانتقل إلى انتهت اللعبة".</a:t>
                      </a:r>
                    </a:p>
                    <a:p>
                      <a:pPr marL="285750" indent="-285750" algn="r" rtl="1">
                        <a:buFont typeface="Arial" panose="020B0604020202020204" pitchFamily="34" charset="0"/>
                        <a:buChar char="•"/>
                        <a:defRPr sz="1800"/>
                      </a:pPr>
                      <a:r>
                        <a:rPr lang="ar-QA" sz="1400" dirty="0">
                          <a:solidFill>
                            <a:schemeClr val="bg1"/>
                          </a:solidFill>
                        </a:rPr>
                        <a:t>تصميم واجهة المستخدم للعبة على الشاشة (إضافة صورة ، إضافة زر إعادة التشغيل). </a:t>
                      </a:r>
                    </a:p>
                    <a:p>
                      <a:pPr algn="r" rtl="1">
                        <a:defRPr sz="1800"/>
                      </a:pPr>
                      <a:r>
                        <a:rPr lang="ar-QA" sz="1400" dirty="0">
                          <a:solidFill>
                            <a:schemeClr val="bg1"/>
                          </a:solidFill>
                        </a:rPr>
                        <a:t>2- اضافة نظام التسجيل. </a:t>
                      </a:r>
                    </a:p>
                    <a:p>
                      <a:pPr marL="285750" indent="-285750" algn="r" rtl="1">
                        <a:buFont typeface="Arial" panose="020B0604020202020204" pitchFamily="34" charset="0"/>
                        <a:buChar char="•"/>
                        <a:defRPr sz="1800"/>
                      </a:pPr>
                      <a:r>
                        <a:rPr lang="ar-QA" sz="1400" dirty="0">
                          <a:solidFill>
                            <a:schemeClr val="bg1"/>
                          </a:solidFill>
                        </a:rPr>
                        <a:t>أضف مكون العملة (الألماسية) إلى المشهد الثاني وضعه فوق العائق. </a:t>
                      </a:r>
                    </a:p>
                    <a:p>
                      <a:pPr marL="285750" indent="-285750" algn="r" rtl="1">
                        <a:buFont typeface="Arial" panose="020B0604020202020204" pitchFamily="34" charset="0"/>
                        <a:buChar char="•"/>
                        <a:defRPr sz="1800"/>
                      </a:pPr>
                      <a:r>
                        <a:rPr lang="ar-QA" sz="1400" dirty="0">
                          <a:solidFill>
                            <a:schemeClr val="bg1"/>
                          </a:solidFill>
                        </a:rPr>
                        <a:t>اضبط "مجموعة الاصطدام" للعائق على أن تكون من النوع "عملة". </a:t>
                      </a:r>
                    </a:p>
                    <a:p>
                      <a:pPr marL="285750" indent="-285750" algn="r" rtl="1">
                        <a:buFont typeface="Arial" panose="020B0604020202020204" pitchFamily="34" charset="0"/>
                        <a:buChar char="•"/>
                        <a:defRPr sz="1800"/>
                      </a:pPr>
                      <a:r>
                        <a:rPr lang="ar-QA" sz="1400" dirty="0">
                          <a:solidFill>
                            <a:schemeClr val="bg1"/>
                          </a:solidFill>
                        </a:rPr>
                        <a:t>أضف تصنيف النتيجة إلى واجهة المستخدم الخاصة باللعبة وبرمجتها لتزيد بمقدار 5 في كل مرة يتم جمعها فيها.</a:t>
                      </a:r>
                      <a:endParaRPr lang="ar-QA" sz="1400" dirty="0">
                        <a:solidFill>
                          <a:schemeClr val="bg1"/>
                        </a:solidFill>
                        <a:latin typeface="Arial" panose="020B0604020202020204" pitchFamily="34" charset="0"/>
                        <a:ea typeface="Politica"/>
                        <a:cs typeface="Arial" panose="020B0604020202020204" pitchFamily="34" charset="0"/>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35 دقيقة</a:t>
                      </a:r>
                      <a:r>
                        <a:rPr lang="ar-QA" sz="1400" b="0" i="0" dirty="0">
                          <a:solidFill>
                            <a:schemeClr val="bg1"/>
                          </a:solidFill>
                          <a:effectLst/>
                          <a:latin typeface="Lato"/>
                        </a:rPr>
                        <a:t>​</a:t>
                      </a:r>
                      <a:endParaRPr lang="ar-QA" sz="1400" b="0" i="0" dirty="0">
                        <a:solidFill>
                          <a:schemeClr val="bg1"/>
                        </a:solidFill>
                        <a:effectLst/>
                      </a:endParaRP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latin typeface="Nirmala UI" panose="020B0502040204020203" pitchFamily="34" charset="0"/>
                          <a:ea typeface="Politica"/>
                          <a:cs typeface="Nirmala UI" panose="020B0502040204020203" pitchFamily="34" charset="0"/>
                          <a:sym typeface="Politica"/>
                        </a:rPr>
                        <a:t>حل المشاكل و طرح الأسئلة</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32343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latin typeface="+mj-lt"/>
              </a:rPr>
              <a:t>Studio56.qa</a:t>
            </a:r>
          </a:p>
        </p:txBody>
      </p:sp>
    </p:spTree>
    <p:extLst>
      <p:ext uri="{BB962C8B-B14F-4D97-AF65-F5344CB8AC3E}">
        <p14:creationId xmlns:p14="http://schemas.microsoft.com/office/powerpoint/2010/main" val="2995652280"/>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2414047"/>
            <a:ext cx="10284002" cy="29545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gn="r" rtl="1">
              <a:lnSpc>
                <a:spcPct val="150000"/>
              </a:lnSpc>
            </a:pPr>
            <a:r>
              <a:rPr lang="ar-QA" sz="1600" b="1" dirty="0">
                <a:solidFill>
                  <a:srgbClr val="FFFFFF"/>
                </a:solidFill>
                <a:latin typeface="Lato"/>
              </a:rPr>
              <a:t>المنطقة: </a:t>
            </a:r>
            <a:r>
              <a:rPr lang="ar-QA" sz="1600" dirty="0">
                <a:solidFill>
                  <a:srgbClr val="FFFFFF"/>
                </a:solidFill>
                <a:latin typeface="Lato"/>
              </a:rPr>
              <a:t>منطقة البرمجة         </a:t>
            </a:r>
            <a:r>
              <a:rPr lang="ar-QA" sz="1600" b="1" dirty="0">
                <a:solidFill>
                  <a:srgbClr val="FFFFFF"/>
                </a:solidFill>
                <a:latin typeface="Lato"/>
              </a:rPr>
              <a:t>الفئة العمرية: </a:t>
            </a:r>
            <a:r>
              <a:rPr lang="ar-QA" sz="1600" dirty="0">
                <a:solidFill>
                  <a:srgbClr val="FFFFFF"/>
                </a:solidFill>
                <a:latin typeface="Lato"/>
              </a:rPr>
              <a:t>11-14</a:t>
            </a:r>
            <a:endParaRPr lang="en-US" sz="1600" dirty="0">
              <a:solidFill>
                <a:srgbClr val="FFFFFF"/>
              </a:solidFill>
              <a:latin typeface="Lato"/>
            </a:endParaRPr>
          </a:p>
          <a:p>
            <a:pPr lvl="0" algn="r" rtl="1">
              <a:lnSpc>
                <a:spcPct val="150000"/>
              </a:lnSpc>
            </a:pPr>
            <a:r>
              <a:rPr lang="ar-QA" sz="1600" b="1" dirty="0">
                <a:solidFill>
                  <a:srgbClr val="FFFFFF"/>
                </a:solidFill>
                <a:latin typeface="Lato"/>
                <a:sym typeface="Lato"/>
              </a:rPr>
              <a:t>الوصف:</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سيستمر المشاركون في العمل على اللعبة </a:t>
            </a:r>
            <a:r>
              <a:rPr lang="ar-QA" altLang="en-US" sz="1600" dirty="0">
                <a:solidFill>
                  <a:schemeClr val="bg1"/>
                </a:solidFill>
                <a:latin typeface="Google Sans"/>
                <a:cs typeface="Arial" panose="020B0604020202020204" pitchFamily="34" charset="0"/>
              </a:rPr>
              <a:t>عبر </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إضافة مستوى ثانٍ ، مع صعوبة أعلى</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Politica" panose="02000506060000020004" pitchFamily="2" charset="0"/>
              <a:sym typeface="Lato"/>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b="1" dirty="0">
                <a:solidFill>
                  <a:srgbClr val="FFFFFF"/>
                </a:solidFill>
                <a:latin typeface="Lato"/>
              </a:rPr>
              <a:t>أهداف التعلم:</a:t>
            </a: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dirty="0">
                <a:solidFill>
                  <a:schemeClr val="bg1"/>
                </a:solidFill>
                <a:latin typeface="Google Sans"/>
                <a:cs typeface="Arial" panose="020B0604020202020204" pitchFamily="34" charset="0"/>
              </a:rPr>
              <a:t>بعد هذه الورشة سيصبح المشاركين قادرين على:</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أضف مستوى آخر للعبة.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زيادة الصعوبة في المستوى الثاني</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cs typeface="+mj-cs"/>
              </a:rPr>
              <a:t>اليوم الثالث: صمم المستوى الثاني</a:t>
            </a:r>
            <a:endParaRPr dirty="0">
              <a:cs typeface="+mj-cs"/>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Rectangle 1">
            <a:extLst>
              <a:ext uri="{FF2B5EF4-FFF2-40B4-BE49-F238E27FC236}">
                <a16:creationId xmlns:a16="http://schemas.microsoft.com/office/drawing/2014/main" id="{94AA26D3-B403-4541-AD0E-9D3DF9DC1EF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7AD0108-5DDA-4AB3-A347-3BF21374E32A}"/>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B305396-DA5C-4F2D-9815-314A1084C77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C5FF27C-A679-4024-8F74-86D8F9B926E1}"/>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FE052E-34F6-4519-B7D0-2BF0E25D8B0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194CFF7-B72C-459C-9141-F6E08F640DF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A3D4667-CCC1-4486-9480-2817223F794C}"/>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8E3A3B8F-BC33-456D-A3F2-DF5E72D88A2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242B71E5-BD20-453D-BCD2-B480657B41C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8CFC132-FAF2-4A0C-BC98-266ADD363997}"/>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6110759"/>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81425214"/>
              </p:ext>
            </p:extLst>
          </p:nvPr>
        </p:nvGraphicFramePr>
        <p:xfrm>
          <a:off x="944359" y="633757"/>
          <a:ext cx="10561500" cy="4887118"/>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787083">
                <a:tc>
                  <a:txBody>
                    <a:bodyPr/>
                    <a:lstStyle/>
                    <a:p>
                      <a:pPr algn="r" rtl="0" fontAlgn="base"/>
                      <a:r>
                        <a:rPr lang="ar-QA" b="0" i="0" u="none" strike="noStrike" dirty="0">
                          <a:solidFill>
                            <a:schemeClr val="bg1"/>
                          </a:solidFill>
                          <a:effectLst/>
                          <a:cs typeface="Arial" panose="020B0604020202020204" pitchFamily="34" charset="0"/>
                        </a:rPr>
                        <a:t>حاسوب، خدمة الانترنت.</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عرف بنفسك.</a:t>
                      </a:r>
                      <a:r>
                        <a:rPr lang="ar-QA" b="0" i="0" dirty="0">
                          <a:solidFill>
                            <a:schemeClr val="bg1"/>
                          </a:solidFill>
                          <a:effectLst/>
                          <a:latin typeface="Arial" panose="020B0604020202020204" pitchFamily="34" charset="0"/>
                        </a:rPr>
                        <a:t>​</a:t>
                      </a:r>
                      <a:endParaRPr lang="ar-QA" b="0" i="0" dirty="0">
                        <a:solidFill>
                          <a:schemeClr val="bg1"/>
                        </a:solidFill>
                        <a:effectLst/>
                      </a:endParaRP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عرف المشتركين.</a:t>
                      </a: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شرح ما سنقوم به خلال البرنامج.</a:t>
                      </a:r>
                      <a:endParaRPr lang="ar-QA" b="0" i="0" dirty="0">
                        <a:solidFill>
                          <a:schemeClr val="bg1"/>
                        </a:solidFill>
                        <a:effectLst/>
                        <a:latin typeface="Arial" panose="020B0604020202020204" pitchFamily="34" charset="0"/>
                      </a:endParaRPr>
                    </a:p>
                  </a:txBody>
                  <a:tcPr/>
                </a:tc>
                <a:tc>
                  <a:txBody>
                    <a:bodyPr/>
                    <a:lstStyle/>
                    <a:p>
                      <a:pPr algn="r" rtl="1" fontAlgn="base"/>
                      <a:r>
                        <a:rPr lang="en-US" b="0" i="0" u="none" strike="noStrike" dirty="0">
                          <a:solidFill>
                            <a:schemeClr val="bg1"/>
                          </a:solidFill>
                          <a:effectLst/>
                          <a:cs typeface="Lato"/>
                        </a:rPr>
                        <a:t>5</a:t>
                      </a:r>
                      <a:r>
                        <a:rPr lang="ar-QA" b="0" i="0" u="none" strike="noStrike" dirty="0">
                          <a:solidFill>
                            <a:schemeClr val="bg1"/>
                          </a:solidFill>
                          <a:effectLst/>
                          <a:cs typeface="Lato"/>
                        </a:rPr>
                        <a:t> دقائق</a:t>
                      </a:r>
                      <a:r>
                        <a:rPr lang="ar-QA" b="0" i="0" dirty="0">
                          <a:solidFill>
                            <a:schemeClr val="bg1"/>
                          </a:solidFill>
                          <a:effectLst/>
                          <a:latin typeface="Lato"/>
                        </a:rPr>
                        <a:t>​</a:t>
                      </a:r>
                      <a:endParaRPr lang="ar-QA" b="0" i="0" dirty="0">
                        <a:solidFill>
                          <a:schemeClr val="bg1"/>
                        </a:solidFill>
                        <a:effectLst/>
                      </a:endParaRPr>
                    </a:p>
                  </a:txBody>
                  <a:tcPr/>
                </a:tc>
                <a:extLst>
                  <a:ext uri="{0D108BD9-81ED-4DB2-BD59-A6C34878D82A}">
                    <a16:rowId xmlns:a16="http://schemas.microsoft.com/office/drawing/2014/main" val="10001"/>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العرض :</a:t>
                      </a:r>
                    </a:p>
                    <a:p>
                      <a:pPr marL="342900" indent="-342900" algn="r" rtl="1">
                        <a:buFont typeface="+mj-lt"/>
                        <a:buAutoNum type="arabicPeriod"/>
                        <a:defRPr sz="1800"/>
                      </a:pPr>
                      <a:r>
                        <a:rPr lang="ar-QA" sz="1400" dirty="0">
                          <a:solidFill>
                            <a:schemeClr val="bg1"/>
                          </a:solidFill>
                        </a:rPr>
                        <a:t>نظرة عامة على ما تم القيام به في اليوم الثاني.</a:t>
                      </a:r>
                    </a:p>
                    <a:p>
                      <a:pPr marL="342900" indent="-342900" algn="r" rtl="1">
                        <a:buFont typeface="+mj-lt"/>
                        <a:buAutoNum type="arabicPeriod"/>
                        <a:defRPr sz="1800"/>
                      </a:pPr>
                      <a:r>
                        <a:rPr lang="ar-QA" sz="1400" dirty="0">
                          <a:solidFill>
                            <a:schemeClr val="bg1"/>
                          </a:solidFill>
                        </a:rPr>
                        <a:t>فيديو عن الرياضات الإلكترونية. </a:t>
                      </a:r>
                    </a:p>
                    <a:p>
                      <a:pPr marL="342900" indent="-342900" algn="r" rtl="1">
                        <a:buFont typeface="+mj-lt"/>
                        <a:buAutoNum type="arabicPeriod"/>
                        <a:defRPr sz="1800"/>
                      </a:pPr>
                      <a:r>
                        <a:rPr lang="ar-QA" sz="1400" dirty="0">
                          <a:solidFill>
                            <a:schemeClr val="bg1"/>
                          </a:solidFill>
                        </a:rPr>
                        <a:t>ما هي الرياضات الإلكترونية. </a:t>
                      </a:r>
                    </a:p>
                    <a:p>
                      <a:pPr marL="342900" indent="-342900" algn="r" rtl="1">
                        <a:buFont typeface="+mj-lt"/>
                        <a:buAutoNum type="arabicPeriod"/>
                        <a:defRPr sz="1800"/>
                      </a:pPr>
                      <a:r>
                        <a:rPr lang="ar-QA" sz="1400" dirty="0">
                          <a:solidFill>
                            <a:schemeClr val="bg1"/>
                          </a:solidFill>
                        </a:rPr>
                        <a:t>مسابقة الرياضات الإلكترونية في قطر.</a:t>
                      </a:r>
                    </a:p>
                    <a:p>
                      <a:pPr marL="342900" indent="-342900" algn="r" rtl="1">
                        <a:buFont typeface="+mj-lt"/>
                        <a:buAutoNum type="arabicPeriod"/>
                        <a:defRPr sz="1800"/>
                      </a:pPr>
                      <a:r>
                        <a:rPr lang="ar-QA" sz="1400" dirty="0">
                          <a:solidFill>
                            <a:schemeClr val="bg1"/>
                          </a:solidFill>
                        </a:rPr>
                        <a:t>ماذا سنفعل اليوم. </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10002"/>
                  </a:ext>
                </a:extLst>
              </a:tr>
              <a:tr h="1861864">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rPr>
                        <a:t>1- تكرار المشهد الثاني لإضافة المستوى الثاني من اللعبة (المشهد الثالث). </a:t>
                      </a:r>
                    </a:p>
                    <a:p>
                      <a:pPr algn="r" rtl="1">
                        <a:defRPr sz="1800"/>
                      </a:pPr>
                      <a:r>
                        <a:rPr lang="ar-QA" sz="1400" dirty="0">
                          <a:solidFill>
                            <a:schemeClr val="bg1"/>
                          </a:solidFill>
                        </a:rPr>
                        <a:t>2- قم بزيادة الصعوبة بتطبيق أحد هذه: </a:t>
                      </a:r>
                    </a:p>
                    <a:p>
                      <a:pPr marL="285750" indent="-285750" algn="r" rtl="1">
                        <a:buFont typeface="Arial" panose="020B0604020202020204" pitchFamily="34" charset="0"/>
                        <a:buChar char="•"/>
                        <a:defRPr sz="1800"/>
                      </a:pPr>
                      <a:r>
                        <a:rPr lang="ar-QA" sz="1400" dirty="0">
                          <a:solidFill>
                            <a:schemeClr val="bg1"/>
                          </a:solidFill>
                        </a:rPr>
                        <a:t>زيادة سرعة الكرة. </a:t>
                      </a:r>
                    </a:p>
                    <a:p>
                      <a:pPr marL="285750" indent="-285750" algn="r" rtl="1">
                        <a:buFont typeface="Arial" panose="020B0604020202020204" pitchFamily="34" charset="0"/>
                        <a:buChar char="•"/>
                        <a:defRPr sz="1800"/>
                      </a:pPr>
                      <a:r>
                        <a:rPr lang="ar-QA" sz="1400" dirty="0">
                          <a:solidFill>
                            <a:schemeClr val="bg1"/>
                          </a:solidFill>
                        </a:rPr>
                        <a:t>زيادة تكرار العقبات. </a:t>
                      </a:r>
                    </a:p>
                    <a:p>
                      <a:pPr marL="0" indent="0" algn="r" rtl="1">
                        <a:buFontTx/>
                        <a:buNone/>
                        <a:defRPr sz="1800"/>
                      </a:pPr>
                      <a:r>
                        <a:rPr lang="ar-QA" sz="1400" dirty="0">
                          <a:solidFill>
                            <a:schemeClr val="bg1"/>
                          </a:solidFill>
                        </a:rPr>
                        <a:t>3- كن مبدعًا وأضف ميزات تصميم جديدة إلى المستوى الجديد. </a:t>
                      </a:r>
                    </a:p>
                    <a:p>
                      <a:pPr marL="0" indent="0" algn="r" rtl="1">
                        <a:buFontTx/>
                        <a:buNone/>
                        <a:defRPr sz="1800"/>
                      </a:pPr>
                      <a:r>
                        <a:rPr lang="ar-QA" sz="1400" dirty="0">
                          <a:solidFill>
                            <a:schemeClr val="bg1"/>
                          </a:solidFill>
                        </a:rPr>
                        <a:t>4- اختبر المستوى الجديد. </a:t>
                      </a:r>
                    </a:p>
                    <a:p>
                      <a:pPr marL="0" indent="0" algn="r" rtl="1">
                        <a:buFontTx/>
                        <a:buNone/>
                        <a:defRPr sz="1800"/>
                      </a:pPr>
                      <a:r>
                        <a:rPr lang="ar-QA" sz="1400" dirty="0">
                          <a:solidFill>
                            <a:schemeClr val="bg1"/>
                          </a:solidFill>
                        </a:rPr>
                        <a:t>5- إصلاح أي مشاكل وجدت.</a:t>
                      </a:r>
                      <a:endParaRPr lang="ar-QA" sz="1400" dirty="0">
                        <a:solidFill>
                          <a:schemeClr val="bg1"/>
                        </a:solidFill>
                        <a:latin typeface="Arial" panose="020B0604020202020204" pitchFamily="34" charset="0"/>
                        <a:ea typeface="Politica"/>
                        <a:cs typeface="Arial" panose="020B0604020202020204" pitchFamily="34" charset="0"/>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35 دقيقة</a:t>
                      </a:r>
                      <a:r>
                        <a:rPr lang="ar-QA" sz="1400" b="0" i="0" dirty="0">
                          <a:solidFill>
                            <a:schemeClr val="bg1"/>
                          </a:solidFill>
                          <a:effectLst/>
                          <a:latin typeface="Lato"/>
                        </a:rPr>
                        <a:t>​</a:t>
                      </a:r>
                      <a:endParaRPr lang="ar-QA" sz="1400" b="0" i="0" dirty="0">
                        <a:solidFill>
                          <a:schemeClr val="bg1"/>
                        </a:solidFill>
                        <a:effectLst/>
                      </a:endParaRP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r" rtl="0" fontAlgn="base"/>
                      <a:r>
                        <a:rPr lang="ar-QA" sz="1400" b="0" i="0" u="none" strike="noStrike" dirty="0">
                          <a:solidFill>
                            <a:schemeClr val="bg1"/>
                          </a:solidFill>
                          <a:effectLst/>
                          <a:cs typeface="Arial" panose="020B0604020202020204" pitchFamily="34" charset="0"/>
                        </a:rPr>
                        <a:t>حاسوب، خدمة الانترنت.</a:t>
                      </a:r>
                      <a:r>
                        <a:rPr lang="ar-QA" sz="1400" b="0" i="0" dirty="0">
                          <a:solidFill>
                            <a:schemeClr val="bg1"/>
                          </a:solidFill>
                          <a:effectLst/>
                          <a:cs typeface="Arial" panose="020B0604020202020204" pitchFamily="34" charset="0"/>
                        </a:rPr>
                        <a:t>​</a:t>
                      </a:r>
                      <a:endParaRPr lang="ar-QA" sz="1400" b="0" i="0" dirty="0">
                        <a:solidFill>
                          <a:schemeClr val="bg1"/>
                        </a:solidFill>
                        <a:effectLst/>
                      </a:endParaRPr>
                    </a:p>
                  </a:txBody>
                  <a:tcPr marL="91425" marR="91425" marT="91425" marB="91425" horzOverflow="overflow"/>
                </a:tc>
                <a:tc>
                  <a:txBody>
                    <a:bodyPr/>
                    <a:lstStyle/>
                    <a:p>
                      <a:pPr algn="r" rtl="1">
                        <a:defRPr sz="1800"/>
                      </a:pPr>
                      <a:r>
                        <a:rPr lang="ar-QA" sz="1400" dirty="0">
                          <a:solidFill>
                            <a:schemeClr val="bg1"/>
                          </a:solidFill>
                          <a:latin typeface="Nirmala UI" panose="020B0502040204020203" pitchFamily="34" charset="0"/>
                          <a:ea typeface="Politica"/>
                          <a:cs typeface="Nirmala UI" panose="020B0502040204020203" pitchFamily="34" charset="0"/>
                          <a:sym typeface="Politica"/>
                        </a:rPr>
                        <a:t>حل المشاكل و طرح الأسئلة</a:t>
                      </a: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32343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latin typeface="+mj-lt"/>
              </a:rPr>
              <a:t>Studio56.qa</a:t>
            </a:r>
          </a:p>
        </p:txBody>
      </p:sp>
    </p:spTree>
    <p:extLst>
      <p:ext uri="{BB962C8B-B14F-4D97-AF65-F5344CB8AC3E}">
        <p14:creationId xmlns:p14="http://schemas.microsoft.com/office/powerpoint/2010/main" val="2473022112"/>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2414047"/>
            <a:ext cx="10284002" cy="2954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gn="r" rtl="1">
              <a:lnSpc>
                <a:spcPct val="150000"/>
              </a:lnSpc>
            </a:pPr>
            <a:r>
              <a:rPr lang="ar-QA" sz="1600" b="1" dirty="0">
                <a:solidFill>
                  <a:srgbClr val="FFFFFF"/>
                </a:solidFill>
                <a:latin typeface="Lato"/>
              </a:rPr>
              <a:t>المنطقة: </a:t>
            </a:r>
            <a:r>
              <a:rPr lang="ar-QA" sz="1600" dirty="0">
                <a:solidFill>
                  <a:srgbClr val="FFFFFF"/>
                </a:solidFill>
                <a:latin typeface="Lato"/>
              </a:rPr>
              <a:t>منطقة البرمجة         </a:t>
            </a:r>
            <a:r>
              <a:rPr lang="ar-QA" sz="1600" b="1" dirty="0">
                <a:solidFill>
                  <a:srgbClr val="FFFFFF"/>
                </a:solidFill>
                <a:latin typeface="Lato"/>
              </a:rPr>
              <a:t>الفئة العمرية: </a:t>
            </a:r>
            <a:r>
              <a:rPr lang="ar-QA" sz="1600" dirty="0">
                <a:solidFill>
                  <a:srgbClr val="FFFFFF"/>
                </a:solidFill>
                <a:latin typeface="Lato"/>
              </a:rPr>
              <a:t>11-14</a:t>
            </a:r>
            <a:endParaRPr lang="en-US" sz="1600" dirty="0">
              <a:solidFill>
                <a:srgbClr val="FFFFFF"/>
              </a:solidFill>
              <a:latin typeface="Lato"/>
            </a:endParaRPr>
          </a:p>
          <a:p>
            <a:pPr lvl="0" algn="r" rtl="1">
              <a:lnSpc>
                <a:spcPct val="150000"/>
              </a:lnSpc>
            </a:pPr>
            <a:r>
              <a:rPr lang="ar-QA" sz="1600" b="1" dirty="0">
                <a:solidFill>
                  <a:srgbClr val="FFFFFF"/>
                </a:solidFill>
                <a:latin typeface="Lato"/>
                <a:sym typeface="Lato"/>
              </a:rPr>
              <a:t>الوصف:</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سيستمر المشاركون في العمل على اللعبة </a:t>
            </a:r>
            <a:r>
              <a:rPr lang="ar-QA" altLang="en-US" sz="1600" dirty="0">
                <a:solidFill>
                  <a:schemeClr val="bg1"/>
                </a:solidFill>
                <a:latin typeface="Google Sans"/>
                <a:cs typeface="Arial" panose="020B0604020202020204" pitchFamily="34" charset="0"/>
              </a:rPr>
              <a:t>عبر </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إضافة مستوى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ثالث</a:t>
            </a: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 ، مع صعوبة أعلى</a:t>
            </a:r>
            <a:r>
              <a:rPr kumimoji="0" lang="en-US" altLang="en-US" sz="16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Politica" panose="02000506060000020004" pitchFamily="2" charset="0"/>
              <a:sym typeface="Lato"/>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sz="1600" b="1"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b="1" dirty="0">
                <a:solidFill>
                  <a:srgbClr val="FFFFFF"/>
                </a:solidFill>
                <a:latin typeface="Lato"/>
              </a:rPr>
              <a:t>أهداف التعلم:</a:t>
            </a:r>
          </a:p>
          <a:p>
            <a:pPr marL="0" marR="0" lvl="0" indent="0" algn="r" defTabSz="914400" rtl="1" eaLnBrk="0" fontAlgn="base" latinLnBrk="0" hangingPunct="0">
              <a:lnSpc>
                <a:spcPct val="100000"/>
              </a:lnSpc>
              <a:spcBef>
                <a:spcPct val="0"/>
              </a:spcBef>
              <a:spcAft>
                <a:spcPct val="0"/>
              </a:spcAft>
              <a:buClrTx/>
              <a:buSzTx/>
              <a:buFontTx/>
              <a:buNone/>
              <a:tabLst/>
            </a:pPr>
            <a:r>
              <a:rPr lang="ar-QA" altLang="en-US" sz="1600" dirty="0">
                <a:solidFill>
                  <a:schemeClr val="bg1"/>
                </a:solidFill>
                <a:latin typeface="Google Sans"/>
                <a:cs typeface="Arial" panose="020B0604020202020204" pitchFamily="34" charset="0"/>
              </a:rPr>
              <a:t>بعد هذه الورشة سيصبح المشاركين قادرين على:</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أضف مستوى آخر للعبة. </a:t>
            </a:r>
            <a:endParaRPr kumimoji="0" lang="ar-QA" altLang="en-US" sz="1600" b="0" i="0" u="none" strike="noStrike" cap="none" normalizeH="0" baseline="0" dirty="0">
              <a:ln>
                <a:noFill/>
              </a:ln>
              <a:solidFill>
                <a:schemeClr val="bg1"/>
              </a:solidFill>
              <a:effectLst/>
              <a:latin typeface="Google Sans"/>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600" b="0" i="0" u="none" strike="noStrike" cap="none" normalizeH="0" baseline="0" dirty="0">
                <a:ln>
                  <a:noFill/>
                </a:ln>
                <a:solidFill>
                  <a:schemeClr val="bg1"/>
                </a:solidFill>
                <a:effectLst/>
                <a:latin typeface="Google Sans"/>
                <a:cs typeface="Arial" panose="020B0604020202020204" pitchFamily="34" charset="0"/>
              </a:rPr>
              <a:t>زيادة الصعوبة في المستوى </a:t>
            </a:r>
            <a:r>
              <a:rPr kumimoji="0" lang="ar-QA" altLang="en-US" sz="1600" b="0" i="0" u="none" strike="noStrike" cap="none" normalizeH="0" baseline="0" dirty="0">
                <a:ln>
                  <a:noFill/>
                </a:ln>
                <a:solidFill>
                  <a:schemeClr val="bg1"/>
                </a:solidFill>
                <a:effectLst/>
                <a:latin typeface="Google Sans"/>
                <a:cs typeface="Arial" panose="020B0604020202020204" pitchFamily="34" charset="0"/>
              </a:rPr>
              <a:t>الثالث.</a:t>
            </a:r>
            <a:r>
              <a:rPr kumimoji="0" lang="en-US" altLang="en-US" sz="200" b="0" i="0" u="none" strike="noStrike" cap="none" normalizeH="0" baseline="0" dirty="0">
                <a:ln>
                  <a:noFill/>
                </a:ln>
                <a:solidFill>
                  <a:schemeClr val="bg1"/>
                </a:solidFill>
                <a:effectLst/>
              </a:rPr>
              <a:t> </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cs typeface="+mj-cs"/>
              </a:rPr>
              <a:t>اليوم الرابع: صمم المستوى الثالث</a:t>
            </a:r>
            <a:endParaRPr dirty="0">
              <a:cs typeface="+mj-cs"/>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Rectangle 1">
            <a:extLst>
              <a:ext uri="{FF2B5EF4-FFF2-40B4-BE49-F238E27FC236}">
                <a16:creationId xmlns:a16="http://schemas.microsoft.com/office/drawing/2014/main" id="{94AA26D3-B403-4541-AD0E-9D3DF9DC1EF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7AD0108-5DDA-4AB3-A347-3BF21374E32A}"/>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B305396-DA5C-4F2D-9815-314A1084C77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C5FF27C-A679-4024-8F74-86D8F9B926E1}"/>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FE052E-34F6-4519-B7D0-2BF0E25D8B05}"/>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194CFF7-B72C-459C-9141-F6E08F640DF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A3D4667-CCC1-4486-9480-2817223F794C}"/>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8E3A3B8F-BC33-456D-A3F2-DF5E72D88A23}"/>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242B71E5-BD20-453D-BCD2-B480657B41C8}"/>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8CFC132-FAF2-4A0C-BC98-266ADD363997}"/>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9927062"/>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12780</TotalTime>
  <Words>1359</Words>
  <Application>Microsoft Office PowerPoint</Application>
  <PresentationFormat>Custom</PresentationFormat>
  <Paragraphs>227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Google Sans</vt:lpstr>
      <vt:lpstr>Lato</vt:lpstr>
      <vt:lpstr>Nirmala UI</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Busaaa</cp:lastModifiedBy>
  <cp:revision>78</cp:revision>
  <dcterms:modified xsi:type="dcterms:W3CDTF">2020-12-07T07:54:42Z</dcterms:modified>
</cp:coreProperties>
</file>