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4" r:id="rId3"/>
    <p:sldId id="276" r:id="rId4"/>
    <p:sldId id="476" r:id="rId5"/>
    <p:sldId id="291" r:id="rId6"/>
    <p:sldId id="375" r:id="rId7"/>
    <p:sldId id="347" r:id="rId8"/>
    <p:sldId id="348" r:id="rId9"/>
    <p:sldId id="350" r:id="rId10"/>
    <p:sldId id="351" r:id="rId11"/>
    <p:sldId id="475" r:id="rId12"/>
    <p:sldId id="477" r:id="rId13"/>
    <p:sldId id="479" r:id="rId14"/>
    <p:sldId id="285" r:id="rId15"/>
    <p:sldId id="330" r:id="rId16"/>
    <p:sldId id="331" r:id="rId17"/>
    <p:sldId id="298" r:id="rId18"/>
    <p:sldId id="332" r:id="rId19"/>
    <p:sldId id="448" r:id="rId20"/>
    <p:sldId id="472" r:id="rId21"/>
    <p:sldId id="32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ARAH ♥" initials="Š♥" lastIdx="1" clrIdx="0">
    <p:extLst>
      <p:ext uri="{19B8F6BF-5375-455C-9EA6-DF929625EA0E}">
        <p15:presenceInfo xmlns:p15="http://schemas.microsoft.com/office/powerpoint/2012/main" userId="711c8199ab14c2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2E41"/>
    <a:srgbClr val="F3B12F"/>
    <a:srgbClr val="1D4999"/>
    <a:srgbClr val="4A5695"/>
    <a:srgbClr val="D2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3" autoAdjust="0"/>
    <p:restoredTop sz="91865" autoAdjust="0"/>
  </p:normalViewPr>
  <p:slideViewPr>
    <p:cSldViewPr snapToGrid="0" snapToObjects="1">
      <p:cViewPr varScale="1">
        <p:scale>
          <a:sx n="105" d="100"/>
          <a:sy n="105" d="100"/>
        </p:scale>
        <p:origin x="2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8AAAB-A382-FC40-AAE5-751CE1CF36C6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0378D-BA1D-F143-A08D-3F1E4FE0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8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27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relation of 3D design in relation to VR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1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relation of 3D design in relation to VR Box.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74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relation of 3D design in relation to VR Box.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36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relation of 3D design in relation to VR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19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relation of 3D design in relation to VR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35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01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we do in Studio5/6 and the age group we target.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02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18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Explain what is a FabLab and where the word come from.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35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client letter: explain to the participants the problem we have and ask them to suggest solutions to solve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71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71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program that we will be using today to make our application.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76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6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5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7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566F8-A159-374A-93FD-CDE22B7453F0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1.emf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4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03" y="1007392"/>
            <a:ext cx="12192001" cy="5434048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024" y="1158586"/>
            <a:ext cx="6547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Avatar Ramadhan </a:t>
            </a:r>
            <a:r>
              <a:rPr lang="en-US" sz="5400" dirty="0" err="1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customes</a:t>
            </a:r>
            <a:r>
              <a:rPr lang="en-US" sz="54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 </a:t>
            </a:r>
            <a:endParaRPr lang="ar-QA" sz="54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257" b="44113"/>
          <a:stretch/>
        </p:blipFill>
        <p:spPr>
          <a:xfrm>
            <a:off x="6242119" y="0"/>
            <a:ext cx="594988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6FABCB-8763-4183-8FD7-701B7B9E5BF2}"/>
              </a:ext>
            </a:extLst>
          </p:cNvPr>
          <p:cNvSpPr txBox="1"/>
          <p:nvPr/>
        </p:nvSpPr>
        <p:spPr>
          <a:xfrm>
            <a:off x="37320" y="2080323"/>
            <a:ext cx="276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panose="02000506060000020004" pitchFamily="2" charset="0"/>
              </a:rPr>
              <a:t>3D design and Virtual Reality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B764AF-D4C9-421D-B4C5-8FF02F689A65}"/>
              </a:ext>
            </a:extLst>
          </p:cNvPr>
          <p:cNvSpPr txBox="1"/>
          <p:nvPr/>
        </p:nvSpPr>
        <p:spPr>
          <a:xfrm>
            <a:off x="3874402" y="3710437"/>
            <a:ext cx="232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dirty="0">
                <a:solidFill>
                  <a:schemeClr val="bg1"/>
                </a:solidFill>
              </a:rPr>
              <a:t>الواقع الافتراضي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6D6DE8-8DA8-4B8F-AA8A-EB9944E4A441}"/>
              </a:ext>
            </a:extLst>
          </p:cNvPr>
          <p:cNvSpPr txBox="1"/>
          <p:nvPr/>
        </p:nvSpPr>
        <p:spPr>
          <a:xfrm>
            <a:off x="356616" y="3026963"/>
            <a:ext cx="6170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4800" dirty="0">
                <a:solidFill>
                  <a:schemeClr val="bg1"/>
                </a:solidFill>
              </a:rPr>
              <a:t>العرض الرمضاني للشخصيات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7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1">
            <a:extLst>
              <a:ext uri="{FF2B5EF4-FFF2-40B4-BE49-F238E27FC236}">
                <a16:creationId xmlns:a16="http://schemas.microsoft.com/office/drawing/2014/main" id="{D2B82E2D-5822-450E-85CC-AE5EDD01E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clothing, wearing, sitting, dog&#10;&#10;Description automatically generated">
            <a:extLst>
              <a:ext uri="{FF2B5EF4-FFF2-40B4-BE49-F238E27FC236}">
                <a16:creationId xmlns:a16="http://schemas.microsoft.com/office/drawing/2014/main" id="{ED9A1788-58D6-4D23-A4FC-4FAA3C8CD2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0"/>
            <a:ext cx="4063593" cy="6857990"/>
          </a:xfrm>
          <a:prstGeom prst="rect">
            <a:avLst/>
          </a:prstGeom>
        </p:spPr>
      </p:pic>
      <p:pic>
        <p:nvPicPr>
          <p:cNvPr id="5" name="Picture 4" descr="A picture containing looking, sitting, close, cat&#10;&#10;Description automatically generated">
            <a:extLst>
              <a:ext uri="{FF2B5EF4-FFF2-40B4-BE49-F238E27FC236}">
                <a16:creationId xmlns:a16="http://schemas.microsoft.com/office/drawing/2014/main" id="{7AFFE01B-368F-430C-BA86-663C78E3C8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204" y="10"/>
            <a:ext cx="4063593" cy="6857990"/>
          </a:xfrm>
          <a:prstGeom prst="rect">
            <a:avLst/>
          </a:prstGeom>
        </p:spPr>
      </p:pic>
      <p:pic>
        <p:nvPicPr>
          <p:cNvPr id="3" name="Picture 2" descr="A picture containing clothing, person, person, dress&#10;&#10;Description automatically generated">
            <a:extLst>
              <a:ext uri="{FF2B5EF4-FFF2-40B4-BE49-F238E27FC236}">
                <a16:creationId xmlns:a16="http://schemas.microsoft.com/office/drawing/2014/main" id="{BF93FE32-C9AE-4A88-99B3-D654002FAF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407" y="10"/>
            <a:ext cx="40635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7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Politica" panose="0200050606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lum bright="100000"/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518"/>
          <a:stretch/>
        </p:blipFill>
        <p:spPr>
          <a:xfrm>
            <a:off x="9248482" y="-246831"/>
            <a:ext cx="2943518" cy="65206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12" name="Google Shape;417;p20">
            <a:extLst>
              <a:ext uri="{FF2B5EF4-FFF2-40B4-BE49-F238E27FC236}">
                <a16:creationId xmlns:a16="http://schemas.microsoft.com/office/drawing/2014/main" id="{D39C708F-5C5C-4EC7-ABED-655BE0BC40AC}"/>
              </a:ext>
            </a:extLst>
          </p:cNvPr>
          <p:cNvPicPr preferRelativeResize="0"/>
          <p:nvPr/>
        </p:nvPicPr>
        <p:blipFill rotWithShape="1">
          <a:blip r:embed="rId5"/>
          <a:srcRect t="5862" b="5291"/>
          <a:stretch/>
        </p:blipFill>
        <p:spPr>
          <a:xfrm>
            <a:off x="229684" y="1389530"/>
            <a:ext cx="4591000" cy="4078940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" name="Google Shape;415;p20">
            <a:extLst>
              <a:ext uri="{FF2B5EF4-FFF2-40B4-BE49-F238E27FC236}">
                <a16:creationId xmlns:a16="http://schemas.microsoft.com/office/drawing/2014/main" id="{6F6A52BB-B5F3-4647-BA6E-D15861FA0CA8}"/>
              </a:ext>
            </a:extLst>
          </p:cNvPr>
          <p:cNvSpPr txBox="1">
            <a:spLocks/>
          </p:cNvSpPr>
          <p:nvPr/>
        </p:nvSpPr>
        <p:spPr>
          <a:xfrm>
            <a:off x="4983885" y="561462"/>
            <a:ext cx="4362277" cy="547262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ما هو البرنامج الذي سنقوم باستخدامه</a:t>
            </a:r>
            <a:r>
              <a:rPr lang="ar-DZ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 اليوم</a:t>
            </a: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؟</a:t>
            </a:r>
            <a:br>
              <a:rPr lang="ar-QA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  <a:latin typeface="Politica" panose="02000506060000020004" pitchFamily="2" charset="0"/>
              </a:rPr>
              <a:t>What program we will be using TODAY?</a:t>
            </a:r>
          </a:p>
          <a:p>
            <a:pPr algn="r">
              <a:spcBef>
                <a:spcPts val="0"/>
              </a:spcBef>
            </a:pPr>
            <a:endParaRPr lang="en-US" sz="3000" b="1" dirty="0">
              <a:solidFill>
                <a:schemeClr val="bg1"/>
              </a:solidFill>
              <a:latin typeface="Politica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95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7411D6-02E4-46B2-94BC-93D4B4D60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01" b="3755"/>
          <a:stretch/>
        </p:blipFill>
        <p:spPr>
          <a:xfrm>
            <a:off x="0" y="603457"/>
            <a:ext cx="12192000" cy="59488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88885D-3945-4476-ABB2-C420826F8A2A}"/>
              </a:ext>
            </a:extLst>
          </p:cNvPr>
          <p:cNvSpPr/>
          <p:nvPr/>
        </p:nvSpPr>
        <p:spPr>
          <a:xfrm>
            <a:off x="2248999" y="2820674"/>
            <a:ext cx="149344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litica" panose="02000506060000020004" pitchFamily="2" charset="0"/>
              </a:rPr>
              <a:t>Object list</a:t>
            </a:r>
            <a:endParaRPr lang="en-US" sz="2800" b="0" cap="none" spc="0" dirty="0">
              <a:ln w="0"/>
              <a:solidFill>
                <a:srgbClr val="F72E4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olitica" panose="02000506060000020004" pitchFamily="2" charset="0"/>
            </a:endParaRPr>
          </a:p>
        </p:txBody>
      </p:sp>
      <p:pic>
        <p:nvPicPr>
          <p:cNvPr id="6" name="Graphic 5" descr="Arrow: Slight curve outline">
            <a:extLst>
              <a:ext uri="{FF2B5EF4-FFF2-40B4-BE49-F238E27FC236}">
                <a16:creationId xmlns:a16="http://schemas.microsoft.com/office/drawing/2014/main" id="{9CD9C9A9-B49F-4137-A218-B58D1A8D0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56874" flipH="1">
            <a:off x="1543352" y="2636142"/>
            <a:ext cx="767179" cy="7478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227E3A-6EAE-4305-AC7B-475CDCED9850}"/>
              </a:ext>
            </a:extLst>
          </p:cNvPr>
          <p:cNvSpPr/>
          <p:nvPr/>
        </p:nvSpPr>
        <p:spPr>
          <a:xfrm>
            <a:off x="8443978" y="1870199"/>
            <a:ext cx="1493441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litica" panose="02000506060000020004" pitchFamily="2" charset="0"/>
              </a:rPr>
              <a:t>Properties panel</a:t>
            </a:r>
            <a:endParaRPr lang="en-US" sz="2800" b="0" cap="none" spc="0" dirty="0">
              <a:ln w="0"/>
              <a:solidFill>
                <a:srgbClr val="F72E4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olitica" panose="02000506060000020004" pitchFamily="2" charset="0"/>
            </a:endParaRPr>
          </a:p>
        </p:txBody>
      </p:sp>
      <p:pic>
        <p:nvPicPr>
          <p:cNvPr id="8" name="Graphic 7" descr="Arrow: Slight curve outline">
            <a:extLst>
              <a:ext uri="{FF2B5EF4-FFF2-40B4-BE49-F238E27FC236}">
                <a16:creationId xmlns:a16="http://schemas.microsoft.com/office/drawing/2014/main" id="{3801B5DF-F6B4-49B5-A538-04DA75FD4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800840" flipH="1" flipV="1">
            <a:off x="9881792" y="1844290"/>
            <a:ext cx="767179" cy="74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67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F88B5E-32DB-4BF5-901A-333F1C9854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66" b="3867"/>
          <a:stretch/>
        </p:blipFill>
        <p:spPr>
          <a:xfrm>
            <a:off x="0" y="649224"/>
            <a:ext cx="12192000" cy="59436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5EA7C45-AD0C-495B-BA82-3D73535987DC}"/>
              </a:ext>
            </a:extLst>
          </p:cNvPr>
          <p:cNvSpPr/>
          <p:nvPr/>
        </p:nvSpPr>
        <p:spPr>
          <a:xfrm rot="16200000">
            <a:off x="3790917" y="855692"/>
            <a:ext cx="4634081" cy="7370532"/>
          </a:xfrm>
          <a:prstGeom prst="ellipse">
            <a:avLst/>
          </a:prstGeom>
          <a:noFill/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FFBD6-AD44-4F03-87C2-24C0B5D553A9}"/>
              </a:ext>
            </a:extLst>
          </p:cNvPr>
          <p:cNvSpPr/>
          <p:nvPr/>
        </p:nvSpPr>
        <p:spPr>
          <a:xfrm>
            <a:off x="1688747" y="1959663"/>
            <a:ext cx="175099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litica" panose="02000506060000020004" pitchFamily="2" charset="0"/>
              </a:rPr>
              <a:t>Canvas + Grid</a:t>
            </a:r>
            <a:endParaRPr lang="en-US" sz="2800" b="0" cap="none" spc="0" dirty="0">
              <a:ln w="0"/>
              <a:solidFill>
                <a:srgbClr val="F72E4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olitica" panose="02000506060000020004" pitchFamily="2" charset="0"/>
            </a:endParaRPr>
          </a:p>
        </p:txBody>
      </p:sp>
      <p:pic>
        <p:nvPicPr>
          <p:cNvPr id="6" name="Graphic 5" descr="Arrow: Slight curve outline">
            <a:extLst>
              <a:ext uri="{FF2B5EF4-FFF2-40B4-BE49-F238E27FC236}">
                <a16:creationId xmlns:a16="http://schemas.microsoft.com/office/drawing/2014/main" id="{1194BACD-99BD-4D37-9EA5-EB243B04A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882076" flipH="1">
            <a:off x="3445305" y="1902228"/>
            <a:ext cx="767179" cy="74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03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114" y="235105"/>
            <a:ext cx="8634063" cy="79272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Politica"/>
              </a:rPr>
              <a:t>Getting Started with Vectary - OBJECT MODE</a:t>
            </a:r>
            <a:endParaRPr lang="en-US" sz="2800" dirty="0">
              <a:solidFill>
                <a:srgbClr val="00B050"/>
              </a:solidFill>
              <a:latin typeface="Poli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88E3D8-2DAE-4CE5-9480-4C572848F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780127-32CB-4BBE-8357-A9A246A1A7C1}"/>
              </a:ext>
            </a:extLst>
          </p:cNvPr>
          <p:cNvSpPr txBox="1"/>
          <p:nvPr/>
        </p:nvSpPr>
        <p:spPr>
          <a:xfrm>
            <a:off x="1776114" y="1182469"/>
            <a:ext cx="5145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F4F4F"/>
                </a:solidFill>
                <a:latin typeface="Politica" panose="02000506060000020004" pitchFamily="2" charset="0"/>
              </a:rPr>
              <a:t>C</a:t>
            </a:r>
            <a:r>
              <a:rPr lang="en-US" sz="2400" b="0" i="0" dirty="0">
                <a:solidFill>
                  <a:srgbClr val="4F4F4F"/>
                </a:solidFill>
                <a:effectLst/>
                <a:latin typeface="Politica" panose="02000506060000020004" pitchFamily="2" charset="0"/>
              </a:rPr>
              <a:t>reating a 3D scene made up of 3D primitives by just drag &amp; drop them from the toolbar.</a:t>
            </a:r>
            <a:endParaRPr lang="en-US" sz="2400" dirty="0">
              <a:latin typeface="Politica" panose="02000506060000020004" pitchFamily="2" charset="0"/>
            </a:endParaRPr>
          </a:p>
        </p:txBody>
      </p:sp>
      <p:pic>
        <p:nvPicPr>
          <p:cNvPr id="15" name="Picture 1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9FA76B2B-8218-4A36-976F-40F7954B1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114" y="2288389"/>
            <a:ext cx="5294083" cy="4223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C778498-70D7-4907-82F5-565A1F0FB8DE}"/>
              </a:ext>
            </a:extLst>
          </p:cNvPr>
          <p:cNvSpPr txBox="1"/>
          <p:nvPr/>
        </p:nvSpPr>
        <p:spPr>
          <a:xfrm>
            <a:off x="7356724" y="1169244"/>
            <a:ext cx="40967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QA" sz="2400" dirty="0"/>
              <a:t>انشاء مشهد ثلاثي الأبعاد مكون من عناصر أولية ثلاثية الأبعاد عن طريق سحبها وإفلاتها من شريط الأدوات.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1AD6A9-386B-46D1-B531-EFDC8E516E6F}"/>
              </a:ext>
            </a:extLst>
          </p:cNvPr>
          <p:cNvSpPr txBox="1"/>
          <p:nvPr/>
        </p:nvSpPr>
        <p:spPr>
          <a:xfrm>
            <a:off x="10663642" y="6435195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14" name="Picture 7" descr="Picture 7">
            <a:extLst>
              <a:ext uri="{FF2B5EF4-FFF2-40B4-BE49-F238E27FC236}">
                <a16:creationId xmlns:a16="http://schemas.microsoft.com/office/drawing/2014/main" id="{FA3DBBFF-2371-407A-8B57-22CFD2281C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17" y="6401355"/>
            <a:ext cx="1044682" cy="3693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95653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729" y="206189"/>
            <a:ext cx="2882660" cy="9144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Politica" panose="02000506060000020004" pitchFamily="2" charset="0"/>
              </a:rPr>
              <a:t>Rotation</a:t>
            </a:r>
            <a:r>
              <a:rPr lang="en-US" sz="2000" dirty="0">
                <a:latin typeface="Politica" panose="02000506060000020004" pitchFamily="2" charset="0"/>
              </a:rPr>
              <a:t> </a:t>
            </a:r>
            <a:br>
              <a:rPr lang="en-US" sz="2000" dirty="0">
                <a:latin typeface="Politica" panose="02000506060000020004" pitchFamily="2" charset="0"/>
              </a:rPr>
            </a:br>
            <a:r>
              <a:rPr lang="en-US" sz="2400" dirty="0">
                <a:latin typeface="Politica" panose="02000506060000020004" pitchFamily="2" charset="0"/>
              </a:rPr>
              <a:t>How to rotate an object:</a:t>
            </a:r>
            <a:br>
              <a:rPr lang="en-US" sz="20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</a:br>
            <a:endParaRPr lang="en-US" sz="2000" b="1" dirty="0">
              <a:solidFill>
                <a:srgbClr val="00B050"/>
              </a:solidFill>
              <a:latin typeface="Politica" panose="0200050606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CE65F4-74CB-4073-A2D6-114671A5A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  <p:pic>
        <p:nvPicPr>
          <p:cNvPr id="7" name="Picture 6" descr="Radar chart&#10;&#10;Description automatically generated">
            <a:extLst>
              <a:ext uri="{FF2B5EF4-FFF2-40B4-BE49-F238E27FC236}">
                <a16:creationId xmlns:a16="http://schemas.microsoft.com/office/drawing/2014/main" id="{D4F4FBF5-CEC5-4ED7-B430-3743A6FBA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712" y="2383856"/>
            <a:ext cx="5177952" cy="43667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13051B-85B8-4046-8C8A-E358CE37D230}"/>
              </a:ext>
            </a:extLst>
          </p:cNvPr>
          <p:cNvSpPr txBox="1"/>
          <p:nvPr/>
        </p:nvSpPr>
        <p:spPr>
          <a:xfrm>
            <a:off x="1590728" y="997746"/>
            <a:ext cx="88335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Click on the 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object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 to select it. A gizmo appears</a:t>
            </a:r>
            <a:r>
              <a:rPr lang="en-US" sz="2800" dirty="0">
                <a:solidFill>
                  <a:srgbClr val="222222"/>
                </a:solidFill>
                <a:latin typeface="Politica" panose="02000506060000020004" pitchFamily="2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Click on the curves between the arrows and drag to 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rotate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 the 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object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. You can 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rotate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 it in three directions.</a:t>
            </a:r>
            <a:b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</a:b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F0A2C7-84D7-4E0E-A603-79C556639282}"/>
              </a:ext>
            </a:extLst>
          </p:cNvPr>
          <p:cNvSpPr txBox="1"/>
          <p:nvPr/>
        </p:nvSpPr>
        <p:spPr>
          <a:xfrm>
            <a:off x="6945665" y="2724589"/>
            <a:ext cx="49069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QA" sz="2400" dirty="0"/>
              <a:t>انقر فوق المجسم لتحديده. ثم ستظهر منحنيات الاسهم.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QA" sz="2400" dirty="0"/>
              <a:t>انقر فوق المنحنيات بين الأسهم واسحب لتدوير الكائن. يمكنك تدويره في ثلاثة اتجاهات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16E54-7C0D-4DA4-AFFA-2F217328CE26}"/>
              </a:ext>
            </a:extLst>
          </p:cNvPr>
          <p:cNvSpPr txBox="1"/>
          <p:nvPr/>
        </p:nvSpPr>
        <p:spPr>
          <a:xfrm>
            <a:off x="9943541" y="2153023"/>
            <a:ext cx="1632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400" b="1" dirty="0"/>
              <a:t>التدوير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6E1A54-A3EE-4351-AFD8-5861732B60CD}"/>
              </a:ext>
            </a:extLst>
          </p:cNvPr>
          <p:cNvSpPr txBox="1"/>
          <p:nvPr/>
        </p:nvSpPr>
        <p:spPr>
          <a:xfrm>
            <a:off x="10663642" y="6435195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15" name="Picture 7" descr="Picture 7">
            <a:extLst>
              <a:ext uri="{FF2B5EF4-FFF2-40B4-BE49-F238E27FC236}">
                <a16:creationId xmlns:a16="http://schemas.microsoft.com/office/drawing/2014/main" id="{C8C27B5A-A977-4D9F-9BB4-3BDA21B391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17" y="6401355"/>
            <a:ext cx="1044682" cy="3693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07528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02" y="349384"/>
            <a:ext cx="2697564" cy="792726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Politica"/>
              </a:rPr>
              <a:t>Scaling and moving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CE65F4-74CB-4073-A2D6-114671A5A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6A51827-3168-4858-8E70-AAE9BA39E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448" y="3321080"/>
            <a:ext cx="5715000" cy="2952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1B4071-D88C-4200-AA68-C5F4DAD848D3}"/>
              </a:ext>
            </a:extLst>
          </p:cNvPr>
          <p:cNvSpPr txBox="1"/>
          <p:nvPr/>
        </p:nvSpPr>
        <p:spPr>
          <a:xfrm>
            <a:off x="1779638" y="1317974"/>
            <a:ext cx="539791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Politica" panose="02000506060000020004" pitchFamily="2" charset="0"/>
              </a:rPr>
              <a:t>To scale an object, you need to go through the same steps of rotation, but the only difference is to click on the dots not the curves.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8F0615-7DAC-4CD1-B887-804B3DFC318B}"/>
              </a:ext>
            </a:extLst>
          </p:cNvPr>
          <p:cNvSpPr txBox="1"/>
          <p:nvPr/>
        </p:nvSpPr>
        <p:spPr>
          <a:xfrm>
            <a:off x="7629831" y="1438476"/>
            <a:ext cx="43097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400" dirty="0"/>
              <a:t>لتوسيع نطاق كائن ما ، تحتاج إلى المرور بنفس خطوات التدوير ، ولكن الاختلاف الوحيد هو النقر على النقاط وليس الأسهم.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28D835-1314-46E9-A101-7E47DE89CCDB}"/>
              </a:ext>
            </a:extLst>
          </p:cNvPr>
          <p:cNvSpPr txBox="1"/>
          <p:nvPr/>
        </p:nvSpPr>
        <p:spPr>
          <a:xfrm>
            <a:off x="9055510" y="792971"/>
            <a:ext cx="28840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400" b="1" dirty="0"/>
              <a:t>التحجيم والتحرك</a:t>
            </a:r>
            <a:endParaRPr lang="en-US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5B26E4-8115-47E3-85B5-CA6DCB28EBDE}"/>
              </a:ext>
            </a:extLst>
          </p:cNvPr>
          <p:cNvSpPr txBox="1"/>
          <p:nvPr/>
        </p:nvSpPr>
        <p:spPr>
          <a:xfrm>
            <a:off x="10663642" y="6435195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16" name="Picture 7" descr="Picture 7">
            <a:extLst>
              <a:ext uri="{FF2B5EF4-FFF2-40B4-BE49-F238E27FC236}">
                <a16:creationId xmlns:a16="http://schemas.microsoft.com/office/drawing/2014/main" id="{6CF7F86D-6468-4FC7-9EBA-0A9F90BBA8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17" y="6401355"/>
            <a:ext cx="1044682" cy="3693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49895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83" y="167159"/>
            <a:ext cx="8634063" cy="79272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Politica"/>
              </a:rPr>
              <a:t>Vectary basic objects </a:t>
            </a:r>
            <a:endParaRPr lang="en-US" sz="2800" b="1" dirty="0">
              <a:solidFill>
                <a:srgbClr val="00B050"/>
              </a:solidFill>
              <a:latin typeface="Politic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C0E98F-155C-4A90-8959-98BDBC455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39" y="1305847"/>
            <a:ext cx="2428875" cy="4305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1E1363-622A-4D89-9103-60E57B7261FE}"/>
              </a:ext>
            </a:extLst>
          </p:cNvPr>
          <p:cNvSpPr txBox="1"/>
          <p:nvPr/>
        </p:nvSpPr>
        <p:spPr>
          <a:xfrm>
            <a:off x="4438035" y="1997772"/>
            <a:ext cx="38149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olitica" panose="02000506060000020004" pitchFamily="2" charset="0"/>
              </a:rPr>
              <a:t>From menu select back to my projects, then select Templates to see some ready 3D designs and explore them.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BD248E-9D08-435D-B01B-97E18DF82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951" y="1305847"/>
            <a:ext cx="3276600" cy="37814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0372B7-4CBB-4BEA-9314-96FCF9976893}"/>
              </a:ext>
            </a:extLst>
          </p:cNvPr>
          <p:cNvSpPr/>
          <p:nvPr/>
        </p:nvSpPr>
        <p:spPr>
          <a:xfrm>
            <a:off x="1779639" y="1305847"/>
            <a:ext cx="471948" cy="503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72984A-45D0-4356-AFAA-4CEE162E1C9C}"/>
              </a:ext>
            </a:extLst>
          </p:cNvPr>
          <p:cNvSpPr/>
          <p:nvPr/>
        </p:nvSpPr>
        <p:spPr>
          <a:xfrm>
            <a:off x="8401665" y="3355874"/>
            <a:ext cx="1224116" cy="503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A44650-5B70-4AFD-BBA4-F5A546D2D8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9B7893E-DF14-4442-9D67-07EF03E5B845}"/>
              </a:ext>
            </a:extLst>
          </p:cNvPr>
          <p:cNvSpPr txBox="1"/>
          <p:nvPr/>
        </p:nvSpPr>
        <p:spPr>
          <a:xfrm>
            <a:off x="4438035" y="4215613"/>
            <a:ext cx="35205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400" dirty="0"/>
              <a:t>من القائمة ، حدد العودة إلى مشاريعي ، ثم حدد القوالب لرؤية بعض التصميمات ثلاثية الأبعاد الجاهزة واستكشافها.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7EB304-1CD3-44B9-8AA4-F175B910225C}"/>
              </a:ext>
            </a:extLst>
          </p:cNvPr>
          <p:cNvSpPr txBox="1"/>
          <p:nvPr/>
        </p:nvSpPr>
        <p:spPr>
          <a:xfrm>
            <a:off x="10663642" y="6435195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18" name="Picture 7" descr="Picture 7">
            <a:extLst>
              <a:ext uri="{FF2B5EF4-FFF2-40B4-BE49-F238E27FC236}">
                <a16:creationId xmlns:a16="http://schemas.microsoft.com/office/drawing/2014/main" id="{A3A45808-F936-4EC3-B75E-3593792F44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17" y="6401355"/>
            <a:ext cx="1044682" cy="3693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52106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586" y="224380"/>
            <a:ext cx="8634063" cy="79272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Politica"/>
              </a:rPr>
              <a:t>Changing background color</a:t>
            </a:r>
            <a:endParaRPr lang="en-US" sz="2800" b="1" dirty="0">
              <a:solidFill>
                <a:srgbClr val="00B050"/>
              </a:solidFill>
              <a:latin typeface="Poli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A44650-5B70-4AFD-BBA4-F5A546D2D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19592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AFB22B-6D9D-476E-9B44-9DF6AA83B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589" y="1074328"/>
            <a:ext cx="10356155" cy="508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05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710DBB-3EC8-4885-867C-86F02ECB14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00" b="3733"/>
          <a:stretch/>
        </p:blipFill>
        <p:spPr>
          <a:xfrm>
            <a:off x="0" y="182880"/>
            <a:ext cx="12192000" cy="59436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3A349B4-1E35-4F0D-AB92-41AB3E6BFE5E}"/>
              </a:ext>
            </a:extLst>
          </p:cNvPr>
          <p:cNvSpPr txBox="1">
            <a:spLocks/>
          </p:cNvSpPr>
          <p:nvPr/>
        </p:nvSpPr>
        <p:spPr>
          <a:xfrm>
            <a:off x="7260337" y="5148072"/>
            <a:ext cx="4931664" cy="170992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0" indent="-317500"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8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Understand the </a:t>
            </a:r>
            <a:r>
              <a:rPr lang="en-US" sz="1800" dirty="0" err="1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Vectary</a:t>
            </a:r>
            <a:r>
              <a:rPr lang="en-US" sz="18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 platform structure and how it works. </a:t>
            </a:r>
          </a:p>
          <a:p>
            <a:pPr marL="457200" lvl="0" indent="-317500"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8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Use the edit tools to change the looks of the character (scale, colors, textures).</a:t>
            </a:r>
          </a:p>
          <a:p>
            <a:pPr marL="457200" lvl="0" indent="-317500"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8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Design the environment around the character by adding background picture.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CC2DF7-77AF-434A-A759-901BDD3FEC58}"/>
              </a:ext>
            </a:extLst>
          </p:cNvPr>
          <p:cNvSpPr txBox="1"/>
          <p:nvPr/>
        </p:nvSpPr>
        <p:spPr>
          <a:xfrm>
            <a:off x="104567" y="6077634"/>
            <a:ext cx="2530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Politica" charset="0"/>
                <a:ea typeface="Politica" charset="0"/>
                <a:cs typeface="Politica" charset="0"/>
              </a:rPr>
              <a:t>What's next?</a:t>
            </a:r>
          </a:p>
        </p:txBody>
      </p:sp>
    </p:spTree>
    <p:extLst>
      <p:ext uri="{BB962C8B-B14F-4D97-AF65-F5344CB8AC3E}">
        <p14:creationId xmlns:p14="http://schemas.microsoft.com/office/powerpoint/2010/main" val="97949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5" t="8200" r="76033" b="38094"/>
          <a:stretch/>
        </p:blipFill>
        <p:spPr>
          <a:xfrm>
            <a:off x="1" y="-297710"/>
            <a:ext cx="2051594" cy="715571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BA70AB3-8402-4130-8019-3EFA205FE93F}"/>
              </a:ext>
            </a:extLst>
          </p:cNvPr>
          <p:cNvSpPr txBox="1">
            <a:spLocks/>
          </p:cNvSpPr>
          <p:nvPr/>
        </p:nvSpPr>
        <p:spPr>
          <a:xfrm>
            <a:off x="2544522" y="308013"/>
            <a:ext cx="8069894" cy="69873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</a:rPr>
              <a:t>WHO</a:t>
            </a:r>
            <a:r>
              <a:rPr lang="en-US" sz="1600" dirty="0"/>
              <a:t> </a:t>
            </a:r>
            <a:r>
              <a:rPr lang="en-US" sz="4400" dirty="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ARE</a:t>
            </a:r>
            <a:r>
              <a:rPr lang="en-US" sz="1600" dirty="0"/>
              <a:t> </a:t>
            </a:r>
            <a:r>
              <a:rPr lang="en-US" sz="4400" dirty="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</a:rPr>
              <a:t>WE?</a:t>
            </a:r>
            <a:r>
              <a:rPr lang="ar-DZ" sz="4400" dirty="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</a:rPr>
              <a:t> من نحن؟                  </a:t>
            </a:r>
            <a:endParaRPr lang="en-US" sz="3600" b="1" i="1" dirty="0">
              <a:solidFill>
                <a:schemeClr val="tx1"/>
              </a:solidFill>
              <a:latin typeface="Roboto"/>
              <a:ea typeface="Roboto"/>
              <a:cs typeface="Roboto"/>
              <a:sym typeface="Work Sans Light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C5E85B8-90A2-4A9E-BBB0-0D03E9C89C2C}"/>
              </a:ext>
            </a:extLst>
          </p:cNvPr>
          <p:cNvSpPr txBox="1">
            <a:spLocks/>
          </p:cNvSpPr>
          <p:nvPr/>
        </p:nvSpPr>
        <p:spPr>
          <a:xfrm>
            <a:off x="2507087" y="1273375"/>
            <a:ext cx="4432909" cy="51179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DZ" sz="2000" dirty="0">
                <a:latin typeface="Consolas" panose="020B0609020204030204" pitchFamily="49" charset="0"/>
              </a:rPr>
              <a:t>ستوديو 5\6 هو مختبر تصنيع للأطفال الذين يتراوح أعمارهم بين عمر 7 و 18.</a:t>
            </a:r>
            <a:endParaRPr lang="en-US" sz="2000" dirty="0">
              <a:latin typeface="Consolas" panose="020B0609020204030204" pitchFamily="49" charset="0"/>
            </a:endParaRP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STUDIO 5\6 is a fabrication lab targeting kids from age 7 to 18. </a:t>
            </a:r>
          </a:p>
          <a:p>
            <a:pPr marL="101600" algn="ctr" rtl="1"/>
            <a:r>
              <a:rPr lang="en-US" sz="1800" b="1" i="1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_____</a:t>
            </a:r>
          </a:p>
          <a:p>
            <a:pPr marL="101600" algn="ctr" rtl="1"/>
            <a:endParaRPr lang="en-US" sz="1800" b="1" i="1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101600" algn="ctr" rtl="1"/>
            <a:endParaRPr lang="en-US" sz="1800" b="1" i="1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ar-DZ" sz="2000" dirty="0">
                <a:latin typeface="Consolas" panose="020B0609020204030204" pitchFamily="49" charset="0"/>
              </a:rPr>
              <a:t>سوف يحتوي مخبر التصنيع على آلات ومعدات مختلفة لتصنيع مختلف النماذج المبدئية المبتكرة.</a:t>
            </a:r>
            <a:endParaRPr lang="ar-QA" sz="2000" dirty="0">
              <a:latin typeface="Consolas" panose="020B0609020204030204" pitchFamily="49" charset="0"/>
            </a:endParaRP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We will have Fablab with different machines and tools to use for creating active prototypes.</a:t>
            </a:r>
            <a:endParaRPr lang="ar-DZ" sz="2000" dirty="0">
              <a:latin typeface="Consolas" panose="020B0609020204030204" pitchFamily="49" charset="0"/>
            </a:endParaRPr>
          </a:p>
          <a:p>
            <a:endParaRPr lang="ar-DZ" sz="2000" dirty="0">
              <a:latin typeface="Consolas" panose="020B0609020204030204" pitchFamily="49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CB8D865-3919-4D62-9B8A-ED14446A8D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611" y="1820131"/>
            <a:ext cx="4882149" cy="4028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7778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DD11A5-2E5F-4E9D-BAD8-239EAB5A51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56" b="4061"/>
          <a:stretch/>
        </p:blipFill>
        <p:spPr>
          <a:xfrm>
            <a:off x="0" y="470338"/>
            <a:ext cx="12192000" cy="5917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1EC730-6101-4F51-9597-EF669A3B8E0C}"/>
              </a:ext>
            </a:extLst>
          </p:cNvPr>
          <p:cNvSpPr txBox="1"/>
          <p:nvPr/>
        </p:nvSpPr>
        <p:spPr>
          <a:xfrm>
            <a:off x="3520425" y="4453522"/>
            <a:ext cx="3624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72E41"/>
                </a:highlight>
                <a:latin typeface="Politica" charset="0"/>
                <a:ea typeface="Politica" charset="0"/>
                <a:cs typeface="Politica" charset="0"/>
              </a:rPr>
              <a:t>Let’s make an account!</a:t>
            </a:r>
          </a:p>
        </p:txBody>
      </p:sp>
      <p:pic>
        <p:nvPicPr>
          <p:cNvPr id="6" name="Graphic 5" descr="Back with solid fill">
            <a:extLst>
              <a:ext uri="{FF2B5EF4-FFF2-40B4-BE49-F238E27FC236}">
                <a16:creationId xmlns:a16="http://schemas.microsoft.com/office/drawing/2014/main" id="{59FF0FEE-0065-4015-B614-7E4156C28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5365" y="3637734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E6A8AC-2857-4106-B4F9-1C1C80470573}"/>
              </a:ext>
            </a:extLst>
          </p:cNvPr>
          <p:cNvSpPr txBox="1"/>
          <p:nvPr/>
        </p:nvSpPr>
        <p:spPr>
          <a:xfrm>
            <a:off x="10663642" y="6435195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10" name="Picture 7" descr="Picture 7">
            <a:extLst>
              <a:ext uri="{FF2B5EF4-FFF2-40B4-BE49-F238E27FC236}">
                <a16:creationId xmlns:a16="http://schemas.microsoft.com/office/drawing/2014/main" id="{E0D2C5EA-C197-4488-9929-9E0A522C02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17" y="6401355"/>
            <a:ext cx="1044682" cy="3693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16663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557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Thanks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5261" y="3659505"/>
            <a:ext cx="35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@studio56qa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9C10F7E-4E2E-463E-89A0-D313F76844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87" y="3819433"/>
            <a:ext cx="469062" cy="4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3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A074172-4A28-4993-B05A-BE4F215A05BD}"/>
              </a:ext>
            </a:extLst>
          </p:cNvPr>
          <p:cNvSpPr txBox="1">
            <a:spLocks/>
          </p:cNvSpPr>
          <p:nvPr/>
        </p:nvSpPr>
        <p:spPr>
          <a:xfrm>
            <a:off x="0" y="104497"/>
            <a:ext cx="5063530" cy="6853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latin typeface="Politica" panose="02000506060000020004" pitchFamily="2" charset="0"/>
              </a:rPr>
              <a:t>What is inside the FABLAB?</a:t>
            </a:r>
          </a:p>
        </p:txBody>
      </p:sp>
      <p:pic>
        <p:nvPicPr>
          <p:cNvPr id="17" name="Picture 16" descr="Image result for 3d printer">
            <a:extLst>
              <a:ext uri="{FF2B5EF4-FFF2-40B4-BE49-F238E27FC236}">
                <a16:creationId xmlns:a16="http://schemas.microsoft.com/office/drawing/2014/main" id="{381A6FE3-0202-43BF-A881-0A5C5DDC7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9129"/>
            <a:ext cx="1860644" cy="286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hape 146">
            <a:extLst>
              <a:ext uri="{FF2B5EF4-FFF2-40B4-BE49-F238E27FC236}">
                <a16:creationId xmlns:a16="http://schemas.microsoft.com/office/drawing/2014/main" id="{2F2AF982-5BEF-4DD5-A541-6AC35A7A853B}"/>
              </a:ext>
            </a:extLst>
          </p:cNvPr>
          <p:cNvSpPr txBox="1"/>
          <p:nvPr/>
        </p:nvSpPr>
        <p:spPr>
          <a:xfrm>
            <a:off x="4338955" y="4685412"/>
            <a:ext cx="1860639" cy="6184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Laser cutting</a:t>
            </a:r>
            <a:endParaRPr lang="ar-DZ" sz="1800" b="1" dirty="0">
              <a:solidFill>
                <a:schemeClr val="tx1"/>
              </a:solidFill>
              <a:latin typeface="Politica" panose="02000506060000020004" pitchFamily="2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القص بالليزر</a:t>
            </a:r>
            <a:endParaRPr lang="en-US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27" name="Shape 147">
            <a:extLst>
              <a:ext uri="{FF2B5EF4-FFF2-40B4-BE49-F238E27FC236}">
                <a16:creationId xmlns:a16="http://schemas.microsoft.com/office/drawing/2014/main" id="{2C91F23B-D450-470B-91A7-B7EEFF82380D}"/>
              </a:ext>
            </a:extLst>
          </p:cNvPr>
          <p:cNvSpPr txBox="1"/>
          <p:nvPr/>
        </p:nvSpPr>
        <p:spPr>
          <a:xfrm>
            <a:off x="-223161" y="3146363"/>
            <a:ext cx="2225210" cy="9091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3D printing</a:t>
            </a:r>
            <a:endParaRPr lang="ar-DZ" sz="1800" b="1" dirty="0">
              <a:solidFill>
                <a:schemeClr val="tx1"/>
              </a:solidFill>
              <a:latin typeface="Politica" panose="02000506060000020004" pitchFamily="2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الطباعة ثلاثية الأبعاد</a:t>
            </a:r>
            <a:endParaRPr lang="ar-QA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28" name="Shape 148">
            <a:extLst>
              <a:ext uri="{FF2B5EF4-FFF2-40B4-BE49-F238E27FC236}">
                <a16:creationId xmlns:a16="http://schemas.microsoft.com/office/drawing/2014/main" id="{17DAD5B2-D015-4CAB-95FA-F86D2805808C}"/>
              </a:ext>
            </a:extLst>
          </p:cNvPr>
          <p:cNvSpPr txBox="1"/>
          <p:nvPr/>
        </p:nvSpPr>
        <p:spPr>
          <a:xfrm>
            <a:off x="1948804" y="3653852"/>
            <a:ext cx="2193231" cy="62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Electronics and programming</a:t>
            </a:r>
            <a:endParaRPr lang="ar-DZ" sz="1800" b="1" dirty="0">
              <a:solidFill>
                <a:schemeClr val="tx1"/>
              </a:solidFill>
              <a:latin typeface="Politica" panose="02000506060000020004" pitchFamily="2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الإلكترونيات والبرمجة</a:t>
            </a:r>
          </a:p>
          <a:p>
            <a:pPr lvl="0" algn="ctr" rtl="0">
              <a:spcBef>
                <a:spcPts val="0"/>
              </a:spcBef>
              <a:buNone/>
            </a:pPr>
            <a:endParaRPr lang="ar-QA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pic>
        <p:nvPicPr>
          <p:cNvPr id="29" name="Picture 28" descr="Image result for electronics board diy">
            <a:extLst>
              <a:ext uri="{FF2B5EF4-FFF2-40B4-BE49-F238E27FC236}">
                <a16:creationId xmlns:a16="http://schemas.microsoft.com/office/drawing/2014/main" id="{A8258946-9F16-4C17-BBD3-207F42639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0644" y="4874392"/>
            <a:ext cx="2256428" cy="204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Image result for laser cutting">
            <a:extLst>
              <a:ext uri="{FF2B5EF4-FFF2-40B4-BE49-F238E27FC236}">
                <a16:creationId xmlns:a16="http://schemas.microsoft.com/office/drawing/2014/main" id="{46E81C90-693B-4241-89FB-B5CCB036A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7072" y="5361526"/>
            <a:ext cx="2208124" cy="15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3B81A6-2B38-4D33-ACC6-C894E8D4BEDD}"/>
              </a:ext>
            </a:extLst>
          </p:cNvPr>
          <p:cNvSpPr/>
          <p:nvPr/>
        </p:nvSpPr>
        <p:spPr>
          <a:xfrm>
            <a:off x="1554212" y="1138130"/>
            <a:ext cx="242027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litica" panose="02000506060000020004" pitchFamily="2" charset="0"/>
              </a:rPr>
              <a:t>Tools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2E4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olitica" panose="02000506060000020004" pitchFamily="2" charset="0"/>
              </a:rPr>
              <a:t> </a:t>
            </a:r>
            <a:r>
              <a:rPr lang="en-US" sz="3200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litica" panose="02000506060000020004" pitchFamily="2" charset="0"/>
              </a:rPr>
              <a:t>&amp;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2E4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olitica" panose="02000506060000020004" pitchFamily="2" charset="0"/>
              </a:rPr>
              <a:t> </a:t>
            </a:r>
            <a:r>
              <a:rPr lang="en-US" sz="3200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litica" panose="02000506060000020004" pitchFamily="2" charset="0"/>
              </a:rPr>
              <a:t>Machines</a:t>
            </a:r>
          </a:p>
          <a:p>
            <a:pPr algn="ctr"/>
            <a:r>
              <a:rPr lang="ar-DZ" sz="3200" b="1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 ExtraBold"/>
              </a:rPr>
              <a:t>آلات وأدوات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72E4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Raleway ExtraBold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34B4FF-5ED4-4E9B-A0BE-CFB8176F84D9}"/>
              </a:ext>
            </a:extLst>
          </p:cNvPr>
          <p:cNvSpPr/>
          <p:nvPr/>
        </p:nvSpPr>
        <p:spPr>
          <a:xfrm>
            <a:off x="9486575" y="1141705"/>
            <a:ext cx="102944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litica" panose="02000506060000020004" pitchFamily="2" charset="0"/>
              </a:rPr>
              <a:t>Zones</a:t>
            </a:r>
            <a:endParaRPr lang="ar-DZ" sz="3200" dirty="0">
              <a:ln w="0"/>
              <a:solidFill>
                <a:srgbClr val="F72E4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olitica" panose="02000506060000020004" pitchFamily="2" charset="0"/>
            </a:endParaRPr>
          </a:p>
          <a:p>
            <a:pPr algn="ctr"/>
            <a:r>
              <a:rPr lang="ar-DZ" sz="3200" b="1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 ExtraBold"/>
              </a:rPr>
              <a:t>مناطق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72E4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Raleway ExtraBold"/>
            </a:endParaRPr>
          </a:p>
        </p:txBody>
      </p:sp>
      <p:sp>
        <p:nvSpPr>
          <p:cNvPr id="33" name="Shape 147">
            <a:extLst>
              <a:ext uri="{FF2B5EF4-FFF2-40B4-BE49-F238E27FC236}">
                <a16:creationId xmlns:a16="http://schemas.microsoft.com/office/drawing/2014/main" id="{4C0CCE41-F4DA-4D4F-A48E-43DA02098E3B}"/>
              </a:ext>
            </a:extLst>
          </p:cNvPr>
          <p:cNvSpPr txBox="1"/>
          <p:nvPr/>
        </p:nvSpPr>
        <p:spPr>
          <a:xfrm>
            <a:off x="9648005" y="2873153"/>
            <a:ext cx="2225210" cy="565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Creativity zone</a:t>
            </a:r>
            <a:endParaRPr lang="ar-DZ" sz="2000" b="1" dirty="0">
              <a:solidFill>
                <a:schemeClr val="tx1"/>
              </a:solidFill>
              <a:latin typeface="Politica" panose="02000506060000020004" pitchFamily="2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منطقة الابداع</a:t>
            </a:r>
            <a:endParaRPr lang="ar-QA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34" name="Shape 147">
            <a:extLst>
              <a:ext uri="{FF2B5EF4-FFF2-40B4-BE49-F238E27FC236}">
                <a16:creationId xmlns:a16="http://schemas.microsoft.com/office/drawing/2014/main" id="{EF2A427B-2F0D-467C-AE3E-5CC34693B1FB}"/>
              </a:ext>
            </a:extLst>
          </p:cNvPr>
          <p:cNvSpPr txBox="1"/>
          <p:nvPr/>
        </p:nvSpPr>
        <p:spPr>
          <a:xfrm>
            <a:off x="9485692" y="4373833"/>
            <a:ext cx="2225210" cy="565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Software zone</a:t>
            </a:r>
            <a:endParaRPr lang="ar-DZ" sz="2000" b="1" dirty="0">
              <a:solidFill>
                <a:schemeClr val="tx1"/>
              </a:solidFill>
              <a:latin typeface="Politica" panose="02000506060000020004" pitchFamily="2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منطقة البرمجة</a:t>
            </a:r>
            <a:endParaRPr lang="ar-QA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35" name="Shape 147">
            <a:extLst>
              <a:ext uri="{FF2B5EF4-FFF2-40B4-BE49-F238E27FC236}">
                <a16:creationId xmlns:a16="http://schemas.microsoft.com/office/drawing/2014/main" id="{5FAC4DDE-5170-4595-A66A-622676B72541}"/>
              </a:ext>
            </a:extLst>
          </p:cNvPr>
          <p:cNvSpPr txBox="1"/>
          <p:nvPr/>
        </p:nvSpPr>
        <p:spPr>
          <a:xfrm>
            <a:off x="9485692" y="5953614"/>
            <a:ext cx="2580617" cy="565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Technology zone</a:t>
            </a:r>
            <a:endParaRPr lang="ar-DZ" sz="2000" b="1" dirty="0">
              <a:solidFill>
                <a:schemeClr val="tx1"/>
              </a:solidFill>
              <a:latin typeface="Politica" panose="02000506060000020004" pitchFamily="2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منطقة التكنولوجيا</a:t>
            </a:r>
            <a:endParaRPr lang="ar-QA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9F5770D-C228-4BE0-90D2-E9885C7D1A64}"/>
              </a:ext>
            </a:extLst>
          </p:cNvPr>
          <p:cNvSpPr/>
          <p:nvPr/>
        </p:nvSpPr>
        <p:spPr>
          <a:xfrm>
            <a:off x="7877534" y="2315448"/>
            <a:ext cx="1522204" cy="1402829"/>
          </a:xfrm>
          <a:prstGeom prst="ellipse">
            <a:avLst/>
          </a:prstGeom>
          <a:solidFill>
            <a:srgbClr val="F72E41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55751C3-571F-412A-95FD-E59D8F043A80}"/>
              </a:ext>
            </a:extLst>
          </p:cNvPr>
          <p:cNvSpPr/>
          <p:nvPr/>
        </p:nvSpPr>
        <p:spPr>
          <a:xfrm>
            <a:off x="7877534" y="3870852"/>
            <a:ext cx="1522204" cy="1402829"/>
          </a:xfrm>
          <a:prstGeom prst="ellipse">
            <a:avLst/>
          </a:prstGeom>
          <a:solidFill>
            <a:srgbClr val="F72E41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E50F9A4-A99A-4839-BE14-C36D1CA70536}"/>
              </a:ext>
            </a:extLst>
          </p:cNvPr>
          <p:cNvSpPr/>
          <p:nvPr/>
        </p:nvSpPr>
        <p:spPr>
          <a:xfrm>
            <a:off x="7877534" y="5437935"/>
            <a:ext cx="1522204" cy="1402829"/>
          </a:xfrm>
          <a:prstGeom prst="ellipse">
            <a:avLst/>
          </a:prstGeom>
          <a:solidFill>
            <a:srgbClr val="F72E41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51079AA5-F451-471C-A13D-9991722775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5099" y="5680217"/>
            <a:ext cx="1068637" cy="91826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A56B9A5-9535-4039-B51A-421C7F66CF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0530" y="4055506"/>
            <a:ext cx="1257406" cy="108047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0A56D96-7C44-48CF-94F0-F0AF2B014E4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4259" y="2431021"/>
            <a:ext cx="1248878" cy="1080469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9FD8D4D-947E-4C23-87E3-87022069DEDD}"/>
              </a:ext>
            </a:extLst>
          </p:cNvPr>
          <p:cNvCxnSpPr>
            <a:cxnSpLocks/>
          </p:cNvCxnSpPr>
          <p:nvPr/>
        </p:nvCxnSpPr>
        <p:spPr>
          <a:xfrm>
            <a:off x="7123236" y="1709608"/>
            <a:ext cx="0" cy="4888873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63C8C060-F85E-4500-B45A-9A03C22648A8}"/>
              </a:ext>
            </a:extLst>
          </p:cNvPr>
          <p:cNvSpPr txBox="1">
            <a:spLocks/>
          </p:cNvSpPr>
          <p:nvPr/>
        </p:nvSpPr>
        <p:spPr>
          <a:xfrm>
            <a:off x="7096684" y="126790"/>
            <a:ext cx="5063530" cy="6853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DZ" sz="3200" dirty="0">
                <a:latin typeface="Raleway ExtraBold"/>
              </a:rPr>
              <a:t>ماذا نجد داخل مختبر التصنيع؟ </a:t>
            </a:r>
            <a:endParaRPr lang="en-US" sz="3200" dirty="0">
              <a:latin typeface="Ralewa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426606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A91873D-A739-41B6-A979-0631ECB498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96" t="9700" r="6244" b="11660"/>
          <a:stretch/>
        </p:blipFill>
        <p:spPr>
          <a:xfrm>
            <a:off x="827103" y="670264"/>
            <a:ext cx="10537793" cy="53931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3642" y="6415873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12" name="Google Shape;342;p12">
            <a:extLst>
              <a:ext uri="{FF2B5EF4-FFF2-40B4-BE49-F238E27FC236}">
                <a16:creationId xmlns:a16="http://schemas.microsoft.com/office/drawing/2014/main" id="{D9DBE533-EF34-49DD-A987-9CB50B2C0E44}"/>
              </a:ext>
            </a:extLst>
          </p:cNvPr>
          <p:cNvSpPr txBox="1">
            <a:spLocks/>
          </p:cNvSpPr>
          <p:nvPr/>
        </p:nvSpPr>
        <p:spPr>
          <a:xfrm>
            <a:off x="1344872" y="1570739"/>
            <a:ext cx="3679898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F72E41"/>
                </a:solidFill>
                <a:highlight>
                  <a:srgbClr val="C0C0C0"/>
                </a:highlight>
                <a:latin typeface="Politica" panose="02000506060000020004" pitchFamily="2" charset="0"/>
                <a:ea typeface="Megrim"/>
                <a:cs typeface="Megrim"/>
                <a:sym typeface="Nixie One"/>
              </a:rPr>
              <a:t>Teams Interface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15B084-46CF-422A-899D-A7461595CADD}"/>
              </a:ext>
            </a:extLst>
          </p:cNvPr>
          <p:cNvGrpSpPr/>
          <p:nvPr/>
        </p:nvGrpSpPr>
        <p:grpSpPr>
          <a:xfrm>
            <a:off x="9498562" y="6426230"/>
            <a:ext cx="1317480" cy="429393"/>
            <a:chOff x="9331349" y="6222078"/>
            <a:chExt cx="1450765" cy="47283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E97EF4-A21B-47CC-90C9-F705A84818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FA21837-4211-40B6-B138-3FCB2E071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232E48CF-FA0E-4CF9-9B84-350966A2B815}"/>
              </a:ext>
            </a:extLst>
          </p:cNvPr>
          <p:cNvSpPr/>
          <p:nvPr/>
        </p:nvSpPr>
        <p:spPr>
          <a:xfrm>
            <a:off x="4154749" y="5413896"/>
            <a:ext cx="284088" cy="284088"/>
          </a:xfrm>
          <a:prstGeom prst="ellipse">
            <a:avLst/>
          </a:prstGeom>
          <a:noFill/>
          <a:ln w="19050"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2091883-87F5-4C69-9A5B-DB4D5EA86423}"/>
              </a:ext>
            </a:extLst>
          </p:cNvPr>
          <p:cNvSpPr/>
          <p:nvPr/>
        </p:nvSpPr>
        <p:spPr>
          <a:xfrm>
            <a:off x="4589759" y="5413896"/>
            <a:ext cx="284088" cy="284088"/>
          </a:xfrm>
          <a:prstGeom prst="ellipse">
            <a:avLst/>
          </a:prstGeom>
          <a:noFill/>
          <a:ln w="19050"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EAE2EE-7048-4C2D-A44A-8893130557EE}"/>
              </a:ext>
            </a:extLst>
          </p:cNvPr>
          <p:cNvSpPr/>
          <p:nvPr/>
        </p:nvSpPr>
        <p:spPr>
          <a:xfrm>
            <a:off x="5024770" y="5405018"/>
            <a:ext cx="284088" cy="284088"/>
          </a:xfrm>
          <a:prstGeom prst="ellipse">
            <a:avLst/>
          </a:prstGeom>
          <a:noFill/>
          <a:ln w="19050"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6B20B4A-C963-4EFE-9E8B-9EC288B138C0}"/>
              </a:ext>
            </a:extLst>
          </p:cNvPr>
          <p:cNvCxnSpPr>
            <a:cxnSpLocks/>
          </p:cNvCxnSpPr>
          <p:nvPr/>
        </p:nvCxnSpPr>
        <p:spPr>
          <a:xfrm flipV="1">
            <a:off x="4296793" y="5788241"/>
            <a:ext cx="0" cy="399495"/>
          </a:xfrm>
          <a:prstGeom prst="straightConnector1">
            <a:avLst/>
          </a:prstGeom>
          <a:ln w="28575">
            <a:solidFill>
              <a:srgbClr val="F72E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342;p12">
            <a:extLst>
              <a:ext uri="{FF2B5EF4-FFF2-40B4-BE49-F238E27FC236}">
                <a16:creationId xmlns:a16="http://schemas.microsoft.com/office/drawing/2014/main" id="{3A978638-4E9B-425F-A4FC-42AB716F2BF0}"/>
              </a:ext>
            </a:extLst>
          </p:cNvPr>
          <p:cNvSpPr txBox="1">
            <a:spLocks/>
          </p:cNvSpPr>
          <p:nvPr/>
        </p:nvSpPr>
        <p:spPr>
          <a:xfrm>
            <a:off x="4028200" y="6100715"/>
            <a:ext cx="570438" cy="4293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dirty="0">
                <a:solidFill>
                  <a:srgbClr val="F72E41"/>
                </a:solidFill>
                <a:highlight>
                  <a:srgbClr val="C0C0C0"/>
                </a:highlight>
                <a:latin typeface="Politica" panose="02000506060000020004" pitchFamily="2" charset="0"/>
                <a:ea typeface="Megrim"/>
                <a:cs typeface="Megrim"/>
                <a:sym typeface="Nixie One"/>
              </a:rPr>
              <a:t>Video</a:t>
            </a:r>
            <a:endParaRPr lang="en-US" sz="2000" b="1" dirty="0">
              <a:solidFill>
                <a:srgbClr val="F72E41"/>
              </a:solidFill>
              <a:highlight>
                <a:srgbClr val="C0C0C0"/>
              </a:highlight>
              <a:latin typeface="Politica" panose="02000506060000020004" pitchFamily="2" charset="0"/>
              <a:ea typeface="Megrim"/>
              <a:cs typeface="Megrim"/>
              <a:sym typeface="Nixie One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B78FC9A-E90A-4C7C-BCDB-E2E0B163D901}"/>
              </a:ext>
            </a:extLst>
          </p:cNvPr>
          <p:cNvCxnSpPr>
            <a:cxnSpLocks/>
          </p:cNvCxnSpPr>
          <p:nvPr/>
        </p:nvCxnSpPr>
        <p:spPr>
          <a:xfrm flipV="1">
            <a:off x="4706644" y="5807474"/>
            <a:ext cx="0" cy="722634"/>
          </a:xfrm>
          <a:prstGeom prst="straightConnector1">
            <a:avLst/>
          </a:prstGeom>
          <a:ln w="28575">
            <a:solidFill>
              <a:srgbClr val="F72E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342;p12">
            <a:extLst>
              <a:ext uri="{FF2B5EF4-FFF2-40B4-BE49-F238E27FC236}">
                <a16:creationId xmlns:a16="http://schemas.microsoft.com/office/drawing/2014/main" id="{E9ECD80A-68E7-41A2-9163-B34DEBAE6819}"/>
              </a:ext>
            </a:extLst>
          </p:cNvPr>
          <p:cNvSpPr txBox="1">
            <a:spLocks/>
          </p:cNvSpPr>
          <p:nvPr/>
        </p:nvSpPr>
        <p:spPr>
          <a:xfrm>
            <a:off x="4232944" y="6395758"/>
            <a:ext cx="1115354" cy="4293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dirty="0">
                <a:solidFill>
                  <a:srgbClr val="F72E41"/>
                </a:solidFill>
                <a:highlight>
                  <a:srgbClr val="C0C0C0"/>
                </a:highlight>
                <a:latin typeface="Politica" panose="02000506060000020004" pitchFamily="2" charset="0"/>
                <a:ea typeface="Megrim"/>
                <a:cs typeface="Megrim"/>
                <a:sym typeface="Nixie One"/>
              </a:rPr>
              <a:t>Microphone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B89EA9F-C22E-4B92-B30A-95D637C31A43}"/>
              </a:ext>
            </a:extLst>
          </p:cNvPr>
          <p:cNvCxnSpPr>
            <a:cxnSpLocks/>
          </p:cNvCxnSpPr>
          <p:nvPr/>
        </p:nvCxnSpPr>
        <p:spPr>
          <a:xfrm flipV="1">
            <a:off x="5177158" y="5816352"/>
            <a:ext cx="0" cy="399495"/>
          </a:xfrm>
          <a:prstGeom prst="straightConnector1">
            <a:avLst/>
          </a:prstGeom>
          <a:ln w="28575">
            <a:solidFill>
              <a:srgbClr val="F72E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oogle Shape;342;p12">
            <a:extLst>
              <a:ext uri="{FF2B5EF4-FFF2-40B4-BE49-F238E27FC236}">
                <a16:creationId xmlns:a16="http://schemas.microsoft.com/office/drawing/2014/main" id="{DB5E77A2-1406-4356-A03D-2FE92CF6CC55}"/>
              </a:ext>
            </a:extLst>
          </p:cNvPr>
          <p:cNvSpPr txBox="1">
            <a:spLocks/>
          </p:cNvSpPr>
          <p:nvPr/>
        </p:nvSpPr>
        <p:spPr>
          <a:xfrm>
            <a:off x="4899686" y="6108283"/>
            <a:ext cx="1269424" cy="4293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dirty="0">
                <a:solidFill>
                  <a:srgbClr val="F72E41"/>
                </a:solidFill>
                <a:highlight>
                  <a:srgbClr val="C0C0C0"/>
                </a:highlight>
                <a:latin typeface="Politica" panose="02000506060000020004" pitchFamily="2" charset="0"/>
                <a:ea typeface="Megrim"/>
                <a:cs typeface="Megrim"/>
                <a:sym typeface="Nixie One"/>
              </a:rPr>
              <a:t>Screen Sharing </a:t>
            </a:r>
            <a:endParaRPr lang="en-US" sz="2000" b="1" dirty="0">
              <a:solidFill>
                <a:srgbClr val="F72E41"/>
              </a:solidFill>
              <a:highlight>
                <a:srgbClr val="C0C0C0"/>
              </a:highlight>
              <a:latin typeface="Politica" panose="02000506060000020004" pitchFamily="2" charset="0"/>
              <a:ea typeface="Megrim"/>
              <a:cs typeface="Megrim"/>
              <a:sym typeface="Nixie One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E99009-3031-4E0C-99B3-73C9EE76CB69}"/>
              </a:ext>
            </a:extLst>
          </p:cNvPr>
          <p:cNvSpPr/>
          <p:nvPr/>
        </p:nvSpPr>
        <p:spPr>
          <a:xfrm>
            <a:off x="5886614" y="5413897"/>
            <a:ext cx="284088" cy="284088"/>
          </a:xfrm>
          <a:prstGeom prst="ellipse">
            <a:avLst/>
          </a:prstGeom>
          <a:noFill/>
          <a:ln w="19050"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17F1D66-CE7D-4BFC-A3CD-4AFCEE4E78C5}"/>
              </a:ext>
            </a:extLst>
          </p:cNvPr>
          <p:cNvSpPr/>
          <p:nvPr/>
        </p:nvSpPr>
        <p:spPr>
          <a:xfrm>
            <a:off x="6321624" y="5413897"/>
            <a:ext cx="284088" cy="284088"/>
          </a:xfrm>
          <a:prstGeom prst="ellipse">
            <a:avLst/>
          </a:prstGeom>
          <a:noFill/>
          <a:ln w="19050"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0E4EA77-DB9B-4064-8C39-78F6EF068831}"/>
              </a:ext>
            </a:extLst>
          </p:cNvPr>
          <p:cNvSpPr/>
          <p:nvPr/>
        </p:nvSpPr>
        <p:spPr>
          <a:xfrm>
            <a:off x="6756635" y="5405019"/>
            <a:ext cx="284088" cy="284088"/>
          </a:xfrm>
          <a:prstGeom prst="ellipse">
            <a:avLst/>
          </a:prstGeom>
          <a:noFill/>
          <a:ln w="19050"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F4DB33B-6D1A-4B46-8158-5C828244B7A1}"/>
              </a:ext>
            </a:extLst>
          </p:cNvPr>
          <p:cNvCxnSpPr>
            <a:cxnSpLocks/>
          </p:cNvCxnSpPr>
          <p:nvPr/>
        </p:nvCxnSpPr>
        <p:spPr>
          <a:xfrm>
            <a:off x="6011663" y="4977840"/>
            <a:ext cx="0" cy="399495"/>
          </a:xfrm>
          <a:prstGeom prst="straightConnector1">
            <a:avLst/>
          </a:prstGeom>
          <a:ln w="28575">
            <a:solidFill>
              <a:srgbClr val="F72E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oogle Shape;342;p12">
            <a:extLst>
              <a:ext uri="{FF2B5EF4-FFF2-40B4-BE49-F238E27FC236}">
                <a16:creationId xmlns:a16="http://schemas.microsoft.com/office/drawing/2014/main" id="{DFF7952C-4D04-445B-AE8A-F5BC9EF0BC41}"/>
              </a:ext>
            </a:extLst>
          </p:cNvPr>
          <p:cNvSpPr txBox="1">
            <a:spLocks/>
          </p:cNvSpPr>
          <p:nvPr/>
        </p:nvSpPr>
        <p:spPr>
          <a:xfrm>
            <a:off x="5512997" y="4634831"/>
            <a:ext cx="988449" cy="4293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dirty="0">
                <a:solidFill>
                  <a:srgbClr val="F72E41"/>
                </a:solidFill>
                <a:highlight>
                  <a:srgbClr val="C0C0C0"/>
                </a:highlight>
                <a:latin typeface="Politica" panose="02000506060000020004" pitchFamily="2" charset="0"/>
                <a:ea typeface="Megrim"/>
                <a:cs typeface="Megrim"/>
                <a:sym typeface="Nixie One"/>
              </a:rPr>
              <a:t>Raise  hand</a:t>
            </a:r>
            <a:endParaRPr lang="en-US" sz="2000" b="1" dirty="0">
              <a:solidFill>
                <a:srgbClr val="F72E41"/>
              </a:solidFill>
              <a:highlight>
                <a:srgbClr val="C0C0C0"/>
              </a:highlight>
              <a:latin typeface="Politica" panose="02000506060000020004" pitchFamily="2" charset="0"/>
              <a:ea typeface="Megrim"/>
              <a:cs typeface="Megrim"/>
              <a:sym typeface="Nixie One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EAC4D5A-274E-4DFC-B20C-3CAB43AD03D1}"/>
              </a:ext>
            </a:extLst>
          </p:cNvPr>
          <p:cNvCxnSpPr>
            <a:cxnSpLocks/>
          </p:cNvCxnSpPr>
          <p:nvPr/>
        </p:nvCxnSpPr>
        <p:spPr>
          <a:xfrm>
            <a:off x="6463669" y="4655697"/>
            <a:ext cx="0" cy="710499"/>
          </a:xfrm>
          <a:prstGeom prst="straightConnector1">
            <a:avLst/>
          </a:prstGeom>
          <a:ln w="28575">
            <a:solidFill>
              <a:srgbClr val="F72E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Google Shape;342;p12">
            <a:extLst>
              <a:ext uri="{FF2B5EF4-FFF2-40B4-BE49-F238E27FC236}">
                <a16:creationId xmlns:a16="http://schemas.microsoft.com/office/drawing/2014/main" id="{E42527BD-517F-41C9-BB01-48A6397176E7}"/>
              </a:ext>
            </a:extLst>
          </p:cNvPr>
          <p:cNvSpPr txBox="1">
            <a:spLocks/>
          </p:cNvSpPr>
          <p:nvPr/>
        </p:nvSpPr>
        <p:spPr>
          <a:xfrm>
            <a:off x="6223173" y="4305883"/>
            <a:ext cx="587525" cy="4293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dirty="0">
                <a:solidFill>
                  <a:srgbClr val="F72E41"/>
                </a:solidFill>
                <a:highlight>
                  <a:srgbClr val="C0C0C0"/>
                </a:highlight>
                <a:latin typeface="Politica" panose="02000506060000020004" pitchFamily="2" charset="0"/>
                <a:ea typeface="Megrim"/>
                <a:cs typeface="Megrim"/>
                <a:sym typeface="Nixie One"/>
              </a:rPr>
              <a:t>Chat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3A35BA3-069A-432F-A6AC-510CB6FA2A69}"/>
              </a:ext>
            </a:extLst>
          </p:cNvPr>
          <p:cNvCxnSpPr>
            <a:cxnSpLocks/>
          </p:cNvCxnSpPr>
          <p:nvPr/>
        </p:nvCxnSpPr>
        <p:spPr>
          <a:xfrm flipH="1">
            <a:off x="6900905" y="4966701"/>
            <a:ext cx="0" cy="399495"/>
          </a:xfrm>
          <a:prstGeom prst="straightConnector1">
            <a:avLst/>
          </a:prstGeom>
          <a:ln w="28575">
            <a:solidFill>
              <a:srgbClr val="F72E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oogle Shape;342;p12">
            <a:extLst>
              <a:ext uri="{FF2B5EF4-FFF2-40B4-BE49-F238E27FC236}">
                <a16:creationId xmlns:a16="http://schemas.microsoft.com/office/drawing/2014/main" id="{71ADCA49-49BA-44D7-B675-401859B2F177}"/>
              </a:ext>
            </a:extLst>
          </p:cNvPr>
          <p:cNvSpPr txBox="1">
            <a:spLocks/>
          </p:cNvSpPr>
          <p:nvPr/>
        </p:nvSpPr>
        <p:spPr>
          <a:xfrm>
            <a:off x="6538443" y="4749296"/>
            <a:ext cx="1025325" cy="3028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dirty="0">
                <a:solidFill>
                  <a:srgbClr val="F72E41"/>
                </a:solidFill>
                <a:highlight>
                  <a:srgbClr val="C0C0C0"/>
                </a:highlight>
                <a:latin typeface="Politica" panose="02000506060000020004" pitchFamily="2" charset="0"/>
                <a:ea typeface="Megrim"/>
                <a:cs typeface="Megrim"/>
                <a:sym typeface="Nixie One"/>
              </a:rPr>
              <a:t>Attendees</a:t>
            </a:r>
            <a:endParaRPr lang="en-US" sz="2000" b="1" dirty="0">
              <a:solidFill>
                <a:srgbClr val="F72E41"/>
              </a:solidFill>
              <a:highlight>
                <a:srgbClr val="C0C0C0"/>
              </a:highlight>
              <a:latin typeface="Politica" panose="02000506060000020004" pitchFamily="2" charset="0"/>
              <a:ea typeface="Megrim"/>
              <a:cs typeface="Megrim"/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298195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1D6A05-6A7E-452E-94E8-2FC389C074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50" t="19377" r="13075" b="4667"/>
          <a:stretch/>
        </p:blipFill>
        <p:spPr>
          <a:xfrm>
            <a:off x="0" y="0"/>
            <a:ext cx="12192000" cy="7079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3642" y="627383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FDE3715B-A79F-46FF-AB87-D1AD8D995E9C}"/>
              </a:ext>
            </a:extLst>
          </p:cNvPr>
          <p:cNvSpPr txBox="1">
            <a:spLocks/>
          </p:cNvSpPr>
          <p:nvPr/>
        </p:nvSpPr>
        <p:spPr>
          <a:xfrm>
            <a:off x="6995160" y="3562075"/>
            <a:ext cx="5196840" cy="2483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Steve moved from America to Qatar recently. He heard about the month of Ramadhan and how important it is for his Muslim friends.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He got invited to Iftar by one of his friends, however, he wanted to add an Islamic twist to his clothes, as a nice gesture to his friends. 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Please help Steve design a customized outfit with an Islamic  twist in it! </a:t>
            </a:r>
            <a:endParaRPr lang="en-US" sz="2000" b="1" dirty="0">
              <a:solidFill>
                <a:schemeClr val="bg1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A4ED73-EB4E-4CEC-BCCC-7AC35BBA7587}"/>
              </a:ext>
            </a:extLst>
          </p:cNvPr>
          <p:cNvSpPr txBox="1"/>
          <p:nvPr/>
        </p:nvSpPr>
        <p:spPr>
          <a:xfrm>
            <a:off x="10663642" y="6273830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1710019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nnequins in traditional Qatari women's attire - Women in Qatar -  Wikipedia | Traditional dresses, Attire women, Women">
            <a:extLst>
              <a:ext uri="{FF2B5EF4-FFF2-40B4-BE49-F238E27FC236}">
                <a16:creationId xmlns:a16="http://schemas.microsoft.com/office/drawing/2014/main" id="{AD3E74CE-6530-4BA1-A6A4-3276E784A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127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A82546-571B-4229-AC2C-E93868AC0CBA}"/>
              </a:ext>
            </a:extLst>
          </p:cNvPr>
          <p:cNvSpPr txBox="1">
            <a:spLocks/>
          </p:cNvSpPr>
          <p:nvPr/>
        </p:nvSpPr>
        <p:spPr>
          <a:xfrm>
            <a:off x="10312782" y="2167128"/>
            <a:ext cx="1758695" cy="2523744"/>
          </a:xfrm>
          <a:prstGeom prst="rect">
            <a:avLst/>
          </a:prstGeom>
          <a:noFill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QATARI </a:t>
            </a:r>
          </a:p>
          <a:p>
            <a:pPr lvl="0"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TRADITIONAL </a:t>
            </a:r>
          </a:p>
          <a:p>
            <a:pPr lvl="0"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CUTOMES</a:t>
            </a:r>
            <a:r>
              <a:rPr lang="en-US" sz="2400" b="1" dirty="0">
                <a:solidFill>
                  <a:schemeClr val="tx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3A09F2-EB55-4904-9E1B-99282A064809}"/>
              </a:ext>
            </a:extLst>
          </p:cNvPr>
          <p:cNvSpPr txBox="1"/>
          <p:nvPr/>
        </p:nvSpPr>
        <p:spPr>
          <a:xfrm>
            <a:off x="11191074" y="6488526"/>
            <a:ext cx="131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4164905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0F20C4-574D-4AD1-A244-96E69925E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BEA493-4FFB-441C-81ED-65BC0916D8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A7CC453-6F47-4427-B67D-37E65A92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B6AD4D9-2CD8-4BB1-8DA9-B1E2BC9BB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8E860C5-0E72-4769-BC34-B0F6BEFB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10B4B11-67FA-4043-A58C-BC226E7AC3BB}"/>
              </a:ext>
            </a:extLst>
          </p:cNvPr>
          <p:cNvSpPr txBox="1"/>
          <p:nvPr/>
        </p:nvSpPr>
        <p:spPr>
          <a:xfrm>
            <a:off x="364500" y="2478368"/>
            <a:ext cx="55777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DIGITAL</a:t>
            </a:r>
          </a:p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FASHION</a:t>
            </a:r>
          </a:p>
        </p:txBody>
      </p:sp>
    </p:spTree>
    <p:extLst>
      <p:ext uri="{BB962C8B-B14F-4D97-AF65-F5344CB8AC3E}">
        <p14:creationId xmlns:p14="http://schemas.microsoft.com/office/powerpoint/2010/main" val="3166195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0DF00A-F0F2-4AF5-8084-5E6BD3D4687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228C0B8-DF82-4BD9-B2CF-C6533E3AF099}"/>
              </a:ext>
            </a:extLst>
          </p:cNvPr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707FCE-F54D-4B41-84A9-06CFB50B7D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8565698-846B-48C6-A15A-7015B7F6E1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5DFC7D8C-EA23-40E0-A32E-D1367A16CC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338" y="2258906"/>
            <a:ext cx="2651779" cy="2289279"/>
          </a:xfrm>
          <a:prstGeom prst="rect">
            <a:avLst/>
          </a:prstGeom>
        </p:spPr>
      </p:pic>
      <p:sp>
        <p:nvSpPr>
          <p:cNvPr id="11" name="Plus Sign 10">
            <a:extLst>
              <a:ext uri="{FF2B5EF4-FFF2-40B4-BE49-F238E27FC236}">
                <a16:creationId xmlns:a16="http://schemas.microsoft.com/office/drawing/2014/main" id="{921CBBB1-53CB-416E-90B4-6EC7D237F9EA}"/>
              </a:ext>
            </a:extLst>
          </p:cNvPr>
          <p:cNvSpPr/>
          <p:nvPr/>
        </p:nvSpPr>
        <p:spPr>
          <a:xfrm>
            <a:off x="3055775" y="2830615"/>
            <a:ext cx="938952" cy="93895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EECDBF30-CD3E-43A9-ABBE-44134376F2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2528" y="1974032"/>
            <a:ext cx="3375940" cy="2691565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3BB640AD-1568-4DB9-AC5B-584ADC46AF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237" y="2448526"/>
            <a:ext cx="1523868" cy="1257450"/>
          </a:xfrm>
          <a:prstGeom prst="rect">
            <a:avLst/>
          </a:prstGeom>
        </p:spPr>
      </p:pic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B0845F8A-95F8-4867-9110-B844BE6A50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4174" y="2258907"/>
            <a:ext cx="2658168" cy="2289279"/>
          </a:xfrm>
          <a:prstGeom prst="rect">
            <a:avLst/>
          </a:prstGeom>
        </p:spPr>
      </p:pic>
      <p:sp>
        <p:nvSpPr>
          <p:cNvPr id="18" name="Plus Sign 17">
            <a:extLst>
              <a:ext uri="{FF2B5EF4-FFF2-40B4-BE49-F238E27FC236}">
                <a16:creationId xmlns:a16="http://schemas.microsoft.com/office/drawing/2014/main" id="{04BB6C83-C784-419C-A068-0F1F6012591F}"/>
              </a:ext>
            </a:extLst>
          </p:cNvPr>
          <p:cNvSpPr/>
          <p:nvPr/>
        </p:nvSpPr>
        <p:spPr>
          <a:xfrm>
            <a:off x="7985449" y="2850338"/>
            <a:ext cx="938952" cy="93895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342;p12">
            <a:extLst>
              <a:ext uri="{FF2B5EF4-FFF2-40B4-BE49-F238E27FC236}">
                <a16:creationId xmlns:a16="http://schemas.microsoft.com/office/drawing/2014/main" id="{0A59FC47-8AA2-4A43-99F5-B35C8421EB45}"/>
              </a:ext>
            </a:extLst>
          </p:cNvPr>
          <p:cNvSpPr txBox="1">
            <a:spLocks/>
          </p:cNvSpPr>
          <p:nvPr/>
        </p:nvSpPr>
        <p:spPr>
          <a:xfrm>
            <a:off x="228600" y="403079"/>
            <a:ext cx="11865427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Digital Fashion </a:t>
            </a:r>
            <a:r>
              <a:rPr lang="ar-QA" sz="4000" b="1" dirty="0">
                <a:solidFill>
                  <a:schemeClr val="tx1"/>
                </a:solidFill>
                <a:latin typeface="+mn-lt"/>
                <a:ea typeface="Megrim"/>
                <a:cs typeface="Megrim"/>
                <a:sym typeface="Nixie One"/>
              </a:rPr>
              <a:t>الموضة الرقمية                                                        </a:t>
            </a:r>
            <a:endParaRPr lang="en-US" sz="4000" b="1" dirty="0">
              <a:solidFill>
                <a:schemeClr val="tx1"/>
              </a:solidFill>
              <a:latin typeface="+mn-lt"/>
              <a:ea typeface="Megrim"/>
              <a:cs typeface="Megrim"/>
              <a:sym typeface="Nixie One"/>
            </a:endParaRPr>
          </a:p>
        </p:txBody>
      </p:sp>
      <p:sp>
        <p:nvSpPr>
          <p:cNvPr id="26" name="Google Shape;342;p12">
            <a:extLst>
              <a:ext uri="{FF2B5EF4-FFF2-40B4-BE49-F238E27FC236}">
                <a16:creationId xmlns:a16="http://schemas.microsoft.com/office/drawing/2014/main" id="{CB757B56-4212-428E-84FA-FE07E6FF76DD}"/>
              </a:ext>
            </a:extLst>
          </p:cNvPr>
          <p:cNvSpPr txBox="1">
            <a:spLocks/>
          </p:cNvSpPr>
          <p:nvPr/>
        </p:nvSpPr>
        <p:spPr>
          <a:xfrm>
            <a:off x="578915" y="4665597"/>
            <a:ext cx="1892624" cy="12827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Fashion</a:t>
            </a:r>
          </a:p>
          <a:p>
            <a:pPr algn="ctr"/>
            <a:r>
              <a:rPr lang="ar-QA" sz="3600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الموضة</a:t>
            </a:r>
            <a:endParaRPr lang="en-US" sz="3600" dirty="0">
              <a:solidFill>
                <a:schemeClr val="tx1"/>
              </a:solidFill>
              <a:latin typeface="Politica" panose="02000506060000020004" pitchFamily="2" charset="0"/>
              <a:ea typeface="Megrim"/>
              <a:cs typeface="Megrim"/>
              <a:sym typeface="Nixie One"/>
            </a:endParaRPr>
          </a:p>
        </p:txBody>
      </p:sp>
      <p:sp>
        <p:nvSpPr>
          <p:cNvPr id="27" name="Google Shape;342;p12">
            <a:extLst>
              <a:ext uri="{FF2B5EF4-FFF2-40B4-BE49-F238E27FC236}">
                <a16:creationId xmlns:a16="http://schemas.microsoft.com/office/drawing/2014/main" id="{13D2DCFA-A77F-4FED-BACC-82344D594C8F}"/>
              </a:ext>
            </a:extLst>
          </p:cNvPr>
          <p:cNvSpPr txBox="1">
            <a:spLocks/>
          </p:cNvSpPr>
          <p:nvPr/>
        </p:nvSpPr>
        <p:spPr>
          <a:xfrm>
            <a:off x="5149688" y="4665597"/>
            <a:ext cx="1892624" cy="12827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Computer</a:t>
            </a:r>
            <a:endParaRPr lang="ar-QA" sz="3600" dirty="0">
              <a:solidFill>
                <a:schemeClr val="tx1"/>
              </a:solidFill>
              <a:latin typeface="Politica" panose="02000506060000020004" pitchFamily="2" charset="0"/>
              <a:ea typeface="Megrim"/>
              <a:cs typeface="Megrim"/>
              <a:sym typeface="Nixie One"/>
            </a:endParaRPr>
          </a:p>
          <a:p>
            <a:pPr algn="ctr"/>
            <a:r>
              <a:rPr lang="ar-QA" sz="3600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الكمبيوتر</a:t>
            </a:r>
            <a:endParaRPr lang="en-US" sz="3600" dirty="0">
              <a:solidFill>
                <a:schemeClr val="tx1"/>
              </a:solidFill>
              <a:latin typeface="Politica" panose="02000506060000020004" pitchFamily="2" charset="0"/>
              <a:ea typeface="Megrim"/>
              <a:cs typeface="Megrim"/>
              <a:sym typeface="Nixie One"/>
            </a:endParaRPr>
          </a:p>
        </p:txBody>
      </p:sp>
      <p:sp>
        <p:nvSpPr>
          <p:cNvPr id="28" name="Google Shape;342;p12">
            <a:extLst>
              <a:ext uri="{FF2B5EF4-FFF2-40B4-BE49-F238E27FC236}">
                <a16:creationId xmlns:a16="http://schemas.microsoft.com/office/drawing/2014/main" id="{B067BF07-BB90-40EC-BC1C-183AB9E37BBA}"/>
              </a:ext>
            </a:extLst>
          </p:cNvPr>
          <p:cNvSpPr txBox="1">
            <a:spLocks/>
          </p:cNvSpPr>
          <p:nvPr/>
        </p:nvSpPr>
        <p:spPr>
          <a:xfrm>
            <a:off x="8986934" y="4662619"/>
            <a:ext cx="3205066" cy="12857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Digital Fabrication</a:t>
            </a:r>
            <a:endParaRPr lang="ar-QA" sz="3600" dirty="0">
              <a:solidFill>
                <a:schemeClr val="tx1"/>
              </a:solidFill>
              <a:latin typeface="Politica" panose="02000506060000020004" pitchFamily="2" charset="0"/>
              <a:ea typeface="Megrim"/>
              <a:cs typeface="Megrim"/>
              <a:sym typeface="Nixie One"/>
            </a:endParaRPr>
          </a:p>
          <a:p>
            <a:pPr algn="ctr"/>
            <a:r>
              <a:rPr lang="ar-QA" sz="3600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التصنيع الرقمي</a:t>
            </a:r>
            <a:r>
              <a:rPr lang="en-US" sz="3600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4077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7ECB0CC4-9923-416F-B031-0ABA6B206E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84" y="1065207"/>
            <a:ext cx="3327504" cy="498502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wo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B95B9669-30C7-4B51-AEAE-6ED49AA55E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0579" y="1065207"/>
            <a:ext cx="3752649" cy="4985026"/>
          </a:xfrm>
          <a:prstGeom prst="rect">
            <a:avLst/>
          </a:prstGeom>
        </p:spPr>
      </p:pic>
      <p:cxnSp>
        <p:nvCxnSpPr>
          <p:cNvPr id="26" name="Straight Connector 13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erson wearing a costume&#10;&#10;Description automatically generated">
            <a:extLst>
              <a:ext uri="{FF2B5EF4-FFF2-40B4-BE49-F238E27FC236}">
                <a16:creationId xmlns:a16="http://schemas.microsoft.com/office/drawing/2014/main" id="{6592DB13-7C4D-414C-9CE1-884687A997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570" y="1065207"/>
            <a:ext cx="3738770" cy="4985027"/>
          </a:xfrm>
          <a:prstGeom prst="rect">
            <a:avLst/>
          </a:prstGeom>
        </p:spPr>
      </p:pic>
      <p:sp>
        <p:nvSpPr>
          <p:cNvPr id="8" name="Google Shape;342;p12">
            <a:extLst>
              <a:ext uri="{FF2B5EF4-FFF2-40B4-BE49-F238E27FC236}">
                <a16:creationId xmlns:a16="http://schemas.microsoft.com/office/drawing/2014/main" id="{BDD1DBD5-C7D6-41EC-B8E1-37C495CBC4EC}"/>
              </a:ext>
            </a:extLst>
          </p:cNvPr>
          <p:cNvSpPr txBox="1">
            <a:spLocks/>
          </p:cNvSpPr>
          <p:nvPr/>
        </p:nvSpPr>
        <p:spPr>
          <a:xfrm>
            <a:off x="432189" y="155072"/>
            <a:ext cx="5537463" cy="7763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Examples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AF6958-3086-498C-B75D-95C55C0212DB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21993F-79D2-4C4B-95B4-13AC60DAEC2F}"/>
              </a:ext>
            </a:extLst>
          </p:cNvPr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E7EA544-DF36-43F1-A61D-B8A25388C8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8054466-B75E-4C9A-ABEA-D7275CF72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2" name="Google Shape;342;p12">
            <a:extLst>
              <a:ext uri="{FF2B5EF4-FFF2-40B4-BE49-F238E27FC236}">
                <a16:creationId xmlns:a16="http://schemas.microsoft.com/office/drawing/2014/main" id="{0E8626D7-DEBE-430B-A0B3-1AB4BE723633}"/>
              </a:ext>
            </a:extLst>
          </p:cNvPr>
          <p:cNvSpPr txBox="1">
            <a:spLocks/>
          </p:cNvSpPr>
          <p:nvPr/>
        </p:nvSpPr>
        <p:spPr>
          <a:xfrm>
            <a:off x="3073428" y="286089"/>
            <a:ext cx="8648912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QA" sz="4000" b="1" dirty="0">
                <a:solidFill>
                  <a:schemeClr val="tx1"/>
                </a:solidFill>
                <a:latin typeface="+mn-lt"/>
                <a:ea typeface="Megrim"/>
                <a:cs typeface="Megrim"/>
                <a:sym typeface="Nixie One"/>
              </a:rPr>
              <a:t>أمثلة</a:t>
            </a:r>
            <a:endParaRPr lang="en-US" sz="4000" b="1" dirty="0">
              <a:solidFill>
                <a:schemeClr val="tx1"/>
              </a:solidFill>
              <a:latin typeface="+mn-lt"/>
              <a:ea typeface="Megrim"/>
              <a:cs typeface="Megrim"/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1544680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690</Words>
  <Application>Microsoft Office PowerPoint</Application>
  <PresentationFormat>Widescreen</PresentationFormat>
  <Paragraphs>123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Consolas</vt:lpstr>
      <vt:lpstr>Lato</vt:lpstr>
      <vt:lpstr>Neo Sans Arabic</vt:lpstr>
      <vt:lpstr>Politica</vt:lpstr>
      <vt:lpstr>Raleway ExtraBold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Getting Started with Vectary - OBJECT MODE</vt:lpstr>
      <vt:lpstr>Rotation  How to rotate an object: </vt:lpstr>
      <vt:lpstr>Scaling and moving   </vt:lpstr>
      <vt:lpstr>Vectary basic objects </vt:lpstr>
      <vt:lpstr>Changing background color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Busaaa</dc:creator>
  <cp:lastModifiedBy>Sarah-studio56@outlook.com</cp:lastModifiedBy>
  <cp:revision>30</cp:revision>
  <dcterms:created xsi:type="dcterms:W3CDTF">2020-10-12T07:52:43Z</dcterms:created>
  <dcterms:modified xsi:type="dcterms:W3CDTF">2021-04-25T13:03:35Z</dcterms:modified>
</cp:coreProperties>
</file>