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4" r:id="rId2"/>
    <p:sldId id="262" r:id="rId3"/>
    <p:sldId id="263" r:id="rId4"/>
    <p:sldId id="265" r:id="rId5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81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507" y="992767"/>
            <a:ext cx="11358000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3778832"/>
            <a:ext cx="11358000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1536633"/>
            <a:ext cx="53319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20;p4"/>
          <p:cNvSpPr txBox="1">
            <a:spLocks noGrp="1"/>
          </p:cNvSpPr>
          <p:nvPr>
            <p:ph type="body" sz="half" idx="13"/>
          </p:nvPr>
        </p:nvSpPr>
        <p:spPr>
          <a:xfrm>
            <a:off x="6441587" y="1536632"/>
            <a:ext cx="53319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15496" y="740799"/>
            <a:ext cx="3743100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1852800"/>
            <a:ext cx="3743100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53502" y="600199"/>
            <a:ext cx="8488201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3;p8"/>
          <p:cNvSpPr/>
          <p:nvPr/>
        </p:nvSpPr>
        <p:spPr>
          <a:xfrm>
            <a:off x="6094474" y="-167"/>
            <a:ext cx="6094501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53911" y="1644232"/>
            <a:ext cx="53922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3911" y="3737433"/>
            <a:ext cx="53922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36;p8"/>
          <p:cNvSpPr txBox="1">
            <a:spLocks noGrp="1"/>
          </p:cNvSpPr>
          <p:nvPr>
            <p:ph type="body" sz="half" idx="13"/>
          </p:nvPr>
        </p:nvSpPr>
        <p:spPr>
          <a:xfrm>
            <a:off x="6584352" y="965433"/>
            <a:ext cx="5114700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5640766"/>
            <a:ext cx="79965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15496" y="1474833"/>
            <a:ext cx="11358000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4202967"/>
            <a:ext cx="11358000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496" y="593366"/>
            <a:ext cx="11358000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5093" y="6265547"/>
            <a:ext cx="440092" cy="428850"/>
          </a:xfrm>
          <a:prstGeom prst="rect">
            <a:avLst/>
          </a:prstGeom>
          <a:ln w="12700">
            <a:miter lim="400000"/>
          </a:ln>
        </p:spPr>
        <p:txBody>
          <a:bodyPr wrap="none" lIns="121874" tIns="121874" rIns="121874" bIns="121874" anchor="ctr">
            <a:spAutoFit/>
          </a:bodyPr>
          <a:lstStyle>
            <a:lvl1pPr algn="r">
              <a:defRPr sz="13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6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3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20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79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51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2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9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6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51;p12"/>
          <p:cNvSpPr txBox="1"/>
          <p:nvPr/>
        </p:nvSpPr>
        <p:spPr>
          <a:xfrm>
            <a:off x="2691500" y="3192190"/>
            <a:ext cx="7050300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DZ" sz="2000" dirty="0">
                <a:latin typeface="Monotype Koufi" pitchFamily="2" charset="-78"/>
                <a:ea typeface="Monotype Koufi" pitchFamily="2" charset="-78"/>
                <a:cs typeface="+mj-cs"/>
              </a:rPr>
              <a:t>الخطة الدراسية</a:t>
            </a:r>
            <a:endParaRPr sz="2000" dirty="0"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grpSp>
        <p:nvGrpSpPr>
          <p:cNvPr id="104" name="Google Shape;52;p12"/>
          <p:cNvGrpSpPr/>
          <p:nvPr/>
        </p:nvGrpSpPr>
        <p:grpSpPr>
          <a:xfrm>
            <a:off x="3956246" y="3225200"/>
            <a:ext cx="4530449" cy="494651"/>
            <a:chOff x="0" y="0"/>
            <a:chExt cx="4530447" cy="494649"/>
          </a:xfrm>
        </p:grpSpPr>
        <p:sp>
          <p:nvSpPr>
            <p:cNvPr id="102" name="Google Shape;53;p12"/>
            <p:cNvSpPr/>
            <p:nvPr/>
          </p:nvSpPr>
          <p:spPr>
            <a:xfrm>
              <a:off x="0" y="-1"/>
              <a:ext cx="453044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Google Shape;54;p12"/>
            <p:cNvSpPr/>
            <p:nvPr/>
          </p:nvSpPr>
          <p:spPr>
            <a:xfrm>
              <a:off x="0" y="494649"/>
              <a:ext cx="453044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918" y="74868"/>
            <a:ext cx="2177431" cy="79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8788004" y="721921"/>
            <a:ext cx="3403996" cy="635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4"/>
          <a:srcRect l="3178" r="48363" b="8832"/>
          <a:stretch>
            <a:fillRect/>
          </a:stretch>
        </p:blipFill>
        <p:spPr>
          <a:xfrm rot="16200000">
            <a:off x="-310174" y="-1521680"/>
            <a:ext cx="2781005" cy="5907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0" descr="Picture 10"/>
          <p:cNvPicPr>
            <a:picLocks noChangeAspect="1"/>
          </p:cNvPicPr>
          <p:nvPr/>
        </p:nvPicPr>
        <p:blipFill>
          <a:blip r:embed="rId5"/>
          <a:srcRect r="45129"/>
          <a:stretch>
            <a:fillRect/>
          </a:stretch>
        </p:blipFill>
        <p:spPr>
          <a:xfrm rot="5400000">
            <a:off x="863277" y="768138"/>
            <a:ext cx="4319274" cy="78716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468247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2113953"/>
            <a:ext cx="10284002" cy="3800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ar-QA" b="0" i="0" u="none" strike="noStrike" dirty="0">
                <a:solidFill>
                  <a:srgbClr val="FFFFFF"/>
                </a:solidFill>
                <a:effectLst/>
                <a:latin typeface="Lato"/>
              </a:rPr>
              <a:t>   </a:t>
            </a:r>
            <a:r>
              <a:rPr lang="ar-QA" b="1" i="0" u="none" strike="noStrike" dirty="0">
                <a:solidFill>
                  <a:srgbClr val="FFFFFF"/>
                </a:solidFill>
                <a:effectLst/>
                <a:latin typeface="Lato"/>
                <a:cs typeface="Lato"/>
              </a:rPr>
              <a:t>المنطقة: </a:t>
            </a:r>
            <a:r>
              <a:rPr lang="ar-QA" b="0" i="0" u="none" strike="noStrike" dirty="0">
                <a:solidFill>
                  <a:srgbClr val="FFFFFF"/>
                </a:solidFill>
                <a:effectLst/>
                <a:latin typeface="Lato"/>
                <a:cs typeface="Lato"/>
              </a:rPr>
              <a:t>منطقة البرمجة         </a:t>
            </a:r>
            <a:r>
              <a:rPr lang="ar-QA" b="1" i="0" u="none" strike="noStrike" dirty="0">
                <a:solidFill>
                  <a:srgbClr val="FFFFFF"/>
                </a:solidFill>
                <a:effectLst/>
                <a:latin typeface="Lato"/>
                <a:cs typeface="Lato"/>
              </a:rPr>
              <a:t>الفئة العمرية: </a:t>
            </a:r>
            <a:r>
              <a:rPr lang="ar-QA" b="0" i="0" u="none" strike="noStrike" dirty="0">
                <a:solidFill>
                  <a:srgbClr val="FFFFFF"/>
                </a:solidFill>
                <a:effectLst/>
                <a:latin typeface="Lato"/>
                <a:cs typeface="Lato"/>
              </a:rPr>
              <a:t>7-11</a:t>
            </a:r>
            <a:r>
              <a:rPr lang="ar-QA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Lato"/>
            </a:endParaRPr>
          </a:p>
          <a:p>
            <a:pPr lvl="0" algn="r" rtl="1">
              <a:lnSpc>
                <a:spcPct val="150000"/>
              </a:lnSpc>
            </a:pPr>
            <a:r>
              <a:rPr lang="ar-QA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الوصف</a:t>
            </a:r>
            <a:r>
              <a:rPr lang="ar-QA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: </a:t>
            </a:r>
          </a:p>
          <a:p>
            <a:pPr algn="r" rtl="1">
              <a:lnSpc>
                <a:spcPct val="150000"/>
              </a:lnSpc>
            </a:pPr>
            <a:r>
              <a:rPr lang="ar-DZ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ar-DZ" b="0" i="0" u="none" strike="noStrike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في هذه الورشة، سوف يقوم المشتركين بتصميم مظهر كامل لشخصية ثلاثية الأبعاد مع مراعاة واتباع الثقافة القطرية في اللباس والأنماط. سوف يستخدمون برنامج (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Vectary</a:t>
            </a:r>
            <a:r>
              <a:rPr lang="ar-DZ" dirty="0">
                <a:solidFill>
                  <a:schemeClr val="bg1"/>
                </a:solidFill>
                <a:cs typeface="Calibri" panose="020F0502020204030204" pitchFamily="34" charset="0"/>
              </a:rPr>
              <a:t>) 	</a:t>
            </a:r>
            <a:r>
              <a:rPr lang="ar-DZ" b="0" i="0" u="none" strike="noStrike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لإضافة شخصية ثلاثية الأبعاد والتعديل عليها.</a:t>
            </a:r>
            <a:r>
              <a:rPr lang="ar-DZ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US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r" rtl="1">
              <a:lnSpc>
                <a:spcPct val="150000"/>
              </a:lnSpc>
            </a:pPr>
            <a:r>
              <a:rPr lang="ar-QA" b="1" dirty="0">
                <a:solidFill>
                  <a:srgbClr val="FFFFFF"/>
                </a:solidFill>
                <a:latin typeface="Lato"/>
                <a:sym typeface="Lato"/>
              </a:rPr>
              <a:t>التحدي الهندسي: </a:t>
            </a:r>
            <a:endParaRPr lang="en-US" b="1" dirty="0">
              <a:solidFill>
                <a:srgbClr val="FFFFFF"/>
              </a:solidFill>
              <a:latin typeface="Lato"/>
              <a:sym typeface="Lato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انتقل ستيف من أمريكا إلى قطر مؤخرًا. سمع عن شهر رمضان وأهميته لأصدقائه المسلمين. </a:t>
            </a:r>
            <a:r>
              <a:rPr kumimoji="0" lang="ar-DZ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كما </a:t>
            </a: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تمت دعوته إلى الإفطار من قبل أحد أصدقائه، لكنه أراد إضافة لمسة إسلامية إلى ملابسه، كبادرة لطيفة لأصدقائه. الرجاء مساعدة ستيف في تصميم زي مخصص </a:t>
            </a:r>
            <a:r>
              <a:rPr kumimoji="0" lang="ar-DZ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مستوحى من</a:t>
            </a: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الأنماط الإسلامية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!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QA" altLang="en-US" dirty="0">
              <a:solidFill>
                <a:srgbClr val="FFFFFF"/>
              </a:solidFill>
              <a:latin typeface="Lato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altLang="en-US" b="1" dirty="0">
                <a:solidFill>
                  <a:srgbClr val="FFFFFF"/>
                </a:solidFill>
                <a:latin typeface="Lato"/>
              </a:rPr>
              <a:t>أهداف التعلم: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altLang="en-US" dirty="0">
                <a:solidFill>
                  <a:srgbClr val="FFFFFF"/>
                </a:solidFill>
                <a:latin typeface="Lato"/>
              </a:rPr>
              <a:t>بعد هذه الورشة سيصبح المشاركين قادرين على:</a:t>
            </a: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افهم هيكل منصة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Vectary </a:t>
            </a: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وكيف </a:t>
            </a:r>
            <a:r>
              <a:rPr kumimoji="0" lang="ar-DZ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عمله</a:t>
            </a: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. </a:t>
            </a:r>
            <a:endParaRPr kumimoji="0" lang="ar-DZ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استخدم أدوات </a:t>
            </a:r>
            <a:r>
              <a:rPr kumimoji="0" lang="ar-DZ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التعديل</a:t>
            </a: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لتغيير مظهر الشخصية (المقاس، الألوان، القوام). </a:t>
            </a:r>
            <a:endParaRPr kumimoji="0" lang="ar-DZ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DZ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تصميم</a:t>
            </a: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البيئة </a:t>
            </a:r>
            <a:r>
              <a:rPr kumimoji="0" lang="ar-DZ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المحيطة ب</a:t>
            </a: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الشخصية </a:t>
            </a:r>
            <a:r>
              <a:rPr kumimoji="0" lang="ar-DZ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عبر اضافة</a:t>
            </a: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خلفية.</a:t>
            </a:r>
            <a:endParaRPr kumimoji="0" lang="ar-DZ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خيارات التصدير.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ato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pPr rtl="1"/>
            <a:r>
              <a:rPr lang="ar-DZ" dirty="0">
                <a:cs typeface="Arial" panose="020B0604020202020204" pitchFamily="34" charset="0"/>
              </a:rPr>
              <a:t>العرض الرمضاني للشخصيات</a:t>
            </a:r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2C7E88-F395-4CE9-A46D-454B12D9E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211"/>
            <a:ext cx="65" cy="47962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B6105C-DB69-485A-94C2-CF37DB96E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7440E26-A2A6-424F-8066-557381E76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38B1E1C-26E8-4750-9949-2E7C93487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98D0ADF-D76E-4A81-BDC5-06003712B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8;p14"/>
          <p:cNvSpPr txBox="1"/>
          <p:nvPr/>
        </p:nvSpPr>
        <p:spPr>
          <a:xfrm>
            <a:off x="3865009" y="14251"/>
            <a:ext cx="4720201" cy="492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sz="1600" b="0" i="0" u="none" strike="noStrike" dirty="0">
                <a:solidFill>
                  <a:srgbClr val="FFFFFF"/>
                </a:solidFill>
                <a:effectLst/>
                <a:cs typeface="Lato"/>
              </a:rPr>
              <a:t>خطة الدرس (ص1)</a:t>
            </a:r>
            <a:r>
              <a:rPr lang="ar-QA" sz="16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sz="1600" dirty="0"/>
          </a:p>
        </p:txBody>
      </p:sp>
      <p:grpSp>
        <p:nvGrpSpPr>
          <p:cNvPr id="121" name="Google Shape;69;p14"/>
          <p:cNvGrpSpPr/>
          <p:nvPr/>
        </p:nvGrpSpPr>
        <p:grpSpPr>
          <a:xfrm>
            <a:off x="5257524" y="105684"/>
            <a:ext cx="1992356" cy="363003"/>
            <a:chOff x="0" y="0"/>
            <a:chExt cx="1992354" cy="494649"/>
          </a:xfrm>
        </p:grpSpPr>
        <p:sp>
          <p:nvSpPr>
            <p:cNvPr id="119" name="Google Shape;70;p14"/>
            <p:cNvSpPr/>
            <p:nvPr/>
          </p:nvSpPr>
          <p:spPr>
            <a:xfrm>
              <a:off x="0" y="-1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Google Shape;71;p14"/>
            <p:cNvSpPr/>
            <p:nvPr/>
          </p:nvSpPr>
          <p:spPr>
            <a:xfrm>
              <a:off x="0" y="494649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1188068614"/>
              </p:ext>
            </p:extLst>
          </p:nvPr>
        </p:nvGraphicFramePr>
        <p:xfrm>
          <a:off x="972952" y="1680853"/>
          <a:ext cx="10561500" cy="326912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الأجهزة و المواد المستخدمة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النشاط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الوقت \ المدة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083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عرف بنفسك.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r" rtl="1" fontAlgn="base">
                        <a:buFont typeface="Arial" panose="020B0604020202020204" pitchFamily="34" charset="0"/>
                        <a:buChar char="•"/>
                      </a:pP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عرف المشتركين.</a:t>
                      </a:r>
                    </a:p>
                    <a:p>
                      <a:pPr algn="r" rtl="1" fontAlgn="base">
                        <a:buFont typeface="Arial" panose="020B0604020202020204" pitchFamily="34" charset="0"/>
                        <a:buChar char="•"/>
                      </a:pP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شرح ما سنقوم به خلال البرنامج.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en-US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5</a:t>
                      </a: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 دقائق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endParaRPr sz="1400" dirty="0">
                        <a:solidFill>
                          <a:schemeClr val="bg1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العرض :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من نحن وماذا نفعل في ستوديو 56.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 في أي منطقة سنكون اليوم.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 ما هي الموضة؟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العلاقة بين الموضة والتكنولوجيا.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أمثلة على برامج الموضة الرقمية.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أمثلة على الأزياء الرقمية.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مقدمة عن برنامج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Vectary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 لصناعة الفيديوهات.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ماذا سنفعل اليوم.</a:t>
                      </a:r>
                      <a:endParaRPr lang="en-US" sz="1400" dirty="0">
                        <a:solidFill>
                          <a:schemeClr val="bg1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10 دقائق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36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8;p14"/>
          <p:cNvSpPr txBox="1"/>
          <p:nvPr/>
        </p:nvSpPr>
        <p:spPr>
          <a:xfrm>
            <a:off x="3865009" y="14251"/>
            <a:ext cx="4720201" cy="492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sz="1600" b="0" i="0" u="none" strike="noStrike" dirty="0">
                <a:solidFill>
                  <a:srgbClr val="FFFFFF"/>
                </a:solidFill>
                <a:effectLst/>
                <a:cs typeface="Lato"/>
              </a:rPr>
              <a:t>خطة الدرس (ص1)</a:t>
            </a:r>
            <a:r>
              <a:rPr lang="ar-QA" sz="16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sz="1600" dirty="0"/>
          </a:p>
        </p:txBody>
      </p:sp>
      <p:grpSp>
        <p:nvGrpSpPr>
          <p:cNvPr id="121" name="Google Shape;69;p14"/>
          <p:cNvGrpSpPr/>
          <p:nvPr/>
        </p:nvGrpSpPr>
        <p:grpSpPr>
          <a:xfrm>
            <a:off x="5257524" y="105684"/>
            <a:ext cx="1992356" cy="363003"/>
            <a:chOff x="0" y="0"/>
            <a:chExt cx="1992354" cy="494649"/>
          </a:xfrm>
        </p:grpSpPr>
        <p:sp>
          <p:nvSpPr>
            <p:cNvPr id="119" name="Google Shape;70;p14"/>
            <p:cNvSpPr/>
            <p:nvPr/>
          </p:nvSpPr>
          <p:spPr>
            <a:xfrm>
              <a:off x="0" y="-1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Google Shape;71;p14"/>
            <p:cNvSpPr/>
            <p:nvPr/>
          </p:nvSpPr>
          <p:spPr>
            <a:xfrm>
              <a:off x="0" y="494649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3972274892"/>
              </p:ext>
            </p:extLst>
          </p:nvPr>
        </p:nvGraphicFramePr>
        <p:xfrm>
          <a:off x="808900" y="869604"/>
          <a:ext cx="10561500" cy="586529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الأجهزة و المواد المستخدمة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النشاط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الوقت \ المدة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611"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endParaRPr sz="1400" dirty="0">
                        <a:solidFill>
                          <a:schemeClr val="bg1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1- قم بإنشاء حساب على منصة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Vectary</a:t>
                      </a: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2-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اختر المشروع الجاهز لشخصية “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Steve</a:t>
                      </a: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"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3- مقدمة لمنصة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Vectary </a:t>
                      </a:r>
                      <a:endParaRPr lang="ar-DZ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- </a:t>
                      </a: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كيفية استيراد مكونات (ملفات) للبرنامج.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- كيفية تعديل خصائص المكونات.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- مكونات المكتبة (مكونات ثلاثية الأبعاد، مواد، بيئات).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- خيارات التصدير / المشاركة.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- كيفية تعديل خصائص الشخصية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- كيفية إضافة الزخارف والمواد إلى زي الشخصية.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- كيفية إضافة لون / صورة للخلفية.</a:t>
                      </a:r>
                      <a:endParaRPr lang="ar-DZ" sz="1400" b="0" i="0" u="none" strike="noStrike" cap="none" spc="0" baseline="0" dirty="0">
                        <a:solidFill>
                          <a:schemeClr val="bg1"/>
                        </a:solidFill>
                        <a:uFillTx/>
                        <a:latin typeface="+mj-lt"/>
                        <a:ea typeface="+mj-ea"/>
                        <a:cs typeface="+mj-cs"/>
                        <a:sym typeface="Arial"/>
                      </a:endParaRP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sz="1400" b="0" i="0" u="none" strike="noStrike" cap="none" spc="0" baseline="0" dirty="0">
                        <a:solidFill>
                          <a:schemeClr val="bg1"/>
                        </a:solidFill>
                        <a:uFillTx/>
                        <a:latin typeface="+mj-lt"/>
                        <a:ea typeface="+mj-ea"/>
                        <a:cs typeface="+mj-cs"/>
                        <a:sym typeface="Politica"/>
                      </a:endParaRP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4- تحرير الشخصية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 - عرض الأجزاء المختلفة من الشخصية من التسلسل الهرمي (الرأس، الجسم، .. إلخ).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- كيفية استخدام الأسهم لتعديل مقاس الأجزاء.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 - كيفية تغيير لون الأجزاء.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- كيفية إضافة نسيج نقش على الأجزاء (قميص، بنطلون).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- حفظ الصورة من الانترنت.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- أضف الصورة كنسيج لأحد أجزاء الشخصية.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 5- تصميم البيئة المحيطة بالشخصية.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- اضافة مكونات مختلفة من المكتبة.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- اتبع موضوع رمضان.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- اضافة صورة خلفية.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6- </a:t>
                      </a:r>
                      <a:r>
                        <a:rPr lang="ar-DZ" sz="1400">
                          <a:solidFill>
                            <a:schemeClr val="bg1"/>
                          </a:solidFill>
                        </a:rPr>
                        <a:t>خيارات التصدير.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Obj، .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Stl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،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facebook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3d photo</a:t>
                      </a:r>
                      <a:endParaRPr lang="en-US" sz="1400" b="0" i="0" u="none" strike="noStrike" cap="none" spc="0" baseline="0" dirty="0">
                        <a:solidFill>
                          <a:schemeClr val="bg1"/>
                        </a:solidFill>
                        <a:uFillTx/>
                        <a:latin typeface="+mj-lt"/>
                        <a:ea typeface="+mj-ea"/>
                        <a:cs typeface="+mj-cs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35 دقائق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chemeClr val="bg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endParaRPr lang="ar-QA" sz="1400" dirty="0">
                        <a:solidFill>
                          <a:schemeClr val="bg1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Nirmala UI" panose="020B0502040204020203" pitchFamily="34" charset="0"/>
                          <a:ea typeface="Politica"/>
                          <a:cs typeface="Nirmala UI" panose="020B0502040204020203" pitchFamily="34" charset="0"/>
                          <a:sym typeface="Politica"/>
                        </a:rPr>
                        <a:t>حل المشاكل و طرح الأسئلة</a:t>
                      </a:r>
                      <a:endParaRPr sz="1400" dirty="0">
                        <a:solidFill>
                          <a:schemeClr val="bg1"/>
                        </a:solidFill>
                        <a:latin typeface="Nirmala UI" panose="020B0502040204020203" pitchFamily="34" charset="0"/>
                        <a:ea typeface="Politica"/>
                        <a:cs typeface="Nirmala UI" panose="020B0502040204020203" pitchFamily="34" charset="0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10 دقائق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92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12592</TotalTime>
  <Words>468</Words>
  <Application>Microsoft Office PowerPoint</Application>
  <PresentationFormat>Custom</PresentationFormat>
  <Paragraphs>67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Google Sans</vt:lpstr>
      <vt:lpstr>Lato</vt:lpstr>
      <vt:lpstr>Monotype Koufi</vt:lpstr>
      <vt:lpstr>Nirmala UI</vt:lpstr>
      <vt:lpstr>Politica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Sarah-studio56@outlook.com</cp:lastModifiedBy>
  <cp:revision>95</cp:revision>
  <dcterms:modified xsi:type="dcterms:W3CDTF">2021-04-20T11:04:41Z</dcterms:modified>
</cp:coreProperties>
</file>