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4" r:id="rId3"/>
    <p:sldId id="276" r:id="rId4"/>
    <p:sldId id="325" r:id="rId5"/>
    <p:sldId id="477" r:id="rId6"/>
    <p:sldId id="478" r:id="rId7"/>
    <p:sldId id="405" r:id="rId8"/>
    <p:sldId id="415" r:id="rId9"/>
    <p:sldId id="416" r:id="rId10"/>
    <p:sldId id="476" r:id="rId11"/>
    <p:sldId id="291" r:id="rId12"/>
    <p:sldId id="468" r:id="rId13"/>
    <p:sldId id="448" r:id="rId14"/>
    <p:sldId id="479" r:id="rId15"/>
    <p:sldId id="3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ARAH ♥" initials="Š♥" lastIdx="1" clrIdx="0">
    <p:extLst>
      <p:ext uri="{19B8F6BF-5375-455C-9EA6-DF929625EA0E}">
        <p15:presenceInfo xmlns:p15="http://schemas.microsoft.com/office/powerpoint/2012/main" userId="711c8199ab14c2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E41"/>
    <a:srgbClr val="4A5695"/>
    <a:srgbClr val="F3B12F"/>
    <a:srgbClr val="D29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15E7B5-0978-4E72-8CDD-D24E48BE1189}" v="816" dt="2020-01-30T09:01:55.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10" autoAdjust="0"/>
    <p:restoredTop sz="94624"/>
  </p:normalViewPr>
  <p:slideViewPr>
    <p:cSldViewPr snapToGrid="0" snapToObjects="1">
      <p:cViewPr varScale="1">
        <p:scale>
          <a:sx n="107" d="100"/>
          <a:sy n="107" d="100"/>
        </p:scale>
        <p:origin x="132" y="1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8AAAB-A382-FC40-AAE5-751CE1CF36C6}"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0378D-BA1D-F143-A08D-3F1E4FE066AD}" type="slidenum">
              <a:rPr lang="en-US" smtClean="0"/>
              <a:t>‹#›</a:t>
            </a:fld>
            <a:endParaRPr lang="en-US"/>
          </a:p>
        </p:txBody>
      </p:sp>
    </p:spTree>
    <p:extLst>
      <p:ext uri="{BB962C8B-B14F-4D97-AF65-F5344CB8AC3E}">
        <p14:creationId xmlns:p14="http://schemas.microsoft.com/office/powerpoint/2010/main" val="157858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what we do in Studio5/6 and the age group we target.</a:t>
            </a:r>
          </a:p>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2</a:t>
            </a:fld>
            <a:endParaRPr lang="en-US"/>
          </a:p>
        </p:txBody>
      </p:sp>
    </p:spTree>
    <p:extLst>
      <p:ext uri="{BB962C8B-B14F-4D97-AF65-F5344CB8AC3E}">
        <p14:creationId xmlns:p14="http://schemas.microsoft.com/office/powerpoint/2010/main" val="2743102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3</a:t>
            </a:fld>
            <a:endParaRPr lang="en-US"/>
          </a:p>
        </p:txBody>
      </p:sp>
    </p:spTree>
    <p:extLst>
      <p:ext uri="{BB962C8B-B14F-4D97-AF65-F5344CB8AC3E}">
        <p14:creationId xmlns:p14="http://schemas.microsoft.com/office/powerpoint/2010/main" val="242441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Explain what is a FabLab and where the word come from.</a:t>
            </a:r>
          </a:p>
          <a:p>
            <a:endParaRPr lang="en-US"/>
          </a:p>
        </p:txBody>
      </p:sp>
      <p:sp>
        <p:nvSpPr>
          <p:cNvPr id="4" name="Slide Number Placeholder 3"/>
          <p:cNvSpPr>
            <a:spLocks noGrp="1"/>
          </p:cNvSpPr>
          <p:nvPr>
            <p:ph type="sldNum" sz="quarter" idx="5"/>
          </p:nvPr>
        </p:nvSpPr>
        <p:spPr/>
        <p:txBody>
          <a:bodyPr/>
          <a:lstStyle/>
          <a:p>
            <a:fld id="{A2C0378D-BA1D-F143-A08D-3F1E4FE066AD}" type="slidenum">
              <a:rPr lang="en-US" smtClean="0"/>
              <a:t>4</a:t>
            </a:fld>
            <a:endParaRPr lang="en-US"/>
          </a:p>
        </p:txBody>
      </p:sp>
    </p:spTree>
    <p:extLst>
      <p:ext uri="{BB962C8B-B14F-4D97-AF65-F5344CB8AC3E}">
        <p14:creationId xmlns:p14="http://schemas.microsoft.com/office/powerpoint/2010/main" val="59533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5</a:t>
            </a:fld>
            <a:endParaRPr lang="en-US"/>
          </a:p>
        </p:txBody>
      </p:sp>
    </p:spTree>
    <p:extLst>
      <p:ext uri="{BB962C8B-B14F-4D97-AF65-F5344CB8AC3E}">
        <p14:creationId xmlns:p14="http://schemas.microsoft.com/office/powerpoint/2010/main" val="7367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6</a:t>
            </a:fld>
            <a:endParaRPr lang="en-US"/>
          </a:p>
        </p:txBody>
      </p:sp>
    </p:spTree>
    <p:extLst>
      <p:ext uri="{BB962C8B-B14F-4D97-AF65-F5344CB8AC3E}">
        <p14:creationId xmlns:p14="http://schemas.microsoft.com/office/powerpoint/2010/main" val="305513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7</a:t>
            </a:fld>
            <a:endParaRPr lang="en-US"/>
          </a:p>
        </p:txBody>
      </p:sp>
    </p:spTree>
    <p:extLst>
      <p:ext uri="{BB962C8B-B14F-4D97-AF65-F5344CB8AC3E}">
        <p14:creationId xmlns:p14="http://schemas.microsoft.com/office/powerpoint/2010/main" val="1692999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0378D-BA1D-F143-A08D-3F1E4FE066AD}" type="slidenum">
              <a:rPr lang="en-US" smtClean="0"/>
              <a:t>13</a:t>
            </a:fld>
            <a:endParaRPr lang="en-US"/>
          </a:p>
        </p:txBody>
      </p:sp>
    </p:spTree>
    <p:extLst>
      <p:ext uri="{BB962C8B-B14F-4D97-AF65-F5344CB8AC3E}">
        <p14:creationId xmlns:p14="http://schemas.microsoft.com/office/powerpoint/2010/main" val="1855470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2566F8-A159-374A-93FD-CDE22B7453F0}"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5646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6758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53027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2566F8-A159-374A-93FD-CDE22B7453F0}"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26792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566F8-A159-374A-93FD-CDE22B7453F0}" type="datetimeFigureOut">
              <a:rPr lang="en-US" smtClean="0"/>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903597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566F8-A159-374A-93FD-CDE22B7453F0}"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79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2566F8-A159-374A-93FD-CDE22B7453F0}" type="datetimeFigureOut">
              <a:rPr lang="en-US" smtClean="0"/>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89910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2566F8-A159-374A-93FD-CDE22B7453F0}" type="datetimeFigureOut">
              <a:rPr lang="en-US" smtClean="0"/>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612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66F8-A159-374A-93FD-CDE22B7453F0}" type="datetimeFigureOut">
              <a:rPr lang="en-US" smtClean="0"/>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1533911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054478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2566F8-A159-374A-93FD-CDE22B7453F0}" type="datetimeFigureOut">
              <a:rPr lang="en-US" smtClean="0"/>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62527-AB62-424A-A9C9-49DD8B400B36}" type="slidenum">
              <a:rPr lang="en-US" smtClean="0"/>
              <a:t>‹#›</a:t>
            </a:fld>
            <a:endParaRPr lang="en-US"/>
          </a:p>
        </p:txBody>
      </p:sp>
    </p:spTree>
    <p:extLst>
      <p:ext uri="{BB962C8B-B14F-4D97-AF65-F5344CB8AC3E}">
        <p14:creationId xmlns:p14="http://schemas.microsoft.com/office/powerpoint/2010/main" val="2307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566F8-A159-374A-93FD-CDE22B7453F0}" type="datetimeFigureOut">
              <a:rPr lang="en-US" smtClean="0"/>
              <a:t>5/23/2021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62527-AB62-424A-A9C9-49DD8B400B36}" type="slidenum">
              <a:rPr lang="en-US" smtClean="0"/>
              <a:t>‹#›</a:t>
            </a:fld>
            <a:endParaRPr lang="en-US"/>
          </a:p>
        </p:txBody>
      </p:sp>
    </p:spTree>
    <p:extLst>
      <p:ext uri="{BB962C8B-B14F-4D97-AF65-F5344CB8AC3E}">
        <p14:creationId xmlns:p14="http://schemas.microsoft.com/office/powerpoint/2010/main" val="117822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emf"/><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8587" y="1"/>
            <a:ext cx="5943413" cy="1007390"/>
          </a:xfrm>
          <a:prstGeom prst="rect">
            <a:avLst/>
          </a:prstGeom>
        </p:spPr>
      </p:pic>
      <p:sp>
        <p:nvSpPr>
          <p:cNvPr id="7" name="Rectangle 6"/>
          <p:cNvSpPr/>
          <p:nvPr/>
        </p:nvSpPr>
        <p:spPr>
          <a:xfrm>
            <a:off x="2540" y="1116938"/>
            <a:ext cx="12192001" cy="5434048"/>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025" y="1158586"/>
            <a:ext cx="6116788" cy="2585323"/>
          </a:xfrm>
          <a:prstGeom prst="rect">
            <a:avLst/>
          </a:prstGeom>
          <a:noFill/>
        </p:spPr>
        <p:txBody>
          <a:bodyPr wrap="square" rtlCol="0">
            <a:spAutoFit/>
          </a:bodyPr>
          <a:lstStyle/>
          <a:p>
            <a:r>
              <a:rPr lang="en-US" sz="5400" b="1" dirty="0">
                <a:solidFill>
                  <a:schemeClr val="bg1"/>
                </a:solidFill>
                <a:latin typeface="Politica" charset="0"/>
                <a:ea typeface="Politica" charset="0"/>
                <a:cs typeface="Politica" charset="0"/>
              </a:rPr>
              <a:t>Coding Al-</a:t>
            </a:r>
            <a:r>
              <a:rPr lang="en-US" sz="5400" b="1" dirty="0" err="1">
                <a:solidFill>
                  <a:schemeClr val="bg1"/>
                </a:solidFill>
                <a:latin typeface="Politica" charset="0"/>
                <a:ea typeface="Politica" charset="0"/>
                <a:cs typeface="Politica" charset="0"/>
              </a:rPr>
              <a:t>Rien</a:t>
            </a:r>
            <a:endParaRPr lang="ar-QA" sz="5400" b="1" dirty="0">
              <a:solidFill>
                <a:schemeClr val="bg1"/>
              </a:solidFill>
              <a:latin typeface="Politica" charset="0"/>
              <a:ea typeface="Politica" charset="0"/>
              <a:cs typeface="Politica" charset="0"/>
            </a:endParaRPr>
          </a:p>
          <a:p>
            <a:pPr algn="r"/>
            <a:endParaRPr lang="ar-QA" sz="5400" dirty="0">
              <a:solidFill>
                <a:schemeClr val="bg1"/>
              </a:solidFill>
              <a:latin typeface="Politica" charset="0"/>
              <a:ea typeface="Politica" charset="0"/>
            </a:endParaRPr>
          </a:p>
          <a:p>
            <a:pPr algn="r"/>
            <a:r>
              <a:rPr lang="ar-DZ" sz="5400" b="1" dirty="0">
                <a:solidFill>
                  <a:schemeClr val="bg1"/>
                </a:solidFill>
                <a:latin typeface="Politica" charset="0"/>
                <a:ea typeface="Politica" charset="0"/>
              </a:rPr>
              <a:t>برمجة الرين</a:t>
            </a:r>
            <a:endParaRPr lang="en-US" sz="5400" b="1" dirty="0">
              <a:solidFill>
                <a:schemeClr val="bg1"/>
              </a:solidFill>
              <a:latin typeface="Politica" charset="0"/>
              <a:ea typeface="Politica" charset="0"/>
            </a:endParaRPr>
          </a:p>
        </p:txBody>
      </p:sp>
      <p:sp>
        <p:nvSpPr>
          <p:cNvPr id="3" name="TextBox 2"/>
          <p:cNvSpPr txBox="1"/>
          <p:nvPr/>
        </p:nvSpPr>
        <p:spPr>
          <a:xfrm>
            <a:off x="45024" y="5779994"/>
            <a:ext cx="1319592" cy="369332"/>
          </a:xfrm>
          <a:prstGeom prst="rect">
            <a:avLst/>
          </a:prstGeom>
          <a:noFill/>
        </p:spPr>
        <p:txBody>
          <a:bodyPr wrap="none" rtlCol="0">
            <a:spAutoFit/>
          </a:bodyPr>
          <a:lstStyle/>
          <a:p>
            <a:r>
              <a:rPr lang="en-US" dirty="0">
                <a:solidFill>
                  <a:schemeClr val="bg1"/>
                </a:solidFill>
                <a:latin typeface="Politica" charset="0"/>
                <a:ea typeface="Politica" charset="0"/>
                <a:cs typeface="Politica" charset="0"/>
              </a:rPr>
              <a:t>Studio56.qa</a:t>
            </a:r>
          </a:p>
        </p:txBody>
      </p:sp>
      <p:pic>
        <p:nvPicPr>
          <p:cNvPr id="6" name="Picture 5"/>
          <p:cNvPicPr>
            <a:picLocks noChangeAspect="1"/>
          </p:cNvPicPr>
          <p:nvPr/>
        </p:nvPicPr>
        <p:blipFill rotWithShape="1">
          <a:blip r:embed="rId3" cstate="email">
            <a:lum bright="100000"/>
            <a:extLst>
              <a:ext uri="{28A0092B-C50C-407E-A947-70E740481C1C}">
                <a14:useLocalDpi xmlns:a14="http://schemas.microsoft.com/office/drawing/2010/main"/>
              </a:ext>
            </a:extLst>
          </a:blip>
          <a:srcRect r="45257" b="44113"/>
          <a:stretch/>
        </p:blipFill>
        <p:spPr>
          <a:xfrm>
            <a:off x="6242119" y="0"/>
            <a:ext cx="5949881" cy="6858000"/>
          </a:xfrm>
          <a:prstGeom prst="rect">
            <a:avLst/>
          </a:prstGeom>
        </p:spPr>
      </p:pic>
      <p:sp>
        <p:nvSpPr>
          <p:cNvPr id="8" name="TextBox 7">
            <a:extLst>
              <a:ext uri="{FF2B5EF4-FFF2-40B4-BE49-F238E27FC236}">
                <a16:creationId xmlns:a16="http://schemas.microsoft.com/office/drawing/2014/main" id="{9F6FABCB-8763-4183-8FD7-701B7B9E5BF2}"/>
              </a:ext>
            </a:extLst>
          </p:cNvPr>
          <p:cNvSpPr txBox="1"/>
          <p:nvPr/>
        </p:nvSpPr>
        <p:spPr>
          <a:xfrm>
            <a:off x="119669" y="2083506"/>
            <a:ext cx="2327564" cy="369332"/>
          </a:xfrm>
          <a:prstGeom prst="rect">
            <a:avLst/>
          </a:prstGeom>
          <a:noFill/>
        </p:spPr>
        <p:txBody>
          <a:bodyPr wrap="square" rtlCol="0">
            <a:spAutoFit/>
          </a:bodyPr>
          <a:lstStyle/>
          <a:p>
            <a:r>
              <a:rPr lang="en-US" dirty="0">
                <a:solidFill>
                  <a:schemeClr val="bg1"/>
                </a:solidFill>
                <a:latin typeface="Politica" panose="02000506060000020004" pitchFamily="2" charset="0"/>
              </a:rPr>
              <a:t>VR &amp; Game development </a:t>
            </a:r>
          </a:p>
        </p:txBody>
      </p:sp>
      <p:sp>
        <p:nvSpPr>
          <p:cNvPr id="9" name="TextBox 8">
            <a:extLst>
              <a:ext uri="{FF2B5EF4-FFF2-40B4-BE49-F238E27FC236}">
                <a16:creationId xmlns:a16="http://schemas.microsoft.com/office/drawing/2014/main" id="{B0B764AF-D4C9-421D-B4C5-8FF02F689A65}"/>
              </a:ext>
            </a:extLst>
          </p:cNvPr>
          <p:cNvSpPr txBox="1"/>
          <p:nvPr/>
        </p:nvSpPr>
        <p:spPr>
          <a:xfrm>
            <a:off x="3039036" y="3720109"/>
            <a:ext cx="3122778" cy="338554"/>
          </a:xfrm>
          <a:prstGeom prst="rect">
            <a:avLst/>
          </a:prstGeom>
          <a:noFill/>
        </p:spPr>
        <p:txBody>
          <a:bodyPr wrap="square" rtlCol="0">
            <a:spAutoFit/>
          </a:bodyPr>
          <a:lstStyle/>
          <a:p>
            <a:pPr algn="r"/>
            <a:r>
              <a:rPr lang="ar-QA" sz="1600" dirty="0">
                <a:solidFill>
                  <a:schemeClr val="bg1"/>
                </a:solidFill>
              </a:rPr>
              <a:t>الواقع الافتراضي</a:t>
            </a:r>
            <a:r>
              <a:rPr lang="ar-DZ" sz="1600" dirty="0">
                <a:solidFill>
                  <a:schemeClr val="bg1"/>
                </a:solidFill>
              </a:rPr>
              <a:t> وتطوير الألعاب الالكترونية</a:t>
            </a:r>
            <a:endParaRPr lang="en-US" sz="1600" dirty="0">
              <a:solidFill>
                <a:schemeClr val="bg1"/>
              </a:solidFill>
            </a:endParaRPr>
          </a:p>
        </p:txBody>
      </p:sp>
    </p:spTree>
    <p:extLst>
      <p:ext uri="{BB962C8B-B14F-4D97-AF65-F5344CB8AC3E}">
        <p14:creationId xmlns:p14="http://schemas.microsoft.com/office/powerpoint/2010/main" val="197467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33"/>
          <p:cNvSpPr txBox="1"/>
          <p:nvPr/>
        </p:nvSpPr>
        <p:spPr>
          <a:xfrm>
            <a:off x="10663642" y="6273829"/>
            <a:ext cx="94993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solidFill>
                  <a:srgbClr val="FFFFFF"/>
                </a:solidFill>
                <a:latin typeface="Politica"/>
                <a:ea typeface="Politica"/>
                <a:cs typeface="Politica"/>
                <a:sym typeface="Politica"/>
              </a:defRPr>
            </a:lvl1pPr>
          </a:lstStyle>
          <a:p>
            <a:r>
              <a:rPr dirty="0">
                <a:solidFill>
                  <a:schemeClr val="tx1"/>
                </a:solidFill>
              </a:rPr>
              <a:t>Studio56.qa</a:t>
            </a:r>
          </a:p>
        </p:txBody>
      </p:sp>
      <p:pic>
        <p:nvPicPr>
          <p:cNvPr id="121"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14" name="Rectangle 13">
            <a:extLst>
              <a:ext uri="{FF2B5EF4-FFF2-40B4-BE49-F238E27FC236}">
                <a16:creationId xmlns:a16="http://schemas.microsoft.com/office/drawing/2014/main" id="{D31F9E14-31DB-2544-9D31-E75C014A3214}"/>
              </a:ext>
            </a:extLst>
          </p:cNvPr>
          <p:cNvSpPr/>
          <p:nvPr/>
        </p:nvSpPr>
        <p:spPr>
          <a:xfrm>
            <a:off x="2437124" y="825038"/>
            <a:ext cx="7317752" cy="974626"/>
          </a:xfrm>
          <a:prstGeom prst="rect">
            <a:avLst/>
          </a:prstGeom>
        </p:spPr>
        <p:txBody>
          <a:bodyPr wrap="square">
            <a:spAutoFit/>
          </a:bodyPr>
          <a:lstStyle/>
          <a:p>
            <a:pPr algn="ctr">
              <a:lnSpc>
                <a:spcPct val="150000"/>
              </a:lnSpc>
              <a:defRPr>
                <a:solidFill>
                  <a:srgbClr val="FFFFFF"/>
                </a:solidFill>
                <a:latin typeface="Politica"/>
                <a:ea typeface="Politica"/>
                <a:cs typeface="Politica"/>
                <a:sym typeface="Politica"/>
              </a:defRPr>
            </a:pPr>
            <a:r>
              <a:rPr lang="en-US" sz="4400" dirty="0">
                <a:solidFill>
                  <a:srgbClr val="FF3850"/>
                </a:solidFill>
              </a:rPr>
              <a:t>*VR experiences*</a:t>
            </a:r>
          </a:p>
        </p:txBody>
      </p:sp>
      <p:sp>
        <p:nvSpPr>
          <p:cNvPr id="11" name="Rectangle 10">
            <a:extLst>
              <a:ext uri="{FF2B5EF4-FFF2-40B4-BE49-F238E27FC236}">
                <a16:creationId xmlns:a16="http://schemas.microsoft.com/office/drawing/2014/main" id="{F7357EB7-53BF-6B45-8B1B-BD75B642AAB1}"/>
              </a:ext>
            </a:extLst>
          </p:cNvPr>
          <p:cNvSpPr/>
          <p:nvPr/>
        </p:nvSpPr>
        <p:spPr>
          <a:xfrm>
            <a:off x="4661793" y="-69374"/>
            <a:ext cx="2868414" cy="894412"/>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000" dirty="0">
                <a:solidFill>
                  <a:srgbClr val="FFB720"/>
                </a:solidFill>
                <a:highlight>
                  <a:srgbClr val="4C60CF"/>
                </a:highlight>
              </a:rPr>
              <a:t>BRAINSTORMING</a:t>
            </a:r>
            <a:endParaRPr lang="en-US" sz="4000" dirty="0">
              <a:solidFill>
                <a:srgbClr val="4C60CF"/>
              </a:solidFill>
            </a:endParaRPr>
          </a:p>
        </p:txBody>
      </p:sp>
      <p:pic>
        <p:nvPicPr>
          <p:cNvPr id="5122" name="Picture 2" descr="Playstation GIF - Find on GIFER">
            <a:extLst>
              <a:ext uri="{FF2B5EF4-FFF2-40B4-BE49-F238E27FC236}">
                <a16:creationId xmlns:a16="http://schemas.microsoft.com/office/drawing/2014/main" id="{0FF4BB16-A1C8-4AD8-8C1C-495737A95BAC}"/>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286000" y="1940412"/>
            <a:ext cx="762000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shape&#10;&#10;Description automatically generated">
            <a:extLst>
              <a:ext uri="{FF2B5EF4-FFF2-40B4-BE49-F238E27FC236}">
                <a16:creationId xmlns:a16="http://schemas.microsoft.com/office/drawing/2014/main" id="{8364BB58-7B14-48F0-A64A-83038CE53D7E}"/>
              </a:ext>
            </a:extLst>
          </p:cNvPr>
          <p:cNvPicPr>
            <a:picLocks noChangeAspect="1"/>
          </p:cNvPicPr>
          <p:nvPr/>
        </p:nvPicPr>
        <p:blipFill rotWithShape="1">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0008031" y="65499"/>
            <a:ext cx="2102377" cy="1753169"/>
          </a:xfrm>
          <a:prstGeom prst="rect">
            <a:avLst/>
          </a:prstGeom>
        </p:spPr>
      </p:pic>
    </p:spTree>
    <p:extLst>
      <p:ext uri="{BB962C8B-B14F-4D97-AF65-F5344CB8AC3E}">
        <p14:creationId xmlns:p14="http://schemas.microsoft.com/office/powerpoint/2010/main" val="70125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l="3178" t="-3599" r="48363" b="8833"/>
          <a:stretch/>
        </p:blipFill>
        <p:spPr>
          <a:xfrm>
            <a:off x="9248482" y="-285317"/>
            <a:ext cx="2943518" cy="6499086"/>
          </a:xfrm>
          <a:prstGeom prst="rect">
            <a:avLst/>
          </a:prstGeom>
        </p:spPr>
      </p:pic>
      <p:grpSp>
        <p:nvGrpSpPr>
          <p:cNvPr id="11" name="Group 10"/>
          <p:cNvGrpSpPr/>
          <p:nvPr/>
        </p:nvGrpSpPr>
        <p:grpSpPr>
          <a:xfrm>
            <a:off x="9346162" y="6273830"/>
            <a:ext cx="1317480" cy="429393"/>
            <a:chOff x="9331349" y="6222078"/>
            <a:chExt cx="1450765" cy="472833"/>
          </a:xfrm>
        </p:grpSpPr>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9" name="Google Shape;415;p20">
            <a:extLst>
              <a:ext uri="{FF2B5EF4-FFF2-40B4-BE49-F238E27FC236}">
                <a16:creationId xmlns:a16="http://schemas.microsoft.com/office/drawing/2014/main" id="{B44764BF-9713-493B-B3F6-AE795AE15E0E}"/>
              </a:ext>
            </a:extLst>
          </p:cNvPr>
          <p:cNvSpPr txBox="1">
            <a:spLocks/>
          </p:cNvSpPr>
          <p:nvPr/>
        </p:nvSpPr>
        <p:spPr>
          <a:xfrm>
            <a:off x="4983885" y="561462"/>
            <a:ext cx="4362277" cy="1988669"/>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b="1" dirty="0">
                <a:latin typeface="Neo Sans Arabic" panose="020B0504030504040204" pitchFamily="34" charset="-78"/>
                <a:cs typeface="Neo Sans Arabic" panose="020B0504030504040204" pitchFamily="34" charset="-78"/>
              </a:rPr>
              <a:t>ما هو البرنامج الذي سنقوم باستخدامه؟</a:t>
            </a:r>
            <a:br>
              <a:rPr lang="ar-QA" sz="3000" b="1" dirty="0"/>
            </a:br>
            <a:r>
              <a:rPr lang="en-US" sz="3000" b="1" dirty="0">
                <a:latin typeface="Politica" panose="02000506060000020004" pitchFamily="2" charset="0"/>
              </a:rPr>
              <a:t>What program we will be using?</a:t>
            </a:r>
          </a:p>
        </p:txBody>
      </p:sp>
      <p:pic>
        <p:nvPicPr>
          <p:cNvPr id="10" name="Google Shape;417;p20">
            <a:extLst>
              <a:ext uri="{FF2B5EF4-FFF2-40B4-BE49-F238E27FC236}">
                <a16:creationId xmlns:a16="http://schemas.microsoft.com/office/drawing/2014/main" id="{D11C05BC-FC91-4439-AA68-105E2A5C9E97}"/>
              </a:ext>
            </a:extLst>
          </p:cNvPr>
          <p:cNvPicPr preferRelativeResize="0"/>
          <p:nvPr/>
        </p:nvPicPr>
        <p:blipFill>
          <a:blip r:embed="rId4" cstate="email">
            <a:extLst>
              <a:ext uri="{28A0092B-C50C-407E-A947-70E740481C1C}">
                <a14:useLocalDpi xmlns:a14="http://schemas.microsoft.com/office/drawing/2010/main"/>
              </a:ext>
            </a:extLst>
          </a:blip>
          <a:srcRect/>
          <a:stretch/>
        </p:blipFill>
        <p:spPr>
          <a:xfrm>
            <a:off x="177401" y="2754017"/>
            <a:ext cx="6257445" cy="3519813"/>
          </a:xfrm>
          <a:prstGeom prst="hexagon">
            <a:avLst>
              <a:gd name="adj" fmla="val 28504"/>
              <a:gd name="vf" fmla="val 115470"/>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971373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DD82AF-FBF2-4E39-A7C7-B94EE14DC5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54424"/>
            <a:ext cx="12192000" cy="5970494"/>
          </a:xfrm>
          <a:prstGeom prst="rect">
            <a:avLst/>
          </a:prstGeom>
        </p:spPr>
      </p:pic>
      <p:sp>
        <p:nvSpPr>
          <p:cNvPr id="4" name="Oval 3">
            <a:extLst>
              <a:ext uri="{FF2B5EF4-FFF2-40B4-BE49-F238E27FC236}">
                <a16:creationId xmlns:a16="http://schemas.microsoft.com/office/drawing/2014/main" id="{4A880ED7-A057-49A1-90CD-6A1FA3C98F9D}"/>
              </a:ext>
            </a:extLst>
          </p:cNvPr>
          <p:cNvSpPr/>
          <p:nvPr/>
        </p:nvSpPr>
        <p:spPr>
          <a:xfrm>
            <a:off x="-43019" y="5788864"/>
            <a:ext cx="1886002" cy="985159"/>
          </a:xfrm>
          <a:prstGeom prst="ellipse">
            <a:avLst/>
          </a:prstGeom>
          <a:no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A7EC923-6886-4E26-BAD6-9737F3750750}"/>
              </a:ext>
            </a:extLst>
          </p:cNvPr>
          <p:cNvSpPr/>
          <p:nvPr/>
        </p:nvSpPr>
        <p:spPr>
          <a:xfrm rot="16200000">
            <a:off x="-323846" y="1193153"/>
            <a:ext cx="1035695" cy="787660"/>
          </a:xfrm>
          <a:prstGeom prst="ellipse">
            <a:avLst/>
          </a:prstGeom>
          <a:no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1461322-6BED-436E-925D-FE9E6E58C143}"/>
              </a:ext>
            </a:extLst>
          </p:cNvPr>
          <p:cNvSpPr/>
          <p:nvPr/>
        </p:nvSpPr>
        <p:spPr>
          <a:xfrm rot="16200000">
            <a:off x="11140702" y="426096"/>
            <a:ext cx="767443" cy="787662"/>
          </a:xfrm>
          <a:prstGeom prst="ellipse">
            <a:avLst/>
          </a:prstGeom>
          <a:no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91967D3-DDAC-40FB-A9E9-23A4406AA449}"/>
              </a:ext>
            </a:extLst>
          </p:cNvPr>
          <p:cNvSpPr/>
          <p:nvPr/>
        </p:nvSpPr>
        <p:spPr>
          <a:xfrm>
            <a:off x="1024585" y="2062491"/>
            <a:ext cx="1056142" cy="523220"/>
          </a:xfrm>
          <a:prstGeom prst="rect">
            <a:avLst/>
          </a:prstGeom>
          <a:solidFill>
            <a:schemeClr val="tx2">
              <a:lumMod val="20000"/>
              <a:lumOff val="80000"/>
            </a:schemeClr>
          </a:solidFill>
        </p:spPr>
        <p:txBody>
          <a:bodyPr wrap="square" lIns="91440" tIns="45720" rIns="91440" bIns="45720">
            <a:spAutoFit/>
          </a:bodyPr>
          <a:lstStyle/>
          <a:p>
            <a:pPr algn="ctr"/>
            <a:r>
              <a:rPr lang="en-US" sz="28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SCENES</a:t>
            </a:r>
            <a:endParaRPr lang="en-US" sz="2800" b="0" cap="none" spc="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p:txBody>
      </p:sp>
      <p:pic>
        <p:nvPicPr>
          <p:cNvPr id="9" name="Graphic 8" descr="Arrow: Slight curve outline">
            <a:extLst>
              <a:ext uri="{FF2B5EF4-FFF2-40B4-BE49-F238E27FC236}">
                <a16:creationId xmlns:a16="http://schemas.microsoft.com/office/drawing/2014/main" id="{62C392C9-EE72-4962-A0C1-45507141762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556874" flipH="1">
            <a:off x="319915" y="1864032"/>
            <a:ext cx="747816" cy="747816"/>
          </a:xfrm>
          <a:prstGeom prst="rect">
            <a:avLst/>
          </a:prstGeom>
        </p:spPr>
      </p:pic>
      <p:sp>
        <p:nvSpPr>
          <p:cNvPr id="10" name="Rectangle 9">
            <a:extLst>
              <a:ext uri="{FF2B5EF4-FFF2-40B4-BE49-F238E27FC236}">
                <a16:creationId xmlns:a16="http://schemas.microsoft.com/office/drawing/2014/main" id="{B369894A-7CAD-4A6F-B475-7C958CD7B973}"/>
              </a:ext>
            </a:extLst>
          </p:cNvPr>
          <p:cNvSpPr/>
          <p:nvPr/>
        </p:nvSpPr>
        <p:spPr>
          <a:xfrm>
            <a:off x="1310226" y="4920769"/>
            <a:ext cx="1056142" cy="523220"/>
          </a:xfrm>
          <a:prstGeom prst="rect">
            <a:avLst/>
          </a:prstGeom>
          <a:solidFill>
            <a:schemeClr val="tx2">
              <a:lumMod val="20000"/>
              <a:lumOff val="80000"/>
            </a:schemeClr>
          </a:solidFill>
        </p:spPr>
        <p:txBody>
          <a:bodyPr wrap="square" lIns="91440" tIns="45720" rIns="91440" bIns="45720">
            <a:spAutoFit/>
          </a:bodyPr>
          <a:lstStyle/>
          <a:p>
            <a:pPr algn="ctr"/>
            <a:r>
              <a:rPr lang="en-US" sz="2800" b="0" cap="none" spc="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ASSETS</a:t>
            </a:r>
          </a:p>
        </p:txBody>
      </p:sp>
      <p:pic>
        <p:nvPicPr>
          <p:cNvPr id="11" name="Graphic 10" descr="Arrow: Slight curve outline">
            <a:extLst>
              <a:ext uri="{FF2B5EF4-FFF2-40B4-BE49-F238E27FC236}">
                <a16:creationId xmlns:a16="http://schemas.microsoft.com/office/drawing/2014/main" id="{AC222AAF-AF6C-4B2B-8449-DE2EC394B72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7989007">
            <a:off x="614419" y="5070081"/>
            <a:ext cx="747816" cy="747816"/>
          </a:xfrm>
          <a:prstGeom prst="rect">
            <a:avLst/>
          </a:prstGeom>
        </p:spPr>
      </p:pic>
      <p:sp>
        <p:nvSpPr>
          <p:cNvPr id="12" name="Rectangle 11">
            <a:extLst>
              <a:ext uri="{FF2B5EF4-FFF2-40B4-BE49-F238E27FC236}">
                <a16:creationId xmlns:a16="http://schemas.microsoft.com/office/drawing/2014/main" id="{3FABEAA1-2C1A-4CBD-A7A1-9E393AA91DDF}"/>
              </a:ext>
            </a:extLst>
          </p:cNvPr>
          <p:cNvSpPr/>
          <p:nvPr/>
        </p:nvSpPr>
        <p:spPr>
          <a:xfrm>
            <a:off x="10306001" y="1468964"/>
            <a:ext cx="787662" cy="523220"/>
          </a:xfrm>
          <a:prstGeom prst="rect">
            <a:avLst/>
          </a:prstGeom>
          <a:solidFill>
            <a:schemeClr val="tx2">
              <a:lumMod val="20000"/>
              <a:lumOff val="80000"/>
            </a:schemeClr>
          </a:solidFill>
        </p:spPr>
        <p:txBody>
          <a:bodyPr wrap="square" lIns="91440" tIns="45720" rIns="91440" bIns="45720">
            <a:spAutoFit/>
          </a:bodyPr>
          <a:lstStyle/>
          <a:p>
            <a:pPr algn="ctr"/>
            <a:r>
              <a:rPr lang="en-US" sz="28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CODE</a:t>
            </a:r>
            <a:endParaRPr lang="en-US" sz="2800" b="0" cap="none" spc="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p:txBody>
      </p:sp>
      <p:pic>
        <p:nvPicPr>
          <p:cNvPr id="13" name="Graphic 12" descr="Arrow: Slight curve outline">
            <a:extLst>
              <a:ext uri="{FF2B5EF4-FFF2-40B4-BE49-F238E27FC236}">
                <a16:creationId xmlns:a16="http://schemas.microsoft.com/office/drawing/2014/main" id="{775965E1-261F-4E10-87E7-34C102C0E93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7724093" flipH="1" flipV="1">
            <a:off x="10819084" y="1114943"/>
            <a:ext cx="747816" cy="747317"/>
          </a:xfrm>
          <a:prstGeom prst="rect">
            <a:avLst/>
          </a:prstGeom>
        </p:spPr>
      </p:pic>
      <p:sp>
        <p:nvSpPr>
          <p:cNvPr id="14" name="TextBox 13">
            <a:extLst>
              <a:ext uri="{FF2B5EF4-FFF2-40B4-BE49-F238E27FC236}">
                <a16:creationId xmlns:a16="http://schemas.microsoft.com/office/drawing/2014/main" id="{50CD2005-D56C-46BD-964A-7C3D7DB4FB73}"/>
              </a:ext>
            </a:extLst>
          </p:cNvPr>
          <p:cNvSpPr txBox="1"/>
          <p:nvPr/>
        </p:nvSpPr>
        <p:spPr>
          <a:xfrm>
            <a:off x="10663642" y="6480017"/>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15" name="Picture 7" descr="Picture 7">
            <a:extLst>
              <a:ext uri="{FF2B5EF4-FFF2-40B4-BE49-F238E27FC236}">
                <a16:creationId xmlns:a16="http://schemas.microsoft.com/office/drawing/2014/main" id="{BDE4300C-2836-4749-930A-6D8A5A2539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5417" y="6446177"/>
            <a:ext cx="1044682" cy="369336"/>
          </a:xfrm>
          <a:prstGeom prst="rect">
            <a:avLst/>
          </a:prstGeom>
          <a:ln w="12700">
            <a:miter lim="400000"/>
          </a:ln>
        </p:spPr>
      </p:pic>
    </p:spTree>
    <p:extLst>
      <p:ext uri="{BB962C8B-B14F-4D97-AF65-F5344CB8AC3E}">
        <p14:creationId xmlns:p14="http://schemas.microsoft.com/office/powerpoint/2010/main" val="390061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D19655-613C-4ADD-9943-F9EAC859F6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72353"/>
            <a:ext cx="12192000" cy="5925672"/>
          </a:xfrm>
          <a:prstGeom prst="rect">
            <a:avLst/>
          </a:prstGeom>
        </p:spPr>
      </p:pic>
      <p:sp>
        <p:nvSpPr>
          <p:cNvPr id="4" name="Text Placeholder 2">
            <a:extLst>
              <a:ext uri="{FF2B5EF4-FFF2-40B4-BE49-F238E27FC236}">
                <a16:creationId xmlns:a16="http://schemas.microsoft.com/office/drawing/2014/main" id="{93A349B4-1E35-4F0D-AB92-41AB3E6BFE5E}"/>
              </a:ext>
            </a:extLst>
          </p:cNvPr>
          <p:cNvSpPr txBox="1">
            <a:spLocks/>
          </p:cNvSpPr>
          <p:nvPr/>
        </p:nvSpPr>
        <p:spPr>
          <a:xfrm>
            <a:off x="8606118" y="2550947"/>
            <a:ext cx="3512063" cy="3895230"/>
          </a:xfrm>
          <a:prstGeom prst="rect">
            <a:avLst/>
          </a:prstGeom>
          <a:solidFill>
            <a:schemeClr val="bg2">
              <a:lumMod val="50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تصميم بيئة قطر سابقاً.</a:t>
            </a:r>
            <a:endParaRPr kumimoji="0" lang="en-US" altLang="en-US" sz="2000" b="0" i="0" u="none" strike="noStrike" cap="none" normalizeH="0" baseline="0" dirty="0">
              <a:ln>
                <a:noFill/>
              </a:ln>
              <a:solidFill>
                <a:schemeClr val="bg1"/>
              </a:solidFill>
              <a:effectLst/>
              <a:latin typeface="Google Sans"/>
              <a:cs typeface="Arial" panose="020B060402020202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إضافة </a:t>
            </a: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وتعديل</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الشخصيات </a:t>
            </a:r>
            <a:r>
              <a:rPr kumimoji="0" lang="ar-QA" altLang="en-US" sz="2000" b="0" i="0" u="none" strike="noStrike" cap="none" normalizeH="0" baseline="0" dirty="0">
                <a:ln>
                  <a:noFill/>
                </a:ln>
                <a:solidFill>
                  <a:schemeClr val="bg1"/>
                </a:solidFill>
                <a:effectLst/>
                <a:latin typeface="Google Sans"/>
                <a:cs typeface="Arial" panose="020B0604020202020204" pitchFamily="34" charset="0"/>
              </a:rPr>
              <a:t>والمكونات</a:t>
            </a:r>
            <a:r>
              <a:rPr kumimoji="0" lang="ar-SA" altLang="en-US" sz="2000" b="0" i="0" u="none" strike="noStrike" cap="none" normalizeH="0" baseline="0" dirty="0">
                <a:ln>
                  <a:noFill/>
                </a:ln>
                <a:solidFill>
                  <a:schemeClr val="bg1"/>
                </a:solidFill>
                <a:effectLst/>
                <a:latin typeface="Google Sans"/>
                <a:cs typeface="Arial" panose="020B0604020202020204" pitchFamily="34" charset="0"/>
              </a:rPr>
              <a:t> ثلاثية الأبعاد</a:t>
            </a:r>
            <a:endParaRPr lang="ar-DZ" altLang="en-US" sz="2000" dirty="0">
              <a:solidFill>
                <a:schemeClr val="bg1"/>
              </a:solidFill>
              <a:latin typeface="Google Sans"/>
              <a:cs typeface="Arial" panose="020B060402020202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ar-DZ" altLang="en-US" sz="2000" b="0" i="0" u="none" strike="noStrike" cap="none" normalizeH="0" baseline="0" dirty="0">
                <a:ln>
                  <a:noFill/>
                </a:ln>
                <a:solidFill>
                  <a:schemeClr val="bg1"/>
                </a:solidFill>
                <a:effectLst/>
                <a:latin typeface="Google Sans"/>
                <a:cs typeface="Arial" panose="020B0604020202020204" pitchFamily="34" charset="0"/>
              </a:rPr>
              <a:t>ب</a:t>
            </a:r>
            <a:r>
              <a:rPr lang="ar-DZ" altLang="en-US" sz="2000" dirty="0">
                <a:solidFill>
                  <a:schemeClr val="bg1"/>
                </a:solidFill>
                <a:latin typeface="Google Sans"/>
                <a:cs typeface="Arial" panose="020B0604020202020204" pitchFamily="34" charset="0"/>
              </a:rPr>
              <a:t>رمجة الأحجار لمحاكاة لعبة الرين</a:t>
            </a:r>
            <a:r>
              <a:rPr kumimoji="0" lang="en-US" altLang="en-US" sz="500" b="0" i="0" u="none" strike="noStrike" cap="none" normalizeH="0" baseline="0" dirty="0">
                <a:ln>
                  <a:noFill/>
                </a:ln>
                <a:solidFill>
                  <a:schemeClr val="bg1"/>
                </a:solidFill>
                <a:effectLst/>
              </a:rPr>
              <a:t> </a:t>
            </a:r>
            <a:endParaRPr kumimoji="0" lang="en-US" altLang="en-US" sz="2000" b="0" i="0" u="none" strike="noStrike" cap="none" normalizeH="0" baseline="0" dirty="0">
              <a:ln>
                <a:noFill/>
              </a:ln>
              <a:solidFill>
                <a:schemeClr val="bg1"/>
              </a:solidFill>
              <a:effectLst/>
              <a:latin typeface="Arial" panose="020B0604020202020204" pitchFamily="34" charset="0"/>
            </a:endParaRPr>
          </a:p>
          <a:p>
            <a:pPr lvl="0" algn="r" rtl="1" eaLnBrk="0" fontAlgn="base" hangingPunct="0">
              <a:spcBef>
                <a:spcPct val="0"/>
              </a:spcBef>
              <a:spcAft>
                <a:spcPct val="0"/>
              </a:spcAft>
              <a:buClrTx/>
            </a:pPr>
            <a:endParaRPr lang="en-US" sz="2000" dirty="0">
              <a:solidFill>
                <a:schemeClr val="bg1"/>
              </a:solidFill>
              <a:latin typeface="Consolas" panose="020B0609020204030204" pitchFamily="49" charset="0"/>
            </a:endParaRP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Design the environment of Qatar in the past </a:t>
            </a: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Add and customize characters and 3d objects</a:t>
            </a:r>
          </a:p>
          <a:p>
            <a:pPr marL="457200" lvl="0" indent="-317500">
              <a:buClr>
                <a:srgbClr val="FFFFFF"/>
              </a:buClr>
              <a:buSzPts val="1400"/>
              <a:buFont typeface="Lato"/>
              <a:buChar char="●"/>
            </a:pPr>
            <a:r>
              <a:rPr lang="en-US" sz="2400" dirty="0">
                <a:solidFill>
                  <a:srgbClr val="FFFFFF"/>
                </a:solidFill>
                <a:latin typeface="Politica" panose="02000506060000020004" pitchFamily="2" charset="0"/>
                <a:sym typeface="Lato"/>
              </a:rPr>
              <a:t>Program the rocks to simulate al </a:t>
            </a:r>
            <a:r>
              <a:rPr lang="en-US" sz="2400" dirty="0" err="1">
                <a:solidFill>
                  <a:srgbClr val="FFFFFF"/>
                </a:solidFill>
                <a:latin typeface="Politica" panose="02000506060000020004" pitchFamily="2" charset="0"/>
                <a:sym typeface="Lato"/>
              </a:rPr>
              <a:t>Rien</a:t>
            </a:r>
            <a:r>
              <a:rPr lang="en-US" sz="2400" dirty="0">
                <a:solidFill>
                  <a:srgbClr val="FFFFFF"/>
                </a:solidFill>
                <a:latin typeface="Politica" panose="02000506060000020004" pitchFamily="2" charset="0"/>
                <a:sym typeface="Lato"/>
              </a:rPr>
              <a:t> game</a:t>
            </a:r>
          </a:p>
        </p:txBody>
      </p:sp>
      <p:sp>
        <p:nvSpPr>
          <p:cNvPr id="5" name="Google Shape;415;p20">
            <a:extLst>
              <a:ext uri="{FF2B5EF4-FFF2-40B4-BE49-F238E27FC236}">
                <a16:creationId xmlns:a16="http://schemas.microsoft.com/office/drawing/2014/main" id="{4679C236-F55F-452F-9FC2-8A84E1A85783}"/>
              </a:ext>
            </a:extLst>
          </p:cNvPr>
          <p:cNvSpPr txBox="1">
            <a:spLocks/>
          </p:cNvSpPr>
          <p:nvPr/>
        </p:nvSpPr>
        <p:spPr>
          <a:xfrm>
            <a:off x="7981025" y="911811"/>
            <a:ext cx="4227412" cy="2365851"/>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ar-QA" sz="3000" dirty="0">
                <a:solidFill>
                  <a:schemeClr val="bg1"/>
                </a:solidFill>
                <a:highlight>
                  <a:srgbClr val="4A5695"/>
                </a:highlight>
                <a:latin typeface="Neo Sans Arabic" panose="020B0504030504040204" pitchFamily="34" charset="-78"/>
                <a:cs typeface="Neo Sans Arabic" panose="020B0504030504040204" pitchFamily="34" charset="-78"/>
              </a:rPr>
              <a:t>ما الذي سنقوم بتطويره اليوم؟</a:t>
            </a:r>
            <a:br>
              <a:rPr lang="ar-QA" sz="3000" dirty="0">
                <a:solidFill>
                  <a:schemeClr val="bg1"/>
                </a:solidFill>
                <a:highlight>
                  <a:srgbClr val="4A5695"/>
                </a:highlight>
              </a:rPr>
            </a:br>
            <a:r>
              <a:rPr lang="en-US" sz="3200" dirty="0">
                <a:solidFill>
                  <a:schemeClr val="bg1"/>
                </a:solidFill>
                <a:highlight>
                  <a:srgbClr val="4A5695"/>
                </a:highlight>
                <a:latin typeface="Politica" panose="02000506060000020004" pitchFamily="2" charset="0"/>
              </a:rPr>
              <a:t>What we will develop TODAY?</a:t>
            </a:r>
            <a:endParaRPr lang="en-US" sz="3000" dirty="0">
              <a:solidFill>
                <a:schemeClr val="bg1"/>
              </a:solidFill>
              <a:highlight>
                <a:srgbClr val="4A5695"/>
              </a:highlight>
              <a:latin typeface="Politica" panose="02000506060000020004" pitchFamily="2" charset="0"/>
            </a:endParaRPr>
          </a:p>
        </p:txBody>
      </p:sp>
      <p:sp>
        <p:nvSpPr>
          <p:cNvPr id="7" name="Rectangle 1">
            <a:extLst>
              <a:ext uri="{FF2B5EF4-FFF2-40B4-BE49-F238E27FC236}">
                <a16:creationId xmlns:a16="http://schemas.microsoft.com/office/drawing/2014/main" id="{59DE0D25-BD69-42DD-9936-F815526A7AA4}"/>
              </a:ext>
            </a:extLst>
          </p:cNvPr>
          <p:cNvSpPr>
            <a:spLocks noChangeArrowheads="1"/>
          </p:cNvSpPr>
          <p:nvPr/>
        </p:nvSpPr>
        <p:spPr bwMode="auto">
          <a:xfrm>
            <a:off x="12191935"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78B84BCF-37B8-4FEF-8EEE-1734107C1F06}"/>
              </a:ext>
            </a:extLst>
          </p:cNvPr>
          <p:cNvSpPr txBox="1"/>
          <p:nvPr/>
        </p:nvSpPr>
        <p:spPr>
          <a:xfrm>
            <a:off x="10663642" y="6480017"/>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9" name="Picture 7" descr="Picture 7">
            <a:extLst>
              <a:ext uri="{FF2B5EF4-FFF2-40B4-BE49-F238E27FC236}">
                <a16:creationId xmlns:a16="http://schemas.microsoft.com/office/drawing/2014/main" id="{CCDA03D3-E445-4104-9D36-3CD95F1A53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5417" y="6446177"/>
            <a:ext cx="1044682" cy="369336"/>
          </a:xfrm>
          <a:prstGeom prst="rect">
            <a:avLst/>
          </a:prstGeom>
          <a:ln w="12700">
            <a:miter lim="400000"/>
          </a:ln>
        </p:spPr>
      </p:pic>
    </p:spTree>
    <p:extLst>
      <p:ext uri="{BB962C8B-B14F-4D97-AF65-F5344CB8AC3E}">
        <p14:creationId xmlns:p14="http://schemas.microsoft.com/office/powerpoint/2010/main" val="979498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136C06-0783-47A0-B5E6-25B1D57C42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90682" y="1144075"/>
            <a:ext cx="3955077" cy="5136778"/>
          </a:xfrm>
          <a:prstGeom prst="rect">
            <a:avLst/>
          </a:prstGeom>
        </p:spPr>
      </p:pic>
      <p:sp>
        <p:nvSpPr>
          <p:cNvPr id="4" name="TextBox 3">
            <a:extLst>
              <a:ext uri="{FF2B5EF4-FFF2-40B4-BE49-F238E27FC236}">
                <a16:creationId xmlns:a16="http://schemas.microsoft.com/office/drawing/2014/main" id="{3513312A-DACD-4332-A865-028CD221317D}"/>
              </a:ext>
            </a:extLst>
          </p:cNvPr>
          <p:cNvSpPr txBox="1"/>
          <p:nvPr/>
        </p:nvSpPr>
        <p:spPr>
          <a:xfrm>
            <a:off x="10663642" y="6480017"/>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5" name="Picture 7" descr="Picture 7">
            <a:extLst>
              <a:ext uri="{FF2B5EF4-FFF2-40B4-BE49-F238E27FC236}">
                <a16:creationId xmlns:a16="http://schemas.microsoft.com/office/drawing/2014/main" id="{3A736EC5-E11E-4B2C-9EE9-5187C7B6F7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5417" y="6446177"/>
            <a:ext cx="1044682" cy="369336"/>
          </a:xfrm>
          <a:prstGeom prst="rect">
            <a:avLst/>
          </a:prstGeom>
          <a:ln w="12700">
            <a:miter lim="400000"/>
          </a:ln>
        </p:spPr>
      </p:pic>
      <p:sp>
        <p:nvSpPr>
          <p:cNvPr id="6" name="Google Shape;415;p20">
            <a:extLst>
              <a:ext uri="{FF2B5EF4-FFF2-40B4-BE49-F238E27FC236}">
                <a16:creationId xmlns:a16="http://schemas.microsoft.com/office/drawing/2014/main" id="{E9A24506-C110-4AF1-87BC-3A75D49E673C}"/>
              </a:ext>
            </a:extLst>
          </p:cNvPr>
          <p:cNvSpPr txBox="1">
            <a:spLocks/>
          </p:cNvSpPr>
          <p:nvPr/>
        </p:nvSpPr>
        <p:spPr>
          <a:xfrm>
            <a:off x="210313" y="122733"/>
            <a:ext cx="3411908" cy="1475756"/>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US" sz="5400" dirty="0">
                <a:solidFill>
                  <a:schemeClr val="bg1"/>
                </a:solidFill>
                <a:highlight>
                  <a:srgbClr val="4A5695"/>
                </a:highlight>
                <a:latin typeface="Politica" panose="02000506060000020004" pitchFamily="2" charset="0"/>
                <a:cs typeface="Neo Sans Arabic" panose="020B0504030504040204" pitchFamily="34" charset="-78"/>
              </a:rPr>
              <a:t>Required code</a:t>
            </a:r>
            <a:endParaRPr lang="en-US" sz="5400" dirty="0">
              <a:solidFill>
                <a:schemeClr val="bg1"/>
              </a:solidFill>
              <a:highlight>
                <a:srgbClr val="4A5695"/>
              </a:highlight>
              <a:latin typeface="Politica" panose="02000506060000020004" pitchFamily="2" charset="0"/>
            </a:endParaRPr>
          </a:p>
        </p:txBody>
      </p:sp>
    </p:spTree>
    <p:extLst>
      <p:ext uri="{BB962C8B-B14F-4D97-AF65-F5344CB8AC3E}">
        <p14:creationId xmlns:p14="http://schemas.microsoft.com/office/powerpoint/2010/main" val="1414411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sp>
        <p:nvSpPr>
          <p:cNvPr id="4" name="TextBox 3"/>
          <p:cNvSpPr txBox="1"/>
          <p:nvPr/>
        </p:nvSpPr>
        <p:spPr>
          <a:xfrm>
            <a:off x="397157" y="2529544"/>
            <a:ext cx="5577757" cy="1323439"/>
          </a:xfrm>
          <a:prstGeom prst="rect">
            <a:avLst/>
          </a:prstGeom>
          <a:noFill/>
        </p:spPr>
        <p:txBody>
          <a:bodyPr wrap="square" rtlCol="0">
            <a:spAutoFit/>
          </a:bodyPr>
          <a:lstStyle/>
          <a:p>
            <a:r>
              <a:rPr lang="en-US" sz="8000" dirty="0">
                <a:solidFill>
                  <a:schemeClr val="bg1"/>
                </a:solidFill>
                <a:latin typeface="Politica" charset="0"/>
                <a:ea typeface="Politica" charset="0"/>
                <a:cs typeface="Politica" charset="0"/>
              </a:rPr>
              <a:t>Thanks</a:t>
            </a:r>
          </a:p>
        </p:txBody>
      </p:sp>
      <p:sp>
        <p:nvSpPr>
          <p:cNvPr id="14" name="TextBox 13"/>
          <p:cNvSpPr txBox="1"/>
          <p:nvPr/>
        </p:nvSpPr>
        <p:spPr>
          <a:xfrm>
            <a:off x="765261" y="3659505"/>
            <a:ext cx="3528958" cy="646331"/>
          </a:xfrm>
          <a:prstGeom prst="rect">
            <a:avLst/>
          </a:prstGeom>
          <a:noFill/>
        </p:spPr>
        <p:txBody>
          <a:bodyPr wrap="square" rtlCol="0">
            <a:spAutoFit/>
          </a:bodyPr>
          <a:lstStyle/>
          <a:p>
            <a:r>
              <a:rPr lang="en-US" sz="3600" dirty="0">
                <a:latin typeface="Politica" charset="0"/>
                <a:ea typeface="Politica" charset="0"/>
                <a:cs typeface="Politica" charset="0"/>
              </a:rPr>
              <a:t>@studio56qa</a:t>
            </a:r>
          </a:p>
        </p:txBody>
      </p:sp>
      <p:pic>
        <p:nvPicPr>
          <p:cNvPr id="2" name="Picture 1"/>
          <p:cNvPicPr>
            <a:picLocks noChangeAspect="1"/>
          </p:cNvPicPr>
          <p:nvPr/>
        </p:nvPicPr>
        <p:blipFill>
          <a:blip r:embed="rId2" cstate="email">
            <a:lum bright="100000"/>
            <a:extLst>
              <a:ext uri="{28A0092B-C50C-407E-A947-70E740481C1C}">
                <a14:useLocalDpi xmlns:a14="http://schemas.microsoft.com/office/drawing/2010/main"/>
              </a:ext>
            </a:extLst>
          </a:blip>
          <a:stretch>
            <a:fillRect/>
          </a:stretch>
        </p:blipFill>
        <p:spPr>
          <a:xfrm>
            <a:off x="9352750" y="6273830"/>
            <a:ext cx="1310892" cy="414498"/>
          </a:xfrm>
          <a:prstGeom prst="rect">
            <a:avLst/>
          </a:prstGeom>
        </p:spPr>
      </p:pic>
      <p:pic>
        <p:nvPicPr>
          <p:cNvPr id="9" name="Picture 8"/>
          <p:cNvPicPr>
            <a:picLocks noChangeAspect="1"/>
          </p:cNvPicPr>
          <p:nvPr/>
        </p:nvPicPr>
        <p:blipFill>
          <a:blip r:embed="rId3" cstate="email">
            <a:duotone>
              <a:schemeClr val="bg2">
                <a:shade val="45000"/>
                <a:satMod val="135000"/>
              </a:schemeClr>
              <a:prstClr val="white"/>
            </a:duotone>
            <a:lum bright="-100000" contrast="-60000"/>
            <a:extLst>
              <a:ext uri="{28A0092B-C50C-407E-A947-70E740481C1C}">
                <a14:useLocalDpi xmlns:a14="http://schemas.microsoft.com/office/drawing/2010/main"/>
              </a:ext>
            </a:extLst>
          </a:blip>
          <a:stretch>
            <a:fillRect/>
          </a:stretch>
        </p:blipFill>
        <p:spPr>
          <a:xfrm>
            <a:off x="163954" y="289039"/>
            <a:ext cx="3688502" cy="1513231"/>
          </a:xfrm>
          <a:prstGeom prst="rect">
            <a:avLst/>
          </a:prstGeom>
        </p:spPr>
      </p:pic>
      <p:grpSp>
        <p:nvGrpSpPr>
          <p:cNvPr id="13" name="Group 12"/>
          <p:cNvGrpSpPr/>
          <p:nvPr/>
        </p:nvGrpSpPr>
        <p:grpSpPr>
          <a:xfrm>
            <a:off x="5742808" y="2353860"/>
            <a:ext cx="5035134" cy="1871501"/>
            <a:chOff x="5628508" y="2353860"/>
            <a:chExt cx="5035134" cy="1871501"/>
          </a:xfrm>
        </p:grpSpPr>
        <p:pic>
          <p:nvPicPr>
            <p:cNvPr id="12" name="Picture 11"/>
            <p:cNvPicPr>
              <a:picLocks noChangeAspect="1"/>
            </p:cNvPicPr>
            <p:nvPr/>
          </p:nvPicPr>
          <p:blipFill rotWithShape="1">
            <a:blip r:embed="rId4" cstate="email">
              <a:lum bright="100000"/>
              <a:extLst>
                <a:ext uri="{28A0092B-C50C-407E-A947-70E740481C1C}">
                  <a14:useLocalDpi xmlns:a14="http://schemas.microsoft.com/office/drawing/2010/main"/>
                </a:ext>
              </a:extLst>
            </a:blip>
            <a:srcRect l="32140" r="37541"/>
            <a:stretch/>
          </p:blipFill>
          <p:spPr>
            <a:xfrm>
              <a:off x="7183646" y="2353860"/>
              <a:ext cx="1628775" cy="1854200"/>
            </a:xfrm>
            <a:prstGeom prst="rect">
              <a:avLst/>
            </a:prstGeom>
          </p:spPr>
        </p:pic>
        <p:pic>
          <p:nvPicPr>
            <p:cNvPr id="15" name="Picture 14"/>
            <p:cNvPicPr>
              <a:picLocks noChangeAspect="1"/>
            </p:cNvPicPr>
            <p:nvPr/>
          </p:nvPicPr>
          <p:blipFill rotWithShape="1">
            <a:blip r:embed="rId4" cstate="email">
              <a:lum bright="100000"/>
              <a:extLst>
                <a:ext uri="{28A0092B-C50C-407E-A947-70E740481C1C}">
                  <a14:useLocalDpi xmlns:a14="http://schemas.microsoft.com/office/drawing/2010/main"/>
                </a:ext>
              </a:extLst>
            </a:blip>
            <a:srcRect l="67778"/>
            <a:stretch/>
          </p:blipFill>
          <p:spPr>
            <a:xfrm>
              <a:off x="8932655" y="2371161"/>
              <a:ext cx="1730987" cy="1854200"/>
            </a:xfrm>
            <a:prstGeom prst="rect">
              <a:avLst/>
            </a:prstGeom>
          </p:spPr>
        </p:pic>
        <p:pic>
          <p:nvPicPr>
            <p:cNvPr id="16" name="Picture 15"/>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1052"/>
            <a:stretch/>
          </p:blipFill>
          <p:spPr>
            <a:xfrm>
              <a:off x="5628508" y="2353860"/>
              <a:ext cx="1555138" cy="1854200"/>
            </a:xfrm>
            <a:prstGeom prst="rect">
              <a:avLst/>
            </a:prstGeom>
          </p:spPr>
        </p:pic>
      </p:grpSp>
      <p:pic>
        <p:nvPicPr>
          <p:cNvPr id="7" name="Picture 6" descr="A close up of a logo&#10;&#10;Description automatically generated">
            <a:extLst>
              <a:ext uri="{FF2B5EF4-FFF2-40B4-BE49-F238E27FC236}">
                <a16:creationId xmlns:a16="http://schemas.microsoft.com/office/drawing/2014/main" id="{E9C10F7E-4E2E-463E-89A0-D313F76844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4087" y="3819433"/>
            <a:ext cx="469062" cy="405882"/>
          </a:xfrm>
          <a:prstGeom prst="rect">
            <a:avLst/>
          </a:prstGeom>
        </p:spPr>
      </p:pic>
    </p:spTree>
    <p:extLst>
      <p:ext uri="{BB962C8B-B14F-4D97-AF65-F5344CB8AC3E}">
        <p14:creationId xmlns:p14="http://schemas.microsoft.com/office/powerpoint/2010/main" val="58063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5" name="Group 4"/>
          <p:cNvGrpSpPr/>
          <p:nvPr/>
        </p:nvGrpSpPr>
        <p:grpSpPr>
          <a:xfrm>
            <a:off x="9346162" y="6273830"/>
            <a:ext cx="1317480" cy="429393"/>
            <a:chOff x="9331349" y="6222078"/>
            <a:chExt cx="1450765" cy="472833"/>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1" name="Picture 10"/>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2" name="Picture 11"/>
          <p:cNvPicPr>
            <a:picLocks noChangeAspect="1"/>
          </p:cNvPicPr>
          <p:nvPr/>
        </p:nvPicPr>
        <p:blipFill rotWithShape="1">
          <a:blip r:embed="rId4" cstate="email">
            <a:lum/>
            <a:extLst>
              <a:ext uri="{28A0092B-C50C-407E-A947-70E740481C1C}">
                <a14:useLocalDpi xmlns:a14="http://schemas.microsoft.com/office/drawing/2010/main"/>
              </a:ext>
            </a:extLst>
          </a:blip>
          <a:srcRect l="6415" t="8200" r="76033" b="38094"/>
          <a:stretch/>
        </p:blipFill>
        <p:spPr>
          <a:xfrm>
            <a:off x="1" y="-297710"/>
            <a:ext cx="2051594" cy="7155710"/>
          </a:xfrm>
          <a:prstGeom prst="rect">
            <a:avLst/>
          </a:prstGeom>
        </p:spPr>
      </p:pic>
      <p:sp>
        <p:nvSpPr>
          <p:cNvPr id="16" name="Title 1">
            <a:extLst>
              <a:ext uri="{FF2B5EF4-FFF2-40B4-BE49-F238E27FC236}">
                <a16:creationId xmlns:a16="http://schemas.microsoft.com/office/drawing/2014/main" id="{DBA70AB3-8402-4130-8019-3EFA205FE93F}"/>
              </a:ext>
            </a:extLst>
          </p:cNvPr>
          <p:cNvSpPr txBox="1">
            <a:spLocks/>
          </p:cNvSpPr>
          <p:nvPr/>
        </p:nvSpPr>
        <p:spPr>
          <a:xfrm>
            <a:off x="2544522" y="308013"/>
            <a:ext cx="8069894" cy="69873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dirty="0">
                <a:solidFill>
                  <a:schemeClr val="dk1"/>
                </a:solidFill>
                <a:latin typeface="Politica" panose="02000506060000020004" pitchFamily="2" charset="0"/>
                <a:ea typeface="Raleway ExtraBold"/>
                <a:cs typeface="Raleway ExtraBold"/>
              </a:rPr>
              <a:t>WHO</a:t>
            </a:r>
            <a:r>
              <a:rPr lang="en-US" sz="1600" dirty="0">
                <a:latin typeface="Politica" panose="02000506060000020004" pitchFamily="2" charset="0"/>
              </a:rPr>
              <a:t> </a:t>
            </a:r>
            <a:r>
              <a:rPr lang="en-US" sz="4400" dirty="0">
                <a:solidFill>
                  <a:schemeClr val="dk1"/>
                </a:solidFill>
                <a:latin typeface="Politica" panose="02000506060000020004" pitchFamily="2" charset="0"/>
                <a:ea typeface="Raleway ExtraBold"/>
                <a:cs typeface="Raleway ExtraBold"/>
                <a:sym typeface="Raleway ExtraBold"/>
              </a:rPr>
              <a:t>ARE</a:t>
            </a:r>
            <a:r>
              <a:rPr lang="en-US" sz="1600" dirty="0">
                <a:latin typeface="Politica" panose="02000506060000020004" pitchFamily="2" charset="0"/>
              </a:rPr>
              <a:t> </a:t>
            </a:r>
            <a:r>
              <a:rPr lang="en-US" sz="4400" dirty="0">
                <a:solidFill>
                  <a:schemeClr val="dk1"/>
                </a:solidFill>
                <a:latin typeface="Politica" panose="02000506060000020004" pitchFamily="2" charset="0"/>
                <a:ea typeface="Raleway ExtraBold"/>
                <a:cs typeface="Raleway ExtraBold"/>
              </a:rPr>
              <a:t>WE?</a:t>
            </a:r>
            <a:r>
              <a:rPr lang="ar-DZ" sz="4400" dirty="0">
                <a:solidFill>
                  <a:schemeClr val="dk1"/>
                </a:solidFill>
                <a:latin typeface="Politica" panose="02000506060000020004" pitchFamily="2" charset="0"/>
                <a:ea typeface="Raleway ExtraBold"/>
                <a:cs typeface="Raleway ExtraBold"/>
              </a:rPr>
              <a:t> </a:t>
            </a:r>
            <a:r>
              <a:rPr lang="ar-DZ" sz="4400" dirty="0">
                <a:solidFill>
                  <a:schemeClr val="dk1"/>
                </a:solidFill>
                <a:latin typeface="Raleway ExtraBold"/>
                <a:ea typeface="Raleway ExtraBold"/>
                <a:cs typeface="Raleway ExtraBold"/>
              </a:rPr>
              <a:t>من نحن؟                  </a:t>
            </a:r>
            <a:endParaRPr lang="en-US" sz="3600" b="1" i="1" dirty="0">
              <a:solidFill>
                <a:schemeClr val="tx1"/>
              </a:solidFill>
              <a:latin typeface="Roboto"/>
              <a:ea typeface="Roboto"/>
              <a:cs typeface="Roboto"/>
              <a:sym typeface="Work Sans Light"/>
            </a:endParaRPr>
          </a:p>
        </p:txBody>
      </p:sp>
      <p:sp>
        <p:nvSpPr>
          <p:cNvPr id="17" name="Text Placeholder 2">
            <a:extLst>
              <a:ext uri="{FF2B5EF4-FFF2-40B4-BE49-F238E27FC236}">
                <a16:creationId xmlns:a16="http://schemas.microsoft.com/office/drawing/2014/main" id="{2C5E85B8-90A2-4A9E-BBB0-0D03E9C89C2C}"/>
              </a:ext>
            </a:extLst>
          </p:cNvPr>
          <p:cNvSpPr txBox="1">
            <a:spLocks/>
          </p:cNvSpPr>
          <p:nvPr/>
        </p:nvSpPr>
        <p:spPr>
          <a:xfrm>
            <a:off x="2507087" y="1273375"/>
            <a:ext cx="4432909" cy="511799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2000" dirty="0">
                <a:latin typeface="Consolas" panose="020B0609020204030204" pitchFamily="49" charset="0"/>
              </a:rPr>
              <a:t>ستوديو 5\6 هو مختبر تصنيع للأطفال الذين يتراوح أعمارهم بين عمر 7 و 18.</a:t>
            </a:r>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Politica" panose="02000506060000020004" pitchFamily="2" charset="0"/>
              </a:rPr>
              <a:t>STUDIO 5\6 is a fabrication lab targeting kids from age 7 to 18. </a:t>
            </a:r>
          </a:p>
          <a:p>
            <a:pPr marL="101600" algn="ctr" rtl="1"/>
            <a:r>
              <a:rPr lang="en-US" sz="1800" b="1" i="1" dirty="0">
                <a:solidFill>
                  <a:schemeClr val="tx1"/>
                </a:solidFill>
                <a:latin typeface="Roboto"/>
                <a:ea typeface="Roboto"/>
                <a:cs typeface="Roboto"/>
              </a:rPr>
              <a:t>_____</a:t>
            </a:r>
          </a:p>
          <a:p>
            <a:pPr marL="101600" algn="ctr" rtl="1"/>
            <a:endParaRPr lang="en-US" sz="1800" b="1" i="1" dirty="0">
              <a:solidFill>
                <a:schemeClr val="tx1"/>
              </a:solidFill>
              <a:latin typeface="Roboto"/>
              <a:ea typeface="Roboto"/>
              <a:cs typeface="Roboto"/>
            </a:endParaRPr>
          </a:p>
          <a:p>
            <a:pPr marL="101600" algn="ctr" rtl="1"/>
            <a:endParaRPr lang="en-US" sz="1800" b="1" i="1" dirty="0">
              <a:solidFill>
                <a:schemeClr val="tx1"/>
              </a:solidFill>
              <a:latin typeface="Roboto"/>
              <a:ea typeface="Roboto"/>
              <a:cs typeface="Roboto"/>
            </a:endParaRPr>
          </a:p>
          <a:p>
            <a:pPr algn="r"/>
            <a:r>
              <a:rPr lang="ar-DZ" sz="2000" dirty="0">
                <a:latin typeface="Consolas" panose="020B0609020204030204" pitchFamily="49" charset="0"/>
              </a:rPr>
              <a:t>سوف يحتوي مخبر التصنيع على آلات ومعدات مختلفة لتصنيع مختلف النماذج المبدئية المبتكرة.</a:t>
            </a:r>
            <a:endParaRPr lang="ar-QA"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Politica" panose="02000506060000020004" pitchFamily="2" charset="0"/>
              </a:rPr>
              <a:t>We will have Fablab with different machines and tools to use for creating active prototypes.</a:t>
            </a:r>
            <a:endParaRPr lang="ar-DZ" sz="2000" dirty="0">
              <a:latin typeface="Politica" panose="02000506060000020004" pitchFamily="2" charset="0"/>
            </a:endParaRPr>
          </a:p>
          <a:p>
            <a:endParaRPr lang="ar-DZ" sz="2000" dirty="0">
              <a:latin typeface="Consolas" panose="020B0609020204030204" pitchFamily="49" charset="0"/>
            </a:endParaRPr>
          </a:p>
        </p:txBody>
      </p:sp>
      <p:pic>
        <p:nvPicPr>
          <p:cNvPr id="18" name="Picture 17">
            <a:extLst>
              <a:ext uri="{FF2B5EF4-FFF2-40B4-BE49-F238E27FC236}">
                <a16:creationId xmlns:a16="http://schemas.microsoft.com/office/drawing/2014/main" id="{CCB8D865-3919-4D62-9B8A-ED14446A8D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20611" y="1820131"/>
            <a:ext cx="4882149" cy="4028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777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A074172-4A28-4993-B05A-BE4F215A05BD}"/>
              </a:ext>
            </a:extLst>
          </p:cNvPr>
          <p:cNvSpPr txBox="1">
            <a:spLocks/>
          </p:cNvSpPr>
          <p:nvPr/>
        </p:nvSpPr>
        <p:spPr>
          <a:xfrm>
            <a:off x="0" y="104497"/>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latin typeface="Politica" panose="02000506060000020004" pitchFamily="2" charset="0"/>
              </a:rPr>
              <a:t>What is inside the FABLAB?</a:t>
            </a:r>
          </a:p>
        </p:txBody>
      </p:sp>
      <p:pic>
        <p:nvPicPr>
          <p:cNvPr id="17" name="Picture 16" descr="Image result for 3d printer">
            <a:extLst>
              <a:ext uri="{FF2B5EF4-FFF2-40B4-BE49-F238E27FC236}">
                <a16:creationId xmlns:a16="http://schemas.microsoft.com/office/drawing/2014/main" id="{381A6FE3-0202-43BF-A881-0A5C5DDC7C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049129"/>
            <a:ext cx="1860644" cy="2868045"/>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46">
            <a:extLst>
              <a:ext uri="{FF2B5EF4-FFF2-40B4-BE49-F238E27FC236}">
                <a16:creationId xmlns:a16="http://schemas.microsoft.com/office/drawing/2014/main" id="{2F2AF982-5BEF-4DD5-A541-6AC35A7A853B}"/>
              </a:ext>
            </a:extLst>
          </p:cNvPr>
          <p:cNvSpPr txBox="1"/>
          <p:nvPr/>
        </p:nvSpPr>
        <p:spPr>
          <a:xfrm>
            <a:off x="4338955" y="4685412"/>
            <a:ext cx="1860639" cy="61845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Laser cutting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القص بالليزر</a:t>
            </a:r>
            <a:endParaRPr lang="en-US" sz="1800" b="1" i="1" dirty="0">
              <a:solidFill>
                <a:schemeClr val="tx1"/>
              </a:solidFill>
              <a:latin typeface="Consolas" charset="0"/>
              <a:ea typeface="Consolas" charset="0"/>
              <a:cs typeface="Consolas" charset="0"/>
              <a:sym typeface="Roboto"/>
            </a:endParaRPr>
          </a:p>
        </p:txBody>
      </p:sp>
      <p:sp>
        <p:nvSpPr>
          <p:cNvPr id="27" name="Shape 147">
            <a:extLst>
              <a:ext uri="{FF2B5EF4-FFF2-40B4-BE49-F238E27FC236}">
                <a16:creationId xmlns:a16="http://schemas.microsoft.com/office/drawing/2014/main" id="{2C91F23B-D450-470B-91A7-B7EEFF82380D}"/>
              </a:ext>
            </a:extLst>
          </p:cNvPr>
          <p:cNvSpPr txBox="1"/>
          <p:nvPr/>
        </p:nvSpPr>
        <p:spPr>
          <a:xfrm>
            <a:off x="-223161" y="3146363"/>
            <a:ext cx="2225210" cy="90914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3D printing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الطباعة ثلاثية الأبعاد</a:t>
            </a:r>
            <a:endParaRPr lang="ar-QA" sz="1800" b="1" i="1" dirty="0">
              <a:solidFill>
                <a:schemeClr val="tx1"/>
              </a:solidFill>
              <a:latin typeface="Consolas" charset="0"/>
              <a:ea typeface="Consolas" charset="0"/>
              <a:cs typeface="Consolas" charset="0"/>
              <a:sym typeface="Roboto"/>
            </a:endParaRPr>
          </a:p>
        </p:txBody>
      </p:sp>
      <p:sp>
        <p:nvSpPr>
          <p:cNvPr id="28" name="Shape 148">
            <a:extLst>
              <a:ext uri="{FF2B5EF4-FFF2-40B4-BE49-F238E27FC236}">
                <a16:creationId xmlns:a16="http://schemas.microsoft.com/office/drawing/2014/main" id="{17DAD5B2-D015-4CAB-95FA-F86D2805808C}"/>
              </a:ext>
            </a:extLst>
          </p:cNvPr>
          <p:cNvSpPr txBox="1"/>
          <p:nvPr/>
        </p:nvSpPr>
        <p:spPr>
          <a:xfrm>
            <a:off x="1948804" y="3653852"/>
            <a:ext cx="2193231" cy="62581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Electronics and programming</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الإلكترونيات والبرمجة</a:t>
            </a:r>
          </a:p>
          <a:p>
            <a:pPr lvl="0" algn="ctr" rtl="0">
              <a:spcBef>
                <a:spcPts val="0"/>
              </a:spcBef>
              <a:buNone/>
            </a:pPr>
            <a:endParaRPr lang="ar-QA" sz="1800" b="1" i="1" dirty="0">
              <a:solidFill>
                <a:schemeClr val="tx1"/>
              </a:solidFill>
              <a:latin typeface="Consolas" charset="0"/>
              <a:ea typeface="Consolas" charset="0"/>
              <a:cs typeface="Consolas" charset="0"/>
              <a:sym typeface="Roboto"/>
            </a:endParaRPr>
          </a:p>
        </p:txBody>
      </p:sp>
      <p:pic>
        <p:nvPicPr>
          <p:cNvPr id="29" name="Picture 28" descr="Image result for electronics board diy">
            <a:extLst>
              <a:ext uri="{FF2B5EF4-FFF2-40B4-BE49-F238E27FC236}">
                <a16:creationId xmlns:a16="http://schemas.microsoft.com/office/drawing/2014/main" id="{A8258946-9F16-4C17-BBD3-207F42639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860644" y="4874392"/>
            <a:ext cx="2256428" cy="204278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Image result for laser cutting">
            <a:extLst>
              <a:ext uri="{FF2B5EF4-FFF2-40B4-BE49-F238E27FC236}">
                <a16:creationId xmlns:a16="http://schemas.microsoft.com/office/drawing/2014/main" id="{46E81C90-693B-4241-89FB-B5CCB036A4A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17072" y="5361526"/>
            <a:ext cx="2208124" cy="15556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3B81A6-2B38-4D33-ACC6-C894E8D4BEDD}"/>
              </a:ext>
            </a:extLst>
          </p:cNvPr>
          <p:cNvSpPr/>
          <p:nvPr/>
        </p:nvSpPr>
        <p:spPr>
          <a:xfrm>
            <a:off x="1538182" y="1138130"/>
            <a:ext cx="2452338" cy="1077218"/>
          </a:xfrm>
          <a:prstGeom prst="rect">
            <a:avLst/>
          </a:prstGeom>
          <a:noFill/>
        </p:spPr>
        <p:txBody>
          <a:bodyPr wrap="none" lIns="91440" tIns="45720" rIns="91440" bIns="45720">
            <a:spAutoFit/>
          </a:bodyPr>
          <a:lstStyle/>
          <a:p>
            <a:pPr algn="ct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Tools</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&amp;</a:t>
            </a:r>
            <a:r>
              <a:rPr lang="en-US" sz="3200" b="1" dirty="0">
                <a:ln w="6600">
                  <a:solidFill>
                    <a:schemeClr val="accent2"/>
                  </a:solidFill>
                  <a:prstDash val="solid"/>
                </a:ln>
                <a:solidFill>
                  <a:srgbClr val="F72E41"/>
                </a:solidFill>
                <a:effectLst>
                  <a:outerShdw dist="38100" dir="2700000" algn="tl" rotWithShape="0">
                    <a:schemeClr val="accent2"/>
                  </a:outerShdw>
                </a:effectLst>
                <a:latin typeface="Politica" panose="02000506060000020004" pitchFamily="2" charset="0"/>
              </a:rPr>
              <a:t> </a:t>
            </a:r>
            <a:r>
              <a:rPr lang="en-US"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Machines</a:t>
            </a: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آلات وأدوات</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2" name="Rectangle 31">
            <a:extLst>
              <a:ext uri="{FF2B5EF4-FFF2-40B4-BE49-F238E27FC236}">
                <a16:creationId xmlns:a16="http://schemas.microsoft.com/office/drawing/2014/main" id="{AB34B4FF-5ED4-4E9B-A0BE-CFB8176F84D9}"/>
              </a:ext>
            </a:extLst>
          </p:cNvPr>
          <p:cNvSpPr/>
          <p:nvPr/>
        </p:nvSpPr>
        <p:spPr>
          <a:xfrm>
            <a:off x="9472148" y="1141705"/>
            <a:ext cx="1058303" cy="1138773"/>
          </a:xfrm>
          <a:prstGeom prst="rect">
            <a:avLst/>
          </a:prstGeom>
          <a:noFill/>
        </p:spPr>
        <p:txBody>
          <a:bodyPr wrap="none" lIns="91440" tIns="45720" rIns="91440" bIns="45720">
            <a:spAutoFit/>
          </a:bodyPr>
          <a:lstStyle/>
          <a:p>
            <a:pPr algn="ctr"/>
            <a:r>
              <a:rPr lang="en-US" sz="3600" dirty="0">
                <a:ln w="0"/>
                <a:solidFill>
                  <a:srgbClr val="F72E41"/>
                </a:solidFill>
                <a:effectLst>
                  <a:outerShdw blurRad="38100" dist="19050" dir="2700000" algn="tl" rotWithShape="0">
                    <a:schemeClr val="dk1">
                      <a:alpha val="40000"/>
                    </a:schemeClr>
                  </a:outerShdw>
                </a:effectLst>
                <a:latin typeface="Politica" panose="02000506060000020004" pitchFamily="2" charset="0"/>
              </a:rPr>
              <a:t>Zones</a:t>
            </a:r>
            <a:endParaRPr lang="ar-DZ" sz="3200" dirty="0">
              <a:ln w="0"/>
              <a:solidFill>
                <a:srgbClr val="F72E41"/>
              </a:solidFill>
              <a:effectLst>
                <a:outerShdw blurRad="38100" dist="19050" dir="2700000" algn="tl" rotWithShape="0">
                  <a:schemeClr val="dk1">
                    <a:alpha val="40000"/>
                  </a:schemeClr>
                </a:outerShdw>
              </a:effectLst>
              <a:latin typeface="Politica" panose="02000506060000020004" pitchFamily="2" charset="0"/>
            </a:endParaRPr>
          </a:p>
          <a:p>
            <a:pPr algn="ctr"/>
            <a:r>
              <a:rPr lang="ar-DZ" sz="3200" b="1" dirty="0">
                <a:ln w="0"/>
                <a:solidFill>
                  <a:srgbClr val="F72E41"/>
                </a:solidFill>
                <a:effectLst>
                  <a:outerShdw blurRad="38100" dist="19050" dir="2700000" algn="tl" rotWithShape="0">
                    <a:schemeClr val="dk1">
                      <a:alpha val="40000"/>
                    </a:schemeClr>
                  </a:outerShdw>
                </a:effectLst>
                <a:latin typeface="Raleway ExtraBold"/>
              </a:rPr>
              <a:t>مناطق</a:t>
            </a:r>
            <a:endParaRPr lang="en-US" sz="3200" b="1" dirty="0">
              <a:ln w="6600">
                <a:solidFill>
                  <a:schemeClr val="accent2"/>
                </a:solidFill>
                <a:prstDash val="solid"/>
              </a:ln>
              <a:solidFill>
                <a:srgbClr val="F72E41"/>
              </a:solidFill>
              <a:effectLst>
                <a:outerShdw dist="38100" dir="2700000" algn="tl" rotWithShape="0">
                  <a:schemeClr val="accent2"/>
                </a:outerShdw>
              </a:effectLst>
              <a:latin typeface="Raleway ExtraBold"/>
            </a:endParaRPr>
          </a:p>
        </p:txBody>
      </p:sp>
      <p:sp>
        <p:nvSpPr>
          <p:cNvPr id="33" name="Shape 147">
            <a:extLst>
              <a:ext uri="{FF2B5EF4-FFF2-40B4-BE49-F238E27FC236}">
                <a16:creationId xmlns:a16="http://schemas.microsoft.com/office/drawing/2014/main" id="{4C0CCE41-F4DA-4D4F-A48E-43DA02098E3B}"/>
              </a:ext>
            </a:extLst>
          </p:cNvPr>
          <p:cNvSpPr txBox="1"/>
          <p:nvPr/>
        </p:nvSpPr>
        <p:spPr>
          <a:xfrm>
            <a:off x="9648005" y="287315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Creativity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الابداع</a:t>
            </a:r>
            <a:endParaRPr lang="ar-QA" sz="1800" b="1" i="1" dirty="0">
              <a:solidFill>
                <a:schemeClr val="tx1"/>
              </a:solidFill>
              <a:latin typeface="Consolas" charset="0"/>
              <a:ea typeface="Consolas" charset="0"/>
              <a:cs typeface="Consolas" charset="0"/>
              <a:sym typeface="Roboto"/>
            </a:endParaRPr>
          </a:p>
        </p:txBody>
      </p:sp>
      <p:sp>
        <p:nvSpPr>
          <p:cNvPr id="34" name="Shape 147">
            <a:extLst>
              <a:ext uri="{FF2B5EF4-FFF2-40B4-BE49-F238E27FC236}">
                <a16:creationId xmlns:a16="http://schemas.microsoft.com/office/drawing/2014/main" id="{EF2A427B-2F0D-467C-AE3E-5CC34693B1FB}"/>
              </a:ext>
            </a:extLst>
          </p:cNvPr>
          <p:cNvSpPr txBox="1"/>
          <p:nvPr/>
        </p:nvSpPr>
        <p:spPr>
          <a:xfrm>
            <a:off x="9485692" y="4373833"/>
            <a:ext cx="2225210"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Software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البرمجة</a:t>
            </a:r>
            <a:endParaRPr lang="ar-QA" sz="1800" b="1" i="1" dirty="0">
              <a:solidFill>
                <a:schemeClr val="tx1"/>
              </a:solidFill>
              <a:latin typeface="Consolas" charset="0"/>
              <a:ea typeface="Consolas" charset="0"/>
              <a:cs typeface="Consolas" charset="0"/>
              <a:sym typeface="Roboto"/>
            </a:endParaRPr>
          </a:p>
        </p:txBody>
      </p:sp>
      <p:sp>
        <p:nvSpPr>
          <p:cNvPr id="35" name="Shape 147">
            <a:extLst>
              <a:ext uri="{FF2B5EF4-FFF2-40B4-BE49-F238E27FC236}">
                <a16:creationId xmlns:a16="http://schemas.microsoft.com/office/drawing/2014/main" id="{5FAC4DDE-5170-4595-A66A-622676B72541}"/>
              </a:ext>
            </a:extLst>
          </p:cNvPr>
          <p:cNvSpPr txBox="1"/>
          <p:nvPr/>
        </p:nvSpPr>
        <p:spPr>
          <a:xfrm>
            <a:off x="9485692" y="5953614"/>
            <a:ext cx="2580617" cy="565727"/>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rtl="0">
              <a:spcBef>
                <a:spcPts val="0"/>
              </a:spcBef>
              <a:buNone/>
            </a:pPr>
            <a:r>
              <a:rPr lang="en-US" sz="1800" b="1" i="1" dirty="0">
                <a:solidFill>
                  <a:schemeClr val="tx1"/>
                </a:solidFill>
                <a:latin typeface="Consolas" charset="0"/>
                <a:ea typeface="Consolas" charset="0"/>
                <a:cs typeface="Consolas" charset="0"/>
                <a:sym typeface="Roboto"/>
              </a:rPr>
              <a:t>Technology zone</a:t>
            </a:r>
            <a:endParaRPr lang="ar-DZ" sz="1800" b="1" i="1" dirty="0">
              <a:solidFill>
                <a:schemeClr val="tx1"/>
              </a:solidFill>
              <a:latin typeface="Consolas" charset="0"/>
              <a:ea typeface="Consolas" charset="0"/>
              <a:cs typeface="Consolas" charset="0"/>
              <a:sym typeface="Roboto"/>
            </a:endParaRPr>
          </a:p>
          <a:p>
            <a:pPr lvl="0" algn="ctr" rtl="0">
              <a:spcBef>
                <a:spcPts val="0"/>
              </a:spcBef>
              <a:buNone/>
            </a:pPr>
            <a:r>
              <a:rPr lang="ar-DZ" sz="1800" b="1" i="1" dirty="0">
                <a:solidFill>
                  <a:schemeClr val="tx1"/>
                </a:solidFill>
                <a:latin typeface="Consolas" charset="0"/>
                <a:ea typeface="Consolas" charset="0"/>
                <a:cs typeface="Consolas" charset="0"/>
                <a:sym typeface="Roboto"/>
              </a:rPr>
              <a:t>منطقة التكنولوجيا</a:t>
            </a:r>
            <a:endParaRPr lang="ar-QA" sz="1800" b="1" i="1" dirty="0">
              <a:solidFill>
                <a:schemeClr val="tx1"/>
              </a:solidFill>
              <a:latin typeface="Consolas" charset="0"/>
              <a:ea typeface="Consolas" charset="0"/>
              <a:cs typeface="Consolas" charset="0"/>
              <a:sym typeface="Roboto"/>
            </a:endParaRPr>
          </a:p>
        </p:txBody>
      </p:sp>
      <p:sp>
        <p:nvSpPr>
          <p:cNvPr id="37" name="Oval 36">
            <a:extLst>
              <a:ext uri="{FF2B5EF4-FFF2-40B4-BE49-F238E27FC236}">
                <a16:creationId xmlns:a16="http://schemas.microsoft.com/office/drawing/2014/main" id="{29F5770D-C228-4BE0-90D2-E9885C7D1A64}"/>
              </a:ext>
            </a:extLst>
          </p:cNvPr>
          <p:cNvSpPr/>
          <p:nvPr/>
        </p:nvSpPr>
        <p:spPr>
          <a:xfrm>
            <a:off x="7877534" y="2315448"/>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55751C3-571F-412A-95FD-E59D8F043A80}"/>
              </a:ext>
            </a:extLst>
          </p:cNvPr>
          <p:cNvSpPr/>
          <p:nvPr/>
        </p:nvSpPr>
        <p:spPr>
          <a:xfrm>
            <a:off x="7877534" y="3870852"/>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E50F9A4-A99A-4839-BE14-C36D1CA70536}"/>
              </a:ext>
            </a:extLst>
          </p:cNvPr>
          <p:cNvSpPr/>
          <p:nvPr/>
        </p:nvSpPr>
        <p:spPr>
          <a:xfrm>
            <a:off x="7877534" y="5437935"/>
            <a:ext cx="1522204" cy="1402829"/>
          </a:xfrm>
          <a:prstGeom prst="ellipse">
            <a:avLst/>
          </a:prstGeom>
          <a:solidFill>
            <a:srgbClr val="F72E41"/>
          </a:solidFill>
          <a:ln>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logo&#10;&#10;Description automatically generated">
            <a:extLst>
              <a:ext uri="{FF2B5EF4-FFF2-40B4-BE49-F238E27FC236}">
                <a16:creationId xmlns:a16="http://schemas.microsoft.com/office/drawing/2014/main" id="{51079AA5-F451-471C-A13D-99917227753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25099" y="5680217"/>
            <a:ext cx="1068637" cy="9182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A56B9A5-9535-4039-B51A-421C7F66CF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10530" y="4055506"/>
            <a:ext cx="1257406" cy="1080470"/>
          </a:xfrm>
          <a:prstGeom prst="rect">
            <a:avLst/>
          </a:prstGeom>
        </p:spPr>
      </p:pic>
      <p:pic>
        <p:nvPicPr>
          <p:cNvPr id="7" name="Picture 6" descr="A close up of a logo&#10;&#10;Description automatically generated">
            <a:extLst>
              <a:ext uri="{FF2B5EF4-FFF2-40B4-BE49-F238E27FC236}">
                <a16:creationId xmlns:a16="http://schemas.microsoft.com/office/drawing/2014/main" id="{00A56D96-7C44-48CF-94F0-F0AF2B014E4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4259" y="2431021"/>
            <a:ext cx="1248878" cy="1080469"/>
          </a:xfrm>
          <a:prstGeom prst="rect">
            <a:avLst/>
          </a:prstGeom>
        </p:spPr>
      </p:pic>
      <p:cxnSp>
        <p:nvCxnSpPr>
          <p:cNvPr id="40" name="Straight Connector 39">
            <a:extLst>
              <a:ext uri="{FF2B5EF4-FFF2-40B4-BE49-F238E27FC236}">
                <a16:creationId xmlns:a16="http://schemas.microsoft.com/office/drawing/2014/main" id="{D9FD8D4D-947E-4C23-87E3-87022069DEDD}"/>
              </a:ext>
            </a:extLst>
          </p:cNvPr>
          <p:cNvCxnSpPr>
            <a:cxnSpLocks/>
          </p:cNvCxnSpPr>
          <p:nvPr/>
        </p:nvCxnSpPr>
        <p:spPr>
          <a:xfrm>
            <a:off x="7123236" y="1709608"/>
            <a:ext cx="0" cy="4888873"/>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21" name="Title 1">
            <a:extLst>
              <a:ext uri="{FF2B5EF4-FFF2-40B4-BE49-F238E27FC236}">
                <a16:creationId xmlns:a16="http://schemas.microsoft.com/office/drawing/2014/main" id="{63C8C060-F85E-4500-B45A-9A03C22648A8}"/>
              </a:ext>
            </a:extLst>
          </p:cNvPr>
          <p:cNvSpPr txBox="1">
            <a:spLocks/>
          </p:cNvSpPr>
          <p:nvPr/>
        </p:nvSpPr>
        <p:spPr>
          <a:xfrm>
            <a:off x="7096684" y="126790"/>
            <a:ext cx="5063530" cy="685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200" dirty="0">
                <a:latin typeface="Raleway ExtraBold"/>
              </a:rPr>
              <a:t>ماذا نجد داخل مختبر التصنيع؟ </a:t>
            </a:r>
            <a:endParaRPr lang="en-US" sz="3200" dirty="0">
              <a:latin typeface="Raleway ExtraBold"/>
            </a:endParaRPr>
          </a:p>
        </p:txBody>
      </p:sp>
    </p:spTree>
    <p:extLst>
      <p:ext uri="{BB962C8B-B14F-4D97-AF65-F5344CB8AC3E}">
        <p14:creationId xmlns:p14="http://schemas.microsoft.com/office/powerpoint/2010/main" val="242660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screen&#10;&#10;Description automatically generated">
            <a:extLst>
              <a:ext uri="{FF2B5EF4-FFF2-40B4-BE49-F238E27FC236}">
                <a16:creationId xmlns:a16="http://schemas.microsoft.com/office/drawing/2014/main" id="{DA91873D-A739-41B6-A979-0631ECB498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7103" y="670264"/>
            <a:ext cx="10537793" cy="5393185"/>
          </a:xfrm>
          <a:prstGeom prst="rect">
            <a:avLst/>
          </a:prstGeom>
        </p:spPr>
      </p:pic>
      <p:sp>
        <p:nvSpPr>
          <p:cNvPr id="3" name="TextBox 2"/>
          <p:cNvSpPr txBox="1"/>
          <p:nvPr/>
        </p:nvSpPr>
        <p:spPr>
          <a:xfrm>
            <a:off x="10663642" y="6415873"/>
            <a:ext cx="1140056" cy="400110"/>
          </a:xfrm>
          <a:prstGeom prst="rect">
            <a:avLst/>
          </a:prstGeom>
          <a:noFill/>
        </p:spPr>
        <p:txBody>
          <a:bodyPr wrap="none" rtlCol="0">
            <a:spAutoFit/>
          </a:bodyPr>
          <a:lstStyle/>
          <a:p>
            <a:r>
              <a:rPr lang="en-US" sz="2000" dirty="0">
                <a:latin typeface="Politica" charset="0"/>
                <a:ea typeface="Politica" charset="0"/>
                <a:cs typeface="Politica" charset="0"/>
              </a:rPr>
              <a:t>Studio56.qa</a:t>
            </a:r>
          </a:p>
        </p:txBody>
      </p:sp>
      <p:sp>
        <p:nvSpPr>
          <p:cNvPr id="12" name="Google Shape;342;p12">
            <a:extLst>
              <a:ext uri="{FF2B5EF4-FFF2-40B4-BE49-F238E27FC236}">
                <a16:creationId xmlns:a16="http://schemas.microsoft.com/office/drawing/2014/main" id="{D9DBE533-EF34-49DD-A987-9CB50B2C0E44}"/>
              </a:ext>
            </a:extLst>
          </p:cNvPr>
          <p:cNvSpPr txBox="1">
            <a:spLocks/>
          </p:cNvSpPr>
          <p:nvPr/>
        </p:nvSpPr>
        <p:spPr>
          <a:xfrm>
            <a:off x="1344872" y="1570739"/>
            <a:ext cx="3679898"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F72E41"/>
                </a:solidFill>
                <a:highlight>
                  <a:srgbClr val="C0C0C0"/>
                </a:highlight>
                <a:latin typeface="Politica" panose="02000506060000020004" pitchFamily="2" charset="0"/>
                <a:ea typeface="Megrim"/>
                <a:cs typeface="Megrim"/>
                <a:sym typeface="Nixie One"/>
              </a:rPr>
              <a:t>Teams Interface </a:t>
            </a:r>
          </a:p>
        </p:txBody>
      </p:sp>
      <p:grpSp>
        <p:nvGrpSpPr>
          <p:cNvPr id="11" name="Group 10">
            <a:extLst>
              <a:ext uri="{FF2B5EF4-FFF2-40B4-BE49-F238E27FC236}">
                <a16:creationId xmlns:a16="http://schemas.microsoft.com/office/drawing/2014/main" id="{AF15B084-46CF-422A-899D-A7461595CADD}"/>
              </a:ext>
            </a:extLst>
          </p:cNvPr>
          <p:cNvGrpSpPr/>
          <p:nvPr/>
        </p:nvGrpSpPr>
        <p:grpSpPr>
          <a:xfrm>
            <a:off x="9498562" y="6426230"/>
            <a:ext cx="1317480" cy="429393"/>
            <a:chOff x="9331349" y="6222078"/>
            <a:chExt cx="1450765" cy="472833"/>
          </a:xfrm>
        </p:grpSpPr>
        <p:pic>
          <p:nvPicPr>
            <p:cNvPr id="14" name="Picture 13">
              <a:extLst>
                <a:ext uri="{FF2B5EF4-FFF2-40B4-BE49-F238E27FC236}">
                  <a16:creationId xmlns:a16="http://schemas.microsoft.com/office/drawing/2014/main" id="{47E97EF4-A21B-47CC-90C9-F705A84818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5" name="Picture 14">
              <a:extLst>
                <a:ext uri="{FF2B5EF4-FFF2-40B4-BE49-F238E27FC236}">
                  <a16:creationId xmlns:a16="http://schemas.microsoft.com/office/drawing/2014/main" id="{4FA21837-4211-40B6-B138-3FCB2E071762}"/>
                </a:ext>
              </a:extLst>
            </p:cNvPr>
            <p:cNvPicPr>
              <a:picLocks noChangeAspect="1"/>
            </p:cNvPicPr>
            <p:nvPr/>
          </p:nvPicPr>
          <p:blipFill rotWithShape="1">
            <a:blip r:embed="rId4"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2" name="Oval 1">
            <a:extLst>
              <a:ext uri="{FF2B5EF4-FFF2-40B4-BE49-F238E27FC236}">
                <a16:creationId xmlns:a16="http://schemas.microsoft.com/office/drawing/2014/main" id="{232E48CF-FA0E-4CF9-9B84-350966A2B815}"/>
              </a:ext>
            </a:extLst>
          </p:cNvPr>
          <p:cNvSpPr/>
          <p:nvPr/>
        </p:nvSpPr>
        <p:spPr>
          <a:xfrm>
            <a:off x="4154749" y="5413896"/>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2091883-87F5-4C69-9A5B-DB4D5EA86423}"/>
              </a:ext>
            </a:extLst>
          </p:cNvPr>
          <p:cNvSpPr/>
          <p:nvPr/>
        </p:nvSpPr>
        <p:spPr>
          <a:xfrm>
            <a:off x="4589759" y="5413896"/>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1EAE2EE-7048-4C2D-A44A-8893130557EE}"/>
              </a:ext>
            </a:extLst>
          </p:cNvPr>
          <p:cNvSpPr/>
          <p:nvPr/>
        </p:nvSpPr>
        <p:spPr>
          <a:xfrm>
            <a:off x="5024770" y="5405018"/>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E6B20B4A-C963-4EFE-9E8B-9EC288B138C0}"/>
              </a:ext>
            </a:extLst>
          </p:cNvPr>
          <p:cNvCxnSpPr>
            <a:cxnSpLocks/>
          </p:cNvCxnSpPr>
          <p:nvPr/>
        </p:nvCxnSpPr>
        <p:spPr>
          <a:xfrm flipV="1">
            <a:off x="4296793" y="5788241"/>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342;p12">
            <a:extLst>
              <a:ext uri="{FF2B5EF4-FFF2-40B4-BE49-F238E27FC236}">
                <a16:creationId xmlns:a16="http://schemas.microsoft.com/office/drawing/2014/main" id="{3A978638-4E9B-425F-A4FC-42AB716F2BF0}"/>
              </a:ext>
            </a:extLst>
          </p:cNvPr>
          <p:cNvSpPr txBox="1">
            <a:spLocks/>
          </p:cNvSpPr>
          <p:nvPr/>
        </p:nvSpPr>
        <p:spPr>
          <a:xfrm>
            <a:off x="4028200" y="6100715"/>
            <a:ext cx="570438"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Video</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cxnSp>
        <p:nvCxnSpPr>
          <p:cNvPr id="18" name="Straight Arrow Connector 17">
            <a:extLst>
              <a:ext uri="{FF2B5EF4-FFF2-40B4-BE49-F238E27FC236}">
                <a16:creationId xmlns:a16="http://schemas.microsoft.com/office/drawing/2014/main" id="{8B78FC9A-E90A-4C7C-BCDB-E2E0B163D901}"/>
              </a:ext>
            </a:extLst>
          </p:cNvPr>
          <p:cNvCxnSpPr>
            <a:cxnSpLocks/>
          </p:cNvCxnSpPr>
          <p:nvPr/>
        </p:nvCxnSpPr>
        <p:spPr>
          <a:xfrm flipV="1">
            <a:off x="4706644" y="5807474"/>
            <a:ext cx="0" cy="722634"/>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19" name="Google Shape;342;p12">
            <a:extLst>
              <a:ext uri="{FF2B5EF4-FFF2-40B4-BE49-F238E27FC236}">
                <a16:creationId xmlns:a16="http://schemas.microsoft.com/office/drawing/2014/main" id="{E9ECD80A-68E7-41A2-9163-B34DEBAE6819}"/>
              </a:ext>
            </a:extLst>
          </p:cNvPr>
          <p:cNvSpPr txBox="1">
            <a:spLocks/>
          </p:cNvSpPr>
          <p:nvPr/>
        </p:nvSpPr>
        <p:spPr>
          <a:xfrm>
            <a:off x="4232944" y="6395758"/>
            <a:ext cx="1115354"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Microphone</a:t>
            </a:r>
          </a:p>
        </p:txBody>
      </p:sp>
      <p:cxnSp>
        <p:nvCxnSpPr>
          <p:cNvPr id="20" name="Straight Arrow Connector 19">
            <a:extLst>
              <a:ext uri="{FF2B5EF4-FFF2-40B4-BE49-F238E27FC236}">
                <a16:creationId xmlns:a16="http://schemas.microsoft.com/office/drawing/2014/main" id="{EB89EA9F-C22E-4B92-B30A-95D637C31A43}"/>
              </a:ext>
            </a:extLst>
          </p:cNvPr>
          <p:cNvCxnSpPr>
            <a:cxnSpLocks/>
          </p:cNvCxnSpPr>
          <p:nvPr/>
        </p:nvCxnSpPr>
        <p:spPr>
          <a:xfrm flipV="1">
            <a:off x="5177158" y="5816352"/>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21" name="Google Shape;342;p12">
            <a:extLst>
              <a:ext uri="{FF2B5EF4-FFF2-40B4-BE49-F238E27FC236}">
                <a16:creationId xmlns:a16="http://schemas.microsoft.com/office/drawing/2014/main" id="{DB5E77A2-1406-4356-A03D-2FE92CF6CC55}"/>
              </a:ext>
            </a:extLst>
          </p:cNvPr>
          <p:cNvSpPr txBox="1">
            <a:spLocks/>
          </p:cNvSpPr>
          <p:nvPr/>
        </p:nvSpPr>
        <p:spPr>
          <a:xfrm>
            <a:off x="4899686" y="6108283"/>
            <a:ext cx="1269424"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Screen Sharing </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sp>
        <p:nvSpPr>
          <p:cNvPr id="22" name="Oval 21">
            <a:extLst>
              <a:ext uri="{FF2B5EF4-FFF2-40B4-BE49-F238E27FC236}">
                <a16:creationId xmlns:a16="http://schemas.microsoft.com/office/drawing/2014/main" id="{31E99009-3031-4E0C-99B3-73C9EE76CB69}"/>
              </a:ext>
            </a:extLst>
          </p:cNvPr>
          <p:cNvSpPr/>
          <p:nvPr/>
        </p:nvSpPr>
        <p:spPr>
          <a:xfrm>
            <a:off x="5886614" y="5413897"/>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17F1D66-CE7D-4BFC-A3CD-4AFCEE4E78C5}"/>
              </a:ext>
            </a:extLst>
          </p:cNvPr>
          <p:cNvSpPr/>
          <p:nvPr/>
        </p:nvSpPr>
        <p:spPr>
          <a:xfrm>
            <a:off x="6321624" y="5413897"/>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0E4EA77-DB9B-4064-8C39-78F6EF068831}"/>
              </a:ext>
            </a:extLst>
          </p:cNvPr>
          <p:cNvSpPr/>
          <p:nvPr/>
        </p:nvSpPr>
        <p:spPr>
          <a:xfrm>
            <a:off x="6756635" y="5405019"/>
            <a:ext cx="284088" cy="284088"/>
          </a:xfrm>
          <a:prstGeom prst="ellipse">
            <a:avLst/>
          </a:prstGeom>
          <a:noFill/>
          <a:ln w="19050">
            <a:solidFill>
              <a:srgbClr val="F7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5F4DB33B-6D1A-4B46-8158-5C828244B7A1}"/>
              </a:ext>
            </a:extLst>
          </p:cNvPr>
          <p:cNvCxnSpPr>
            <a:cxnSpLocks/>
          </p:cNvCxnSpPr>
          <p:nvPr/>
        </p:nvCxnSpPr>
        <p:spPr>
          <a:xfrm>
            <a:off x="6011663" y="4977840"/>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2" name="Google Shape;342;p12">
            <a:extLst>
              <a:ext uri="{FF2B5EF4-FFF2-40B4-BE49-F238E27FC236}">
                <a16:creationId xmlns:a16="http://schemas.microsoft.com/office/drawing/2014/main" id="{DFF7952C-4D04-445B-AE8A-F5BC9EF0BC41}"/>
              </a:ext>
            </a:extLst>
          </p:cNvPr>
          <p:cNvSpPr txBox="1">
            <a:spLocks/>
          </p:cNvSpPr>
          <p:nvPr/>
        </p:nvSpPr>
        <p:spPr>
          <a:xfrm>
            <a:off x="5512997" y="4634831"/>
            <a:ext cx="988449"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Raise  hand</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cxnSp>
        <p:nvCxnSpPr>
          <p:cNvPr id="33" name="Straight Arrow Connector 32">
            <a:extLst>
              <a:ext uri="{FF2B5EF4-FFF2-40B4-BE49-F238E27FC236}">
                <a16:creationId xmlns:a16="http://schemas.microsoft.com/office/drawing/2014/main" id="{DEAC4D5A-274E-4DFC-B20C-3CAB43AD03D1}"/>
              </a:ext>
            </a:extLst>
          </p:cNvPr>
          <p:cNvCxnSpPr>
            <a:cxnSpLocks/>
          </p:cNvCxnSpPr>
          <p:nvPr/>
        </p:nvCxnSpPr>
        <p:spPr>
          <a:xfrm>
            <a:off x="6463669" y="4655697"/>
            <a:ext cx="0" cy="710499"/>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4" name="Google Shape;342;p12">
            <a:extLst>
              <a:ext uri="{FF2B5EF4-FFF2-40B4-BE49-F238E27FC236}">
                <a16:creationId xmlns:a16="http://schemas.microsoft.com/office/drawing/2014/main" id="{E42527BD-517F-41C9-BB01-48A6397176E7}"/>
              </a:ext>
            </a:extLst>
          </p:cNvPr>
          <p:cNvSpPr txBox="1">
            <a:spLocks/>
          </p:cNvSpPr>
          <p:nvPr/>
        </p:nvSpPr>
        <p:spPr>
          <a:xfrm>
            <a:off x="6223173" y="4305883"/>
            <a:ext cx="587525" cy="42939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Chat</a:t>
            </a:r>
          </a:p>
        </p:txBody>
      </p:sp>
      <p:cxnSp>
        <p:nvCxnSpPr>
          <p:cNvPr id="35" name="Straight Arrow Connector 34">
            <a:extLst>
              <a:ext uri="{FF2B5EF4-FFF2-40B4-BE49-F238E27FC236}">
                <a16:creationId xmlns:a16="http://schemas.microsoft.com/office/drawing/2014/main" id="{D3A35BA3-069A-432F-A6AC-510CB6FA2A69}"/>
              </a:ext>
            </a:extLst>
          </p:cNvPr>
          <p:cNvCxnSpPr>
            <a:cxnSpLocks/>
          </p:cNvCxnSpPr>
          <p:nvPr/>
        </p:nvCxnSpPr>
        <p:spPr>
          <a:xfrm flipH="1">
            <a:off x="6900905" y="4966701"/>
            <a:ext cx="0" cy="399495"/>
          </a:xfrm>
          <a:prstGeom prst="straightConnector1">
            <a:avLst/>
          </a:prstGeom>
          <a:ln w="28575">
            <a:solidFill>
              <a:srgbClr val="F72E41"/>
            </a:solidFill>
            <a:tailEnd type="triangle"/>
          </a:ln>
        </p:spPr>
        <p:style>
          <a:lnRef idx="1">
            <a:schemeClr val="accent1"/>
          </a:lnRef>
          <a:fillRef idx="0">
            <a:schemeClr val="accent1"/>
          </a:fillRef>
          <a:effectRef idx="0">
            <a:schemeClr val="accent1"/>
          </a:effectRef>
          <a:fontRef idx="minor">
            <a:schemeClr val="tx1"/>
          </a:fontRef>
        </p:style>
      </p:cxnSp>
      <p:sp>
        <p:nvSpPr>
          <p:cNvPr id="36" name="Google Shape;342;p12">
            <a:extLst>
              <a:ext uri="{FF2B5EF4-FFF2-40B4-BE49-F238E27FC236}">
                <a16:creationId xmlns:a16="http://schemas.microsoft.com/office/drawing/2014/main" id="{71ADCA49-49BA-44D7-B675-401859B2F177}"/>
              </a:ext>
            </a:extLst>
          </p:cNvPr>
          <p:cNvSpPr txBox="1">
            <a:spLocks/>
          </p:cNvSpPr>
          <p:nvPr/>
        </p:nvSpPr>
        <p:spPr>
          <a:xfrm>
            <a:off x="6538443" y="4749296"/>
            <a:ext cx="1025325" cy="30283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F72E41"/>
                </a:solidFill>
                <a:highlight>
                  <a:srgbClr val="C0C0C0"/>
                </a:highlight>
                <a:latin typeface="Politica" panose="02000506060000020004" pitchFamily="2" charset="0"/>
                <a:ea typeface="Megrim"/>
                <a:cs typeface="Megrim"/>
                <a:sym typeface="Nixie One"/>
              </a:rPr>
              <a:t>Attendees</a:t>
            </a:r>
            <a:endParaRPr lang="en-US" sz="2000" b="1" dirty="0">
              <a:solidFill>
                <a:srgbClr val="F72E41"/>
              </a:solidFill>
              <a:highlight>
                <a:srgbClr val="C0C0C0"/>
              </a:highlight>
              <a:latin typeface="Politica" panose="02000506060000020004" pitchFamily="2" charset="0"/>
              <a:ea typeface="Megrim"/>
              <a:cs typeface="Megrim"/>
              <a:sym typeface="Nixie One"/>
            </a:endParaRPr>
          </a:p>
        </p:txBody>
      </p:sp>
    </p:spTree>
    <p:extLst>
      <p:ext uri="{BB962C8B-B14F-4D97-AF65-F5344CB8AC3E}">
        <p14:creationId xmlns:p14="http://schemas.microsoft.com/office/powerpoint/2010/main" val="2717883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91EE5D8-DF4C-4574-9D7B-28D44AC19EF3}"/>
              </a:ext>
            </a:extLst>
          </p:cNvPr>
          <p:cNvSpPr/>
          <p:nvPr/>
        </p:nvSpPr>
        <p:spPr>
          <a:xfrm>
            <a:off x="1" y="1037557"/>
            <a:ext cx="12192000" cy="4688279"/>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اسماء العاب شعبية قديمة">
            <a:extLst>
              <a:ext uri="{FF2B5EF4-FFF2-40B4-BE49-F238E27FC236}">
                <a16:creationId xmlns:a16="http://schemas.microsoft.com/office/drawing/2014/main" id="{BE52D4B8-9C01-4EFD-8DF3-CCCF57B209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4213" y="-9525"/>
            <a:ext cx="5387788" cy="4576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داغر on Twitter: &quot;#قطر_عادات_تقاليد_تراث_إنسان_بالصور . لعبة الرين .… &quot;">
            <a:extLst>
              <a:ext uri="{FF2B5EF4-FFF2-40B4-BE49-F238E27FC236}">
                <a16:creationId xmlns:a16="http://schemas.microsoft.com/office/drawing/2014/main" id="{F9103594-EFF1-4382-AF73-C133EF1D018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04212" y="3381697"/>
            <a:ext cx="5387788" cy="3476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516BE8-CB6D-46B7-911D-CAD88D11C321}"/>
              </a:ext>
            </a:extLst>
          </p:cNvPr>
          <p:cNvSpPr txBox="1"/>
          <p:nvPr/>
        </p:nvSpPr>
        <p:spPr>
          <a:xfrm>
            <a:off x="3523131" y="1417038"/>
            <a:ext cx="3281082" cy="4247317"/>
          </a:xfrm>
          <a:prstGeom prst="rect">
            <a:avLst/>
          </a:prstGeom>
          <a:noFill/>
        </p:spPr>
        <p:txBody>
          <a:bodyPr wrap="square">
            <a:spAutoFit/>
          </a:bodyPr>
          <a:lstStyle/>
          <a:p>
            <a:pPr algn="just" rtl="1"/>
            <a:r>
              <a:rPr lang="ar-DZ" b="0" i="0" dirty="0">
                <a:solidFill>
                  <a:srgbClr val="212529"/>
                </a:solidFill>
                <a:effectLst/>
                <a:latin typeface="hacen-tunisia"/>
              </a:rPr>
              <a:t>تتكون من فريقين: الفريق الشارد، والفريق الآخر يكون مطارداً للشارد بواسطة كرة صغيرة. كما يتم صف "البلاطات" وعددها سبع الواحدة فوق الأخرى، وبعد القرعة يختار الفريق هل يكون شاردا أو مُطارداً، إذ غالباً ما يختار الفريق الفائز ببدء اللعبة أن يكون شارداً، وتنطلق بإسقاط "البلاطات" بواسطة الكرة، ويحاول الفريق المُطارد أن يصيد كل لاعب بلمسه بالكرة، ولا يترك له الفرصة من أجل صف "البلاطات". وإذا ما أتم الفريق الشارد عملية "الصف" يُعدّ فائزاً، أما إذا تم اصطياد جميع أفراده فإنه يكون منهزماً.</a:t>
            </a:r>
          </a:p>
          <a:p>
            <a:br>
              <a:rPr lang="ar-DZ" dirty="0"/>
            </a:br>
            <a:endParaRPr lang="ar-DZ" b="0" i="0" dirty="0">
              <a:solidFill>
                <a:srgbClr val="212529"/>
              </a:solidFill>
              <a:effectLst/>
              <a:latin typeface="hacen-tunisia"/>
            </a:endParaRPr>
          </a:p>
        </p:txBody>
      </p:sp>
      <p:sp>
        <p:nvSpPr>
          <p:cNvPr id="9" name="TextBox 8">
            <a:extLst>
              <a:ext uri="{FF2B5EF4-FFF2-40B4-BE49-F238E27FC236}">
                <a16:creationId xmlns:a16="http://schemas.microsoft.com/office/drawing/2014/main" id="{1DFBD8B2-602C-4225-A89D-3FD68B9D8885}"/>
              </a:ext>
            </a:extLst>
          </p:cNvPr>
          <p:cNvSpPr txBox="1"/>
          <p:nvPr/>
        </p:nvSpPr>
        <p:spPr>
          <a:xfrm>
            <a:off x="62754" y="1421212"/>
            <a:ext cx="3281082" cy="4093428"/>
          </a:xfrm>
          <a:prstGeom prst="rect">
            <a:avLst/>
          </a:prstGeom>
          <a:noFill/>
        </p:spPr>
        <p:txBody>
          <a:bodyPr wrap="square">
            <a:spAutoFit/>
          </a:bodyPr>
          <a:lstStyle/>
          <a:p>
            <a:pPr algn="just"/>
            <a:r>
              <a:rPr lang="en-US" sz="2000" dirty="0">
                <a:latin typeface="Politica" panose="02000506060000020004" pitchFamily="2" charset="0"/>
              </a:rPr>
              <a:t>It consists of two teams: the stray team, and the other team is chased by the stray with a small ball. The game is played often, and it kicks off by dropping the "tiles" with the ball, and the stray team tries to catch each player by touching it and won’t give them the chance to place the tiles again. If the other team succeed in placing the tiles, before getting chased, they win. Otherwise, they get caught by the stray team and they lose. </a:t>
            </a:r>
          </a:p>
        </p:txBody>
      </p:sp>
      <p:sp>
        <p:nvSpPr>
          <p:cNvPr id="10" name="TextBox 9">
            <a:extLst>
              <a:ext uri="{FF2B5EF4-FFF2-40B4-BE49-F238E27FC236}">
                <a16:creationId xmlns:a16="http://schemas.microsoft.com/office/drawing/2014/main" id="{DB0B5158-787F-46C4-90ED-1FB9D946F6E5}"/>
              </a:ext>
            </a:extLst>
          </p:cNvPr>
          <p:cNvSpPr txBox="1"/>
          <p:nvPr/>
        </p:nvSpPr>
        <p:spPr>
          <a:xfrm>
            <a:off x="10663642" y="6287239"/>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11" name="Group 10">
            <a:extLst>
              <a:ext uri="{FF2B5EF4-FFF2-40B4-BE49-F238E27FC236}">
                <a16:creationId xmlns:a16="http://schemas.microsoft.com/office/drawing/2014/main" id="{D36BB0E4-8F49-4C51-B840-25A9A01981CC}"/>
              </a:ext>
            </a:extLst>
          </p:cNvPr>
          <p:cNvGrpSpPr/>
          <p:nvPr/>
        </p:nvGrpSpPr>
        <p:grpSpPr>
          <a:xfrm>
            <a:off x="9346162" y="6287239"/>
            <a:ext cx="1317480" cy="429393"/>
            <a:chOff x="9331349" y="6222078"/>
            <a:chExt cx="1450765" cy="472833"/>
          </a:xfrm>
        </p:grpSpPr>
        <p:pic>
          <p:nvPicPr>
            <p:cNvPr id="12" name="Picture 11">
              <a:extLst>
                <a:ext uri="{FF2B5EF4-FFF2-40B4-BE49-F238E27FC236}">
                  <a16:creationId xmlns:a16="http://schemas.microsoft.com/office/drawing/2014/main" id="{E4A10403-3D59-4CB7-AB59-0969253260E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13" name="Picture 12">
              <a:extLst>
                <a:ext uri="{FF2B5EF4-FFF2-40B4-BE49-F238E27FC236}">
                  <a16:creationId xmlns:a16="http://schemas.microsoft.com/office/drawing/2014/main" id="{81683C21-F67C-4E5D-97A6-6D2B9BBEDF22}"/>
                </a:ext>
              </a:extLst>
            </p:cNvPr>
            <p:cNvPicPr>
              <a:picLocks noChangeAspect="1"/>
            </p:cNvPicPr>
            <p:nvPr/>
          </p:nvPicPr>
          <p:blipFill rotWithShape="1">
            <a:blip r:embed="rId5"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sp>
        <p:nvSpPr>
          <p:cNvPr id="14" name="Google Shape;342;p12">
            <a:extLst>
              <a:ext uri="{FF2B5EF4-FFF2-40B4-BE49-F238E27FC236}">
                <a16:creationId xmlns:a16="http://schemas.microsoft.com/office/drawing/2014/main" id="{7C6B722A-20E5-4ADA-941D-7E0BC7EF6912}"/>
              </a:ext>
            </a:extLst>
          </p:cNvPr>
          <p:cNvSpPr txBox="1">
            <a:spLocks/>
          </p:cNvSpPr>
          <p:nvPr/>
        </p:nvSpPr>
        <p:spPr>
          <a:xfrm>
            <a:off x="0" y="470177"/>
            <a:ext cx="351948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Al-</a:t>
            </a:r>
            <a:r>
              <a:rPr lang="en-US" sz="4000" b="1" dirty="0" err="1">
                <a:solidFill>
                  <a:schemeClr val="tx1"/>
                </a:solidFill>
                <a:latin typeface="Politica" panose="02000506060000020004" pitchFamily="2" charset="0"/>
                <a:ea typeface="Megrim"/>
                <a:cs typeface="Megrim"/>
                <a:sym typeface="Nixie One"/>
              </a:rPr>
              <a:t>Rien</a:t>
            </a:r>
            <a:r>
              <a:rPr lang="en-US" sz="4000" b="1" dirty="0">
                <a:solidFill>
                  <a:schemeClr val="tx1"/>
                </a:solidFill>
                <a:latin typeface="Politica" panose="02000506060000020004" pitchFamily="2" charset="0"/>
                <a:ea typeface="Megrim"/>
                <a:cs typeface="Megrim"/>
                <a:sym typeface="Nixie One"/>
              </a:rPr>
              <a:t> Game</a:t>
            </a:r>
            <a:endParaRPr lang="en-US" sz="4000" b="1" dirty="0">
              <a:solidFill>
                <a:schemeClr val="tx1"/>
              </a:solidFill>
              <a:latin typeface="+mn-lt"/>
              <a:ea typeface="Megrim"/>
              <a:cs typeface="Megrim"/>
              <a:sym typeface="Nixie One"/>
            </a:endParaRPr>
          </a:p>
        </p:txBody>
      </p:sp>
      <p:sp>
        <p:nvSpPr>
          <p:cNvPr id="15" name="Google Shape;342;p12">
            <a:extLst>
              <a:ext uri="{FF2B5EF4-FFF2-40B4-BE49-F238E27FC236}">
                <a16:creationId xmlns:a16="http://schemas.microsoft.com/office/drawing/2014/main" id="{5E9A57D6-DEC9-4845-BD54-952D009991D7}"/>
              </a:ext>
            </a:extLst>
          </p:cNvPr>
          <p:cNvSpPr txBox="1">
            <a:spLocks/>
          </p:cNvSpPr>
          <p:nvPr/>
        </p:nvSpPr>
        <p:spPr>
          <a:xfrm>
            <a:off x="3589666" y="392257"/>
            <a:ext cx="3148011"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DZ" sz="3600" b="1" dirty="0">
                <a:solidFill>
                  <a:schemeClr val="tx1"/>
                </a:solidFill>
                <a:latin typeface="Politica" panose="02000506060000020004" pitchFamily="2" charset="0"/>
                <a:ea typeface="Megrim"/>
                <a:cs typeface="Megrim"/>
                <a:sym typeface="Nixie One"/>
              </a:rPr>
              <a:t>لعبة الرين</a:t>
            </a:r>
            <a:endParaRPr lang="en-US" sz="3600" b="1" dirty="0">
              <a:solidFill>
                <a:schemeClr val="tx1"/>
              </a:solidFill>
              <a:latin typeface="+mn-lt"/>
              <a:ea typeface="Megrim"/>
              <a:cs typeface="Megrim"/>
              <a:sym typeface="Nixie One"/>
            </a:endParaRPr>
          </a:p>
        </p:txBody>
      </p:sp>
    </p:spTree>
    <p:extLst>
      <p:ext uri="{BB962C8B-B14F-4D97-AF65-F5344CB8AC3E}">
        <p14:creationId xmlns:p14="http://schemas.microsoft.com/office/powerpoint/2010/main" val="90720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1519D8-1582-40D4-B561-5235C30F2262}"/>
              </a:ext>
            </a:extLst>
          </p:cNvPr>
          <p:cNvSpPr txBox="1">
            <a:spLocks/>
          </p:cNvSpPr>
          <p:nvPr/>
        </p:nvSpPr>
        <p:spPr>
          <a:xfrm>
            <a:off x="0" y="5084284"/>
            <a:ext cx="6170344" cy="1773716"/>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50000"/>
              </a:lnSpc>
            </a:pPr>
            <a:r>
              <a:rPr lang="en-US" sz="1800" b="1" dirty="0">
                <a:solidFill>
                  <a:schemeClr val="tx1"/>
                </a:solidFill>
                <a:latin typeface="Politica" panose="02000506060000020004" pitchFamily="2" charset="0"/>
                <a:ea typeface="Lato"/>
                <a:cs typeface="Lato"/>
                <a:sym typeface="Lato"/>
              </a:rPr>
              <a:t>Due to technology and electronic games, the new generations of Qatari youth are not familiar with the traditional Qatari games, like Al- </a:t>
            </a:r>
            <a:r>
              <a:rPr lang="en-US" sz="1800" b="1" dirty="0" err="1">
                <a:solidFill>
                  <a:schemeClr val="tx1"/>
                </a:solidFill>
                <a:latin typeface="Politica" panose="02000506060000020004" pitchFamily="2" charset="0"/>
                <a:ea typeface="Lato"/>
                <a:cs typeface="Lato"/>
                <a:sym typeface="Lato"/>
              </a:rPr>
              <a:t>Rien</a:t>
            </a:r>
            <a:r>
              <a:rPr lang="en-US" sz="1800" b="1" dirty="0">
                <a:solidFill>
                  <a:schemeClr val="tx1"/>
                </a:solidFill>
                <a:latin typeface="Politica" panose="02000506060000020004" pitchFamily="2" charset="0"/>
                <a:ea typeface="Lato"/>
                <a:cs typeface="Lato"/>
                <a:sym typeface="Lato"/>
              </a:rPr>
              <a:t> game. We want you to use technology in creating a VR experience, simulating Al- </a:t>
            </a:r>
            <a:r>
              <a:rPr lang="en-US" sz="1800" b="1" dirty="0" err="1">
                <a:solidFill>
                  <a:schemeClr val="tx1"/>
                </a:solidFill>
                <a:latin typeface="Politica" panose="02000506060000020004" pitchFamily="2" charset="0"/>
                <a:ea typeface="Lato"/>
                <a:cs typeface="Lato"/>
                <a:sym typeface="Lato"/>
              </a:rPr>
              <a:t>Rien</a:t>
            </a:r>
            <a:r>
              <a:rPr lang="en-US" sz="1800" b="1" dirty="0">
                <a:solidFill>
                  <a:schemeClr val="tx1"/>
                </a:solidFill>
                <a:latin typeface="Politica" panose="02000506060000020004" pitchFamily="2" charset="0"/>
                <a:ea typeface="Lato"/>
                <a:cs typeface="Lato"/>
                <a:sym typeface="Lato"/>
              </a:rPr>
              <a:t> traditional game, in order to remind the new generation of their heritage and culture.  </a:t>
            </a:r>
          </a:p>
        </p:txBody>
      </p:sp>
      <p:sp>
        <p:nvSpPr>
          <p:cNvPr id="5" name="TextBox 4">
            <a:extLst>
              <a:ext uri="{FF2B5EF4-FFF2-40B4-BE49-F238E27FC236}">
                <a16:creationId xmlns:a16="http://schemas.microsoft.com/office/drawing/2014/main" id="{388C6A1C-E08A-4A08-876F-1E3505B53A23}"/>
              </a:ext>
            </a:extLst>
          </p:cNvPr>
          <p:cNvSpPr txBox="1"/>
          <p:nvPr/>
        </p:nvSpPr>
        <p:spPr>
          <a:xfrm>
            <a:off x="3012948" y="3248906"/>
            <a:ext cx="6117336" cy="369332"/>
          </a:xfrm>
          <a:prstGeom prst="rect">
            <a:avLst/>
          </a:prstGeom>
          <a:noFill/>
        </p:spPr>
        <p:txBody>
          <a:bodyPr wrap="square">
            <a:spAutoFit/>
          </a:bodyPr>
          <a:lstStyle/>
          <a:p>
            <a:r>
              <a:rPr lang="en-US" dirty="0"/>
              <a:t>https://www.youtube.com/watch?v=jyFH3hqlMos</a:t>
            </a:r>
          </a:p>
        </p:txBody>
      </p:sp>
    </p:spTree>
    <p:extLst>
      <p:ext uri="{BB962C8B-B14F-4D97-AF65-F5344CB8AC3E}">
        <p14:creationId xmlns:p14="http://schemas.microsoft.com/office/powerpoint/2010/main" val="1158127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2;p12">
            <a:extLst>
              <a:ext uri="{FF2B5EF4-FFF2-40B4-BE49-F238E27FC236}">
                <a16:creationId xmlns:a16="http://schemas.microsoft.com/office/drawing/2014/main" id="{8CD74AEA-3256-4C8B-8DB8-E58EB9DD7D4F}"/>
              </a:ext>
            </a:extLst>
          </p:cNvPr>
          <p:cNvSpPr txBox="1">
            <a:spLocks/>
          </p:cNvSpPr>
          <p:nvPr/>
        </p:nvSpPr>
        <p:spPr>
          <a:xfrm>
            <a:off x="233368" y="306201"/>
            <a:ext cx="3519486"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b="1" dirty="0">
                <a:solidFill>
                  <a:schemeClr val="tx1"/>
                </a:solidFill>
                <a:latin typeface="Politica" panose="02000506060000020004" pitchFamily="2" charset="0"/>
                <a:ea typeface="Megrim"/>
                <a:cs typeface="Megrim"/>
                <a:sym typeface="Nixie One"/>
              </a:rPr>
              <a:t>Virtual Reality </a:t>
            </a:r>
            <a:endParaRPr lang="en-US" sz="4000" b="1" dirty="0">
              <a:solidFill>
                <a:schemeClr val="tx1"/>
              </a:solidFill>
              <a:latin typeface="+mn-lt"/>
              <a:ea typeface="Megrim"/>
              <a:cs typeface="Megrim"/>
              <a:sym typeface="Nixie One"/>
            </a:endParaRPr>
          </a:p>
        </p:txBody>
      </p:sp>
      <p:sp>
        <p:nvSpPr>
          <p:cNvPr id="20" name="Rectangle 19">
            <a:extLst>
              <a:ext uri="{FF2B5EF4-FFF2-40B4-BE49-F238E27FC236}">
                <a16:creationId xmlns:a16="http://schemas.microsoft.com/office/drawing/2014/main" id="{6A6FB92D-2621-4C16-8157-79CE7DE6D8E4}"/>
              </a:ext>
            </a:extLst>
          </p:cNvPr>
          <p:cNvSpPr/>
          <p:nvPr/>
        </p:nvSpPr>
        <p:spPr>
          <a:xfrm>
            <a:off x="0" y="1728426"/>
            <a:ext cx="12192000" cy="2512219"/>
          </a:xfrm>
          <a:prstGeom prst="rect">
            <a:avLst/>
          </a:prstGeom>
          <a:solidFill>
            <a:srgbClr val="F72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us Sign 12">
            <a:extLst>
              <a:ext uri="{FF2B5EF4-FFF2-40B4-BE49-F238E27FC236}">
                <a16:creationId xmlns:a16="http://schemas.microsoft.com/office/drawing/2014/main" id="{28E7E4F0-D03B-49ED-AFA6-823F32DB8E59}"/>
              </a:ext>
            </a:extLst>
          </p:cNvPr>
          <p:cNvSpPr/>
          <p:nvPr/>
        </p:nvSpPr>
        <p:spPr>
          <a:xfrm>
            <a:off x="2917664" y="2630590"/>
            <a:ext cx="645300" cy="645300"/>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15E4FF44-7F9E-4EBE-BFBC-CFDA6F34434F}"/>
              </a:ext>
            </a:extLst>
          </p:cNvPr>
          <p:cNvSpPr/>
          <p:nvPr/>
        </p:nvSpPr>
        <p:spPr>
          <a:xfrm>
            <a:off x="7668490" y="2819401"/>
            <a:ext cx="964854" cy="30003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0CCCC2A-16FD-4066-A9C2-EA123E8E1E66}"/>
              </a:ext>
            </a:extLst>
          </p:cNvPr>
          <p:cNvSpPr txBox="1"/>
          <p:nvPr/>
        </p:nvSpPr>
        <p:spPr>
          <a:xfrm>
            <a:off x="276232" y="5031859"/>
            <a:ext cx="5257799" cy="830997"/>
          </a:xfrm>
          <a:prstGeom prst="rect">
            <a:avLst/>
          </a:prstGeom>
          <a:noFill/>
        </p:spPr>
        <p:txBody>
          <a:bodyPr wrap="square">
            <a:spAutoFit/>
          </a:bodyPr>
          <a:lstStyle/>
          <a:p>
            <a:pPr algn="ctr"/>
            <a:r>
              <a:rPr lang="en-US" sz="2400" b="0" i="0" dirty="0">
                <a:solidFill>
                  <a:srgbClr val="484747"/>
                </a:solidFill>
                <a:effectLst/>
                <a:latin typeface="Politica" panose="02000506060000020004" pitchFamily="2" charset="0"/>
              </a:rPr>
              <a:t>Virtual reality is a complete immersion experience that shuts out the physical world, Using VR devices</a:t>
            </a:r>
          </a:p>
        </p:txBody>
      </p:sp>
      <p:sp>
        <p:nvSpPr>
          <p:cNvPr id="25" name="Google Shape;342;p12">
            <a:extLst>
              <a:ext uri="{FF2B5EF4-FFF2-40B4-BE49-F238E27FC236}">
                <a16:creationId xmlns:a16="http://schemas.microsoft.com/office/drawing/2014/main" id="{741B0B74-91DF-4CFA-BB45-606D3E3854A3}"/>
              </a:ext>
            </a:extLst>
          </p:cNvPr>
          <p:cNvSpPr txBox="1">
            <a:spLocks/>
          </p:cNvSpPr>
          <p:nvPr/>
        </p:nvSpPr>
        <p:spPr>
          <a:xfrm>
            <a:off x="8839197" y="201429"/>
            <a:ext cx="3148011" cy="645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QA" sz="4000" b="1" dirty="0">
                <a:solidFill>
                  <a:schemeClr val="tx1"/>
                </a:solidFill>
                <a:latin typeface="Politica" panose="02000506060000020004" pitchFamily="2" charset="0"/>
                <a:ea typeface="Megrim"/>
                <a:cs typeface="Megrim"/>
                <a:sym typeface="Nixie One"/>
              </a:rPr>
              <a:t>الواقع الافتراضي</a:t>
            </a:r>
            <a:endParaRPr lang="en-US" sz="4000" b="1" dirty="0">
              <a:solidFill>
                <a:schemeClr val="tx1"/>
              </a:solidFill>
              <a:latin typeface="+mn-lt"/>
              <a:ea typeface="Megrim"/>
              <a:cs typeface="Megrim"/>
              <a:sym typeface="Nixie One"/>
            </a:endParaRPr>
          </a:p>
        </p:txBody>
      </p:sp>
      <p:sp>
        <p:nvSpPr>
          <p:cNvPr id="27" name="TextBox 26">
            <a:extLst>
              <a:ext uri="{FF2B5EF4-FFF2-40B4-BE49-F238E27FC236}">
                <a16:creationId xmlns:a16="http://schemas.microsoft.com/office/drawing/2014/main" id="{5A7C1F71-D01F-4D7D-89DE-103B7C6F7AAD}"/>
              </a:ext>
            </a:extLst>
          </p:cNvPr>
          <p:cNvSpPr txBox="1"/>
          <p:nvPr/>
        </p:nvSpPr>
        <p:spPr>
          <a:xfrm>
            <a:off x="7158032" y="5031859"/>
            <a:ext cx="4892453" cy="1200329"/>
          </a:xfrm>
          <a:prstGeom prst="rect">
            <a:avLst/>
          </a:prstGeom>
          <a:noFill/>
        </p:spPr>
        <p:txBody>
          <a:bodyPr wrap="square">
            <a:spAutoFit/>
          </a:bodyPr>
          <a:lstStyle/>
          <a:p>
            <a:pPr algn="ctr"/>
            <a:r>
              <a:rPr lang="ar-QA" altLang="en-US" sz="2400" dirty="0">
                <a:solidFill>
                  <a:srgbClr val="202124"/>
                </a:solidFill>
                <a:latin typeface="Google Sans"/>
                <a:cs typeface="Arial" panose="020B0604020202020204" pitchFamily="34" charset="0"/>
              </a:rPr>
              <a:t>الواقع الافتراضي هو </a:t>
            </a:r>
            <a:r>
              <a:rPr kumimoji="0" lang="ar-SA" altLang="en-US" sz="2400" b="0" i="0" u="none" strike="noStrike" cap="none" normalizeH="0" baseline="0" dirty="0">
                <a:ln>
                  <a:noFill/>
                </a:ln>
                <a:solidFill>
                  <a:srgbClr val="202124"/>
                </a:solidFill>
                <a:effectLst/>
                <a:latin typeface="Google Sans"/>
                <a:cs typeface="Arial" panose="020B0604020202020204" pitchFamily="34" charset="0"/>
              </a:rPr>
              <a:t>تجربة </a:t>
            </a:r>
            <a:r>
              <a:rPr kumimoji="0" lang="ar-QA" altLang="en-US" sz="2400" b="0" i="0" u="none" strike="noStrike" cap="none" normalizeH="0" baseline="0" dirty="0">
                <a:ln>
                  <a:noFill/>
                </a:ln>
                <a:solidFill>
                  <a:srgbClr val="202124"/>
                </a:solidFill>
                <a:effectLst/>
                <a:latin typeface="Google Sans"/>
                <a:cs typeface="Arial" panose="020B0604020202020204" pitchFamily="34" charset="0"/>
              </a:rPr>
              <a:t>انغماس</a:t>
            </a:r>
            <a:r>
              <a:rPr kumimoji="0" lang="ar-SA" altLang="en-US" sz="2400" b="0" i="0" u="none" strike="noStrike" cap="none" normalizeH="0" baseline="0" dirty="0">
                <a:ln>
                  <a:noFill/>
                </a:ln>
                <a:solidFill>
                  <a:srgbClr val="202124"/>
                </a:solidFill>
                <a:effectLst/>
                <a:latin typeface="Google Sans"/>
                <a:cs typeface="Arial" panose="020B0604020202020204" pitchFamily="34" charset="0"/>
              </a:rPr>
              <a:t> كاملة تغلق العالم المادي باستخدام أجهزة الواقع الافتراضي</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8" name="Rectangle 1">
            <a:extLst>
              <a:ext uri="{FF2B5EF4-FFF2-40B4-BE49-F238E27FC236}">
                <a16:creationId xmlns:a16="http://schemas.microsoft.com/office/drawing/2014/main" id="{657E0EDC-7389-446D-9CD4-A5B061CB286B}"/>
              </a:ext>
            </a:extLst>
          </p:cNvPr>
          <p:cNvSpPr>
            <a:spLocks noChangeArrowheads="1"/>
          </p:cNvSpPr>
          <p:nvPr/>
        </p:nvSpPr>
        <p:spPr bwMode="auto">
          <a:xfrm>
            <a:off x="0" y="96510"/>
            <a:ext cx="65" cy="26417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 rIns="0" bIns="-634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Box 29">
            <a:extLst>
              <a:ext uri="{FF2B5EF4-FFF2-40B4-BE49-F238E27FC236}">
                <a16:creationId xmlns:a16="http://schemas.microsoft.com/office/drawing/2014/main" id="{4AC25D70-AC09-4B76-B1A7-8719933D5B9C}"/>
              </a:ext>
            </a:extLst>
          </p:cNvPr>
          <p:cNvSpPr txBox="1"/>
          <p:nvPr/>
        </p:nvSpPr>
        <p:spPr>
          <a:xfrm>
            <a:off x="10663642" y="6287239"/>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grpSp>
        <p:nvGrpSpPr>
          <p:cNvPr id="31" name="Group 30">
            <a:extLst>
              <a:ext uri="{FF2B5EF4-FFF2-40B4-BE49-F238E27FC236}">
                <a16:creationId xmlns:a16="http://schemas.microsoft.com/office/drawing/2014/main" id="{D9885318-7494-405E-A70F-A98F20BC1A6A}"/>
              </a:ext>
            </a:extLst>
          </p:cNvPr>
          <p:cNvGrpSpPr/>
          <p:nvPr/>
        </p:nvGrpSpPr>
        <p:grpSpPr>
          <a:xfrm>
            <a:off x="9346162" y="6287239"/>
            <a:ext cx="1317480" cy="429393"/>
            <a:chOff x="9331349" y="6222078"/>
            <a:chExt cx="1450765" cy="472833"/>
          </a:xfrm>
        </p:grpSpPr>
        <p:pic>
          <p:nvPicPr>
            <p:cNvPr id="32" name="Picture 31">
              <a:extLst>
                <a:ext uri="{FF2B5EF4-FFF2-40B4-BE49-F238E27FC236}">
                  <a16:creationId xmlns:a16="http://schemas.microsoft.com/office/drawing/2014/main" id="{DDE098E8-2966-4789-81BA-BBFFD97747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9423"/>
            <a:stretch/>
          </p:blipFill>
          <p:spPr>
            <a:xfrm flipV="1">
              <a:off x="9710445" y="6222078"/>
              <a:ext cx="1071669" cy="472833"/>
            </a:xfrm>
            <a:prstGeom prst="rect">
              <a:avLst/>
            </a:prstGeom>
          </p:spPr>
        </p:pic>
        <p:pic>
          <p:nvPicPr>
            <p:cNvPr id="33" name="Picture 32">
              <a:extLst>
                <a:ext uri="{FF2B5EF4-FFF2-40B4-BE49-F238E27FC236}">
                  <a16:creationId xmlns:a16="http://schemas.microsoft.com/office/drawing/2014/main" id="{554CDEC2-80EB-4D74-A308-9D55632A1A2A}"/>
                </a:ext>
              </a:extLst>
            </p:cNvPr>
            <p:cNvPicPr>
              <a:picLocks noChangeAspect="1"/>
            </p:cNvPicPr>
            <p:nvPr/>
          </p:nvPicPr>
          <p:blipFill rotWithShape="1">
            <a:blip r:embed="rId3" cstate="email">
              <a:lum bright="-100000"/>
              <a:extLst>
                <a:ext uri="{28A0092B-C50C-407E-A947-70E740481C1C}">
                  <a14:useLocalDpi xmlns:a14="http://schemas.microsoft.com/office/drawing/2010/main"/>
                </a:ext>
              </a:extLst>
            </a:blip>
            <a:srcRect r="73861"/>
            <a:stretch/>
          </p:blipFill>
          <p:spPr>
            <a:xfrm flipV="1">
              <a:off x="9331349" y="6222078"/>
              <a:ext cx="396910" cy="472833"/>
            </a:xfrm>
            <a:prstGeom prst="rect">
              <a:avLst/>
            </a:prstGeom>
          </p:spPr>
        </p:pic>
      </p:grpSp>
      <p:pic>
        <p:nvPicPr>
          <p:cNvPr id="17" name="Picture 16" descr="A picture containing shape&#10;&#10;Description automatically generated">
            <a:extLst>
              <a:ext uri="{FF2B5EF4-FFF2-40B4-BE49-F238E27FC236}">
                <a16:creationId xmlns:a16="http://schemas.microsoft.com/office/drawing/2014/main" id="{D3EE8FC7-05A5-4B59-B422-5DEC1411DA4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84770" y="1709474"/>
            <a:ext cx="2886905" cy="2490663"/>
          </a:xfrm>
          <a:prstGeom prst="rect">
            <a:avLst/>
          </a:prstGeom>
        </p:spPr>
      </p:pic>
      <p:pic>
        <p:nvPicPr>
          <p:cNvPr id="4" name="Picture 3">
            <a:extLst>
              <a:ext uri="{FF2B5EF4-FFF2-40B4-BE49-F238E27FC236}">
                <a16:creationId xmlns:a16="http://schemas.microsoft.com/office/drawing/2014/main" id="{A54A6A19-CA26-4F50-A918-6D5F65B3B3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3069" y="1742714"/>
            <a:ext cx="2829642" cy="2465831"/>
          </a:xfrm>
          <a:prstGeom prst="rect">
            <a:avLst/>
          </a:prstGeom>
        </p:spPr>
      </p:pic>
      <p:pic>
        <p:nvPicPr>
          <p:cNvPr id="8" name="Picture 7">
            <a:extLst>
              <a:ext uri="{FF2B5EF4-FFF2-40B4-BE49-F238E27FC236}">
                <a16:creationId xmlns:a16="http://schemas.microsoft.com/office/drawing/2014/main" id="{DC559ACF-585D-4067-9239-9648443152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47628" y="1372708"/>
            <a:ext cx="3519486" cy="2516313"/>
          </a:xfrm>
          <a:prstGeom prst="rect">
            <a:avLst/>
          </a:prstGeom>
        </p:spPr>
      </p:pic>
    </p:spTree>
    <p:extLst>
      <p:ext uri="{BB962C8B-B14F-4D97-AF65-F5344CB8AC3E}">
        <p14:creationId xmlns:p14="http://schemas.microsoft.com/office/powerpoint/2010/main" val="289724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029D72-4E49-4250-876E-8C488F368226}"/>
              </a:ext>
            </a:extLst>
          </p:cNvPr>
          <p:cNvSpPr txBox="1"/>
          <p:nvPr/>
        </p:nvSpPr>
        <p:spPr>
          <a:xfrm>
            <a:off x="10663642" y="6273830"/>
            <a:ext cx="1435008" cy="400110"/>
          </a:xfrm>
          <a:prstGeom prst="rect">
            <a:avLst/>
          </a:prstGeom>
          <a:noFill/>
        </p:spPr>
        <p:txBody>
          <a:bodyPr wrap="none" rtlCol="0">
            <a:spAutoFit/>
          </a:bodyPr>
          <a:lstStyle/>
          <a:p>
            <a:r>
              <a:rPr lang="en-US" sz="2000">
                <a:latin typeface="Politica" charset="0"/>
                <a:ea typeface="Politica" charset="0"/>
                <a:cs typeface="Politica" charset="0"/>
              </a:rPr>
              <a:t>Studio56.qa</a:t>
            </a:r>
            <a:endParaRPr lang="en-US" sz="2000" dirty="0">
              <a:latin typeface="Politica" charset="0"/>
              <a:ea typeface="Politica" charset="0"/>
              <a:cs typeface="Politica" charset="0"/>
            </a:endParaRPr>
          </a:p>
        </p:txBody>
      </p:sp>
      <p:pic>
        <p:nvPicPr>
          <p:cNvPr id="4" name="Picture 7" descr="Picture 7">
            <a:extLst>
              <a:ext uri="{FF2B5EF4-FFF2-40B4-BE49-F238E27FC236}">
                <a16:creationId xmlns:a16="http://schemas.microsoft.com/office/drawing/2014/main" id="{512A0345-57A2-47E6-93D6-F13E6BFD98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
        <p:nvSpPr>
          <p:cNvPr id="5" name="Rectangle 4">
            <a:extLst>
              <a:ext uri="{FF2B5EF4-FFF2-40B4-BE49-F238E27FC236}">
                <a16:creationId xmlns:a16="http://schemas.microsoft.com/office/drawing/2014/main" id="{81452A43-FC13-415D-BFEC-F56D9033502F}"/>
              </a:ext>
            </a:extLst>
          </p:cNvPr>
          <p:cNvSpPr/>
          <p:nvPr/>
        </p:nvSpPr>
        <p:spPr>
          <a:xfrm>
            <a:off x="5753597" y="-142307"/>
            <a:ext cx="684803" cy="1054776"/>
          </a:xfrm>
          <a:prstGeom prst="rect">
            <a:avLst/>
          </a:prstGeom>
        </p:spPr>
        <p:txBody>
          <a:bodyPr wrap="none">
            <a:spAutoFit/>
          </a:bodyPr>
          <a:lstStyle/>
          <a:p>
            <a:pPr>
              <a:lnSpc>
                <a:spcPct val="150000"/>
              </a:lnSpc>
              <a:defRPr>
                <a:solidFill>
                  <a:srgbClr val="FFFFFF"/>
                </a:solidFill>
                <a:latin typeface="Politica"/>
                <a:ea typeface="Politica"/>
                <a:cs typeface="Politica"/>
                <a:sym typeface="Politica"/>
              </a:defRPr>
            </a:pPr>
            <a:r>
              <a:rPr lang="en-US" sz="4800" dirty="0">
                <a:solidFill>
                  <a:srgbClr val="92D050"/>
                </a:solidFill>
                <a:highlight>
                  <a:srgbClr val="4C60CF"/>
                </a:highlight>
              </a:rPr>
              <a:t>VR</a:t>
            </a:r>
            <a:endParaRPr lang="en-US" sz="4800" dirty="0">
              <a:solidFill>
                <a:srgbClr val="FF0000"/>
              </a:solidFill>
              <a:highlight>
                <a:srgbClr val="4C60CF"/>
              </a:highlight>
            </a:endParaRPr>
          </a:p>
        </p:txBody>
      </p:sp>
      <p:sp>
        <p:nvSpPr>
          <p:cNvPr id="7" name="TextBox 6">
            <a:extLst>
              <a:ext uri="{FF2B5EF4-FFF2-40B4-BE49-F238E27FC236}">
                <a16:creationId xmlns:a16="http://schemas.microsoft.com/office/drawing/2014/main" id="{D11C3290-15DE-4C46-92B9-6700468F1321}"/>
              </a:ext>
            </a:extLst>
          </p:cNvPr>
          <p:cNvSpPr txBox="1"/>
          <p:nvPr/>
        </p:nvSpPr>
        <p:spPr>
          <a:xfrm>
            <a:off x="3048000" y="3172616"/>
            <a:ext cx="6096000" cy="369332"/>
          </a:xfrm>
          <a:prstGeom prst="rect">
            <a:avLst/>
          </a:prstGeom>
          <a:noFill/>
        </p:spPr>
        <p:txBody>
          <a:bodyPr wrap="square">
            <a:spAutoFit/>
          </a:bodyPr>
          <a:lstStyle/>
          <a:p>
            <a:r>
              <a:rPr lang="en-US" dirty="0"/>
              <a:t>https://www.youtube.com/watch?v=Uq1d1Yn9IVo</a:t>
            </a:r>
          </a:p>
        </p:txBody>
      </p:sp>
    </p:spTree>
    <p:extLst>
      <p:ext uri="{BB962C8B-B14F-4D97-AF65-F5344CB8AC3E}">
        <p14:creationId xmlns:p14="http://schemas.microsoft.com/office/powerpoint/2010/main" val="139180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What is VR? The devices and apps that turn the real world virtual">
            <a:extLst>
              <a:ext uri="{FF2B5EF4-FFF2-40B4-BE49-F238E27FC236}">
                <a16:creationId xmlns:a16="http://schemas.microsoft.com/office/drawing/2014/main" id="{51449084-DEE1-47CA-90D2-9F469FCFAF5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
          <a:stretch/>
        </p:blipFill>
        <p:spPr bwMode="auto">
          <a:xfrm>
            <a:off x="321730" y="321732"/>
            <a:ext cx="5674897" cy="30174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w Augmented/Virtual Reality Is Impacting The Fashion Industry Today -  Makeup By Kili">
            <a:extLst>
              <a:ext uri="{FF2B5EF4-FFF2-40B4-BE49-F238E27FC236}">
                <a16:creationId xmlns:a16="http://schemas.microsoft.com/office/drawing/2014/main" id="{55CDB342-B4F6-4273-95BB-113D7F5164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2"/>
          <a:stretch/>
        </p:blipFill>
        <p:spPr bwMode="auto">
          <a:xfrm>
            <a:off x="321730" y="3510853"/>
            <a:ext cx="5674897" cy="27899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ull Motion VR Flight Simulator — Hubneo - Virtual Reality in NYC">
            <a:extLst>
              <a:ext uri="{FF2B5EF4-FFF2-40B4-BE49-F238E27FC236}">
                <a16:creationId xmlns:a16="http://schemas.microsoft.com/office/drawing/2014/main" id="{FD6837D6-8DE9-4CEA-ACEA-250F04940BA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195373" y="321733"/>
            <a:ext cx="5674897" cy="5979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0302199-BBF7-4FE1-B307-F44253418756}"/>
              </a:ext>
            </a:extLst>
          </p:cNvPr>
          <p:cNvSpPr txBox="1">
            <a:spLocks/>
          </p:cNvSpPr>
          <p:nvPr/>
        </p:nvSpPr>
        <p:spPr>
          <a:xfrm>
            <a:off x="5561751" y="2833652"/>
            <a:ext cx="1068498" cy="1104971"/>
          </a:xfrm>
          <a:prstGeom prst="rect">
            <a:avLst/>
          </a:prstGeom>
          <a:solidFill>
            <a:srgbClr val="F72E41"/>
          </a:solidFill>
        </p:spPr>
        <p:txBody>
          <a:bodyPr vert="horz" lIns="91440" tIns="45720" rIns="91440" bIns="4572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spcBef>
                <a:spcPct val="0"/>
              </a:spcBef>
              <a:spcAft>
                <a:spcPts val="600"/>
              </a:spcAft>
            </a:pPr>
            <a:r>
              <a:rPr lang="en-US" sz="6600" b="1" kern="1200" dirty="0">
                <a:solidFill>
                  <a:schemeClr val="tx1"/>
                </a:solidFill>
                <a:latin typeface="Politica" panose="02000506060000020004" pitchFamily="2" charset="0"/>
                <a:ea typeface="+mj-ea"/>
                <a:cs typeface="+mj-cs"/>
              </a:rPr>
              <a:t>VR</a:t>
            </a:r>
          </a:p>
        </p:txBody>
      </p:sp>
      <p:sp>
        <p:nvSpPr>
          <p:cNvPr id="8" name="TextBox 7">
            <a:extLst>
              <a:ext uri="{FF2B5EF4-FFF2-40B4-BE49-F238E27FC236}">
                <a16:creationId xmlns:a16="http://schemas.microsoft.com/office/drawing/2014/main" id="{7DE59055-6E4B-4705-8D13-1825DAAF416D}"/>
              </a:ext>
            </a:extLst>
          </p:cNvPr>
          <p:cNvSpPr txBox="1"/>
          <p:nvPr/>
        </p:nvSpPr>
        <p:spPr>
          <a:xfrm>
            <a:off x="10663642" y="6273830"/>
            <a:ext cx="1319592" cy="369332"/>
          </a:xfrm>
          <a:prstGeom prst="rect">
            <a:avLst/>
          </a:prstGeom>
          <a:noFill/>
        </p:spPr>
        <p:txBody>
          <a:bodyPr wrap="none" rtlCol="0">
            <a:spAutoFit/>
          </a:bodyPr>
          <a:lstStyle/>
          <a:p>
            <a:r>
              <a:rPr lang="en-US" dirty="0">
                <a:latin typeface="Politica" charset="0"/>
                <a:ea typeface="Politica" charset="0"/>
                <a:cs typeface="Politica" charset="0"/>
              </a:rPr>
              <a:t>Studio56.qa</a:t>
            </a:r>
          </a:p>
        </p:txBody>
      </p:sp>
      <p:pic>
        <p:nvPicPr>
          <p:cNvPr id="3" name="Picture 7" descr="Picture 7">
            <a:extLst>
              <a:ext uri="{FF2B5EF4-FFF2-40B4-BE49-F238E27FC236}">
                <a16:creationId xmlns:a16="http://schemas.microsoft.com/office/drawing/2014/main" id="{B576DB65-855F-4AF1-8F28-C9D557FCB1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5417" y="6239990"/>
            <a:ext cx="1044682" cy="369336"/>
          </a:xfrm>
          <a:prstGeom prst="rect">
            <a:avLst/>
          </a:prstGeom>
          <a:ln w="12700">
            <a:miter lim="400000"/>
          </a:ln>
        </p:spPr>
      </p:pic>
    </p:spTree>
    <p:extLst>
      <p:ext uri="{BB962C8B-B14F-4D97-AF65-F5344CB8AC3E}">
        <p14:creationId xmlns:p14="http://schemas.microsoft.com/office/powerpoint/2010/main" val="2021673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2298</TotalTime>
  <Words>609</Words>
  <Application>Microsoft Office PowerPoint</Application>
  <PresentationFormat>Widescreen</PresentationFormat>
  <Paragraphs>93</Paragraphs>
  <Slides>15</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Calibri</vt:lpstr>
      <vt:lpstr>Calibri Light</vt:lpstr>
      <vt:lpstr>Consolas</vt:lpstr>
      <vt:lpstr>Google Sans</vt:lpstr>
      <vt:lpstr>hacen-tunisia</vt:lpstr>
      <vt:lpstr>Lato</vt:lpstr>
      <vt:lpstr>Neo Sans Arabic</vt:lpstr>
      <vt:lpstr>Politica</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Busaaa</dc:creator>
  <cp:lastModifiedBy>Sarah-studio56@outlook.com</cp:lastModifiedBy>
  <cp:revision>44</cp:revision>
  <dcterms:created xsi:type="dcterms:W3CDTF">2020-12-23T06:24:04Z</dcterms:created>
  <dcterms:modified xsi:type="dcterms:W3CDTF">2021-05-23T10:13:37Z</dcterms:modified>
</cp:coreProperties>
</file>