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4" r:id="rId2"/>
    <p:sldId id="262" r:id="rId3"/>
    <p:sldId id="263" r:id="rId4"/>
    <p:sldId id="265" r:id="rId5"/>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81" autoAdjust="0"/>
  </p:normalViewPr>
  <p:slideViewPr>
    <p:cSldViewPr snapToGrid="0">
      <p:cViewPr varScale="1">
        <p:scale>
          <a:sx n="108" d="100"/>
          <a:sy n="108" d="100"/>
        </p:scale>
        <p:origin x="6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lang="ar-DZ" sz="2000" dirty="0">
                <a:latin typeface="Monotype Koufi" pitchFamily="2" charset="-78"/>
                <a:ea typeface="Monotype Koufi" pitchFamily="2" charset="-78"/>
                <a:cs typeface="+mj-cs"/>
              </a:rPr>
              <a:t>الخطة الدراسية</a:t>
            </a:r>
            <a:endParaRPr sz="2000" dirty="0">
              <a:latin typeface="Monotype Koufi" pitchFamily="2" charset="-78"/>
              <a:ea typeface="Monotype Koufi" pitchFamily="2" charset="-78"/>
              <a:cs typeface="+mj-cs"/>
            </a:endParaRPr>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310174" y="-1521680"/>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863277" y="768138"/>
            <a:ext cx="4319274" cy="7871698"/>
          </a:xfrm>
          <a:prstGeom prst="rect">
            <a:avLst/>
          </a:prstGeom>
          <a:ln w="12700">
            <a:miter lim="400000"/>
          </a:ln>
        </p:spPr>
      </p:pic>
    </p:spTree>
    <p:extLst>
      <p:ext uri="{BB962C8B-B14F-4D97-AF65-F5344CB8AC3E}">
        <p14:creationId xmlns:p14="http://schemas.microsoft.com/office/powerpoint/2010/main" val="33468247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819074"/>
            <a:ext cx="10284002" cy="455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gn="r" rtl="1">
              <a:lnSpc>
                <a:spcPct val="150000"/>
              </a:lnSpc>
            </a:pPr>
            <a:r>
              <a:rPr lang="ar-QA" b="0" i="0" u="none" strike="noStrike" dirty="0">
                <a:solidFill>
                  <a:srgbClr val="FFFFFF"/>
                </a:solidFill>
                <a:effectLst/>
                <a:latin typeface="Lato"/>
              </a:rPr>
              <a:t>   </a:t>
            </a:r>
            <a:r>
              <a:rPr lang="ar-QA" b="1" i="0" u="none" strike="noStrike" dirty="0">
                <a:solidFill>
                  <a:srgbClr val="FFFFFF"/>
                </a:solidFill>
                <a:effectLst/>
                <a:latin typeface="Lato"/>
                <a:cs typeface="Lato"/>
              </a:rPr>
              <a:t>المنطقة: </a:t>
            </a:r>
            <a:r>
              <a:rPr lang="ar-QA" b="0" i="0" u="none" strike="noStrike" dirty="0">
                <a:solidFill>
                  <a:srgbClr val="FFFFFF"/>
                </a:solidFill>
                <a:effectLst/>
                <a:latin typeface="Lato"/>
                <a:cs typeface="Lato"/>
              </a:rPr>
              <a:t>منطقة البرمجة         </a:t>
            </a:r>
            <a:r>
              <a:rPr lang="ar-QA" b="1" i="0" u="none" strike="noStrike" dirty="0">
                <a:solidFill>
                  <a:srgbClr val="FFFFFF"/>
                </a:solidFill>
                <a:effectLst/>
                <a:latin typeface="Lato"/>
                <a:cs typeface="Lato"/>
              </a:rPr>
              <a:t>الفئة العمرية: </a:t>
            </a:r>
            <a:r>
              <a:rPr lang="ar-QA" b="0" i="0" u="none" strike="noStrike" dirty="0">
                <a:solidFill>
                  <a:srgbClr val="FFFFFF"/>
                </a:solidFill>
                <a:effectLst/>
                <a:latin typeface="Lato"/>
                <a:cs typeface="Lato"/>
              </a:rPr>
              <a:t>7-11</a:t>
            </a:r>
            <a:r>
              <a:rPr lang="ar-QA" b="0" i="0" dirty="0">
                <a:solidFill>
                  <a:srgbClr val="000000"/>
                </a:solidFill>
                <a:effectLst/>
                <a:latin typeface="Lato"/>
              </a:rPr>
              <a:t>​</a:t>
            </a:r>
            <a:endParaRPr lang="en-US" b="0" i="0" dirty="0">
              <a:solidFill>
                <a:srgbClr val="000000"/>
              </a:solidFill>
              <a:effectLst/>
              <a:latin typeface="Lato"/>
            </a:endParaRPr>
          </a:p>
          <a:p>
            <a:pPr lvl="0" algn="r" rtl="1">
              <a:lnSpc>
                <a:spcPct val="150000"/>
              </a:lnSpc>
            </a:pPr>
            <a:r>
              <a:rPr lang="ar-QA" b="1" dirty="0">
                <a:solidFill>
                  <a:srgbClr val="FFFFFF"/>
                </a:solidFill>
                <a:latin typeface="Lato"/>
                <a:ea typeface="Lato"/>
                <a:cs typeface="Lato"/>
                <a:sym typeface="Lato"/>
              </a:rPr>
              <a:t>الوصف</a:t>
            </a:r>
            <a:r>
              <a:rPr lang="ar-QA" dirty="0">
                <a:solidFill>
                  <a:srgbClr val="FFFFFF"/>
                </a:solidFill>
                <a:latin typeface="Lato"/>
                <a:ea typeface="Lato"/>
                <a:cs typeface="Lato"/>
                <a:sym typeface="Lato"/>
              </a:rPr>
              <a:t>: </a:t>
            </a:r>
          </a:p>
          <a:p>
            <a:pPr algn="r" rtl="1">
              <a:lnSpc>
                <a:spcPct val="150000"/>
              </a:lnSpc>
            </a:pPr>
            <a:r>
              <a:rPr lang="ar-SA" b="0" i="0" u="none" strike="noStrike" dirty="0">
                <a:solidFill>
                  <a:schemeClr val="bg1"/>
                </a:solidFill>
                <a:effectLst/>
                <a:cs typeface="Calibri" panose="020F0502020204030204" pitchFamily="34" charset="0"/>
              </a:rPr>
              <a:t>في هذه الورشة  سوف يقوم المشتركين بمحاكاة عرض أزياء مستوحاة من أجواء رمضان. حيث سيقومون بالتعمق في التاريخ والتقاليد والثقافة القطرية لاستكشافها والتعبير عنها. سوف يتعلمون أيضا أساسيات صناعة وتعديل الفيديوهات وتصميم الشخصيات باستخدام برنامج </a:t>
            </a:r>
            <a:r>
              <a:rPr lang="ar-DZ" dirty="0">
                <a:solidFill>
                  <a:schemeClr val="bg1"/>
                </a:solidFill>
                <a:cs typeface="Calibri" panose="020F0502020204030204" pitchFamily="34" charset="0"/>
              </a:rPr>
              <a:t>(</a:t>
            </a:r>
            <a:r>
              <a:rPr lang="en-US" dirty="0" err="1">
                <a:solidFill>
                  <a:schemeClr val="bg1"/>
                </a:solidFill>
                <a:cs typeface="Calibri" panose="020F0502020204030204" pitchFamily="34" charset="0"/>
              </a:rPr>
              <a:t>Animaker</a:t>
            </a:r>
            <a:r>
              <a:rPr lang="ar-DZ" dirty="0">
                <a:solidFill>
                  <a:schemeClr val="bg1"/>
                </a:solidFill>
                <a:cs typeface="Calibri" panose="020F0502020204030204" pitchFamily="34" charset="0"/>
              </a:rPr>
              <a:t>).</a:t>
            </a:r>
          </a:p>
          <a:p>
            <a:pPr algn="r" rtl="1">
              <a:lnSpc>
                <a:spcPct val="150000"/>
              </a:lnSpc>
            </a:pPr>
            <a:r>
              <a:rPr lang="en-US" b="0" i="0" dirty="0">
                <a:solidFill>
                  <a:schemeClr val="bg1"/>
                </a:solidFill>
                <a:effectLst/>
                <a:latin typeface="Calibri" panose="020F0502020204030204" pitchFamily="34" charset="0"/>
              </a:rPr>
              <a:t>​</a:t>
            </a:r>
          </a:p>
          <a:p>
            <a:pPr algn="r" rtl="1">
              <a:lnSpc>
                <a:spcPct val="150000"/>
              </a:lnSpc>
            </a:pPr>
            <a:r>
              <a:rPr lang="ar-QA" b="1" dirty="0">
                <a:solidFill>
                  <a:srgbClr val="FFFFFF"/>
                </a:solidFill>
                <a:latin typeface="Lato"/>
                <a:sym typeface="Lato"/>
              </a:rPr>
              <a:t>التحدي الهندسي: </a:t>
            </a:r>
            <a:endParaRPr lang="en-US" b="1" dirty="0">
              <a:solidFill>
                <a:srgbClr val="FFFFFF"/>
              </a:solidFill>
              <a:latin typeface="Lato"/>
              <a:sym typeface="Lato"/>
            </a:endParaRPr>
          </a:p>
          <a:p>
            <a:pPr marL="0" marR="0" lvl="0" indent="0" algn="r" defTabSz="914400" rtl="1" eaLnBrk="0" fontAlgn="base" latinLnBrk="0" hangingPunct="0">
              <a:lnSpc>
                <a:spcPct val="100000"/>
              </a:lnSpc>
              <a:spcBef>
                <a:spcPct val="0"/>
              </a:spcBef>
              <a:spcAft>
                <a:spcPct val="0"/>
              </a:spcAft>
              <a:buClrTx/>
              <a:buSzTx/>
              <a:buFontTx/>
              <a:buNone/>
              <a:tabLst/>
            </a:pPr>
            <a:r>
              <a:rPr lang="ar-DZ" altLang="en-US" dirty="0" err="1">
                <a:solidFill>
                  <a:srgbClr val="FFFFFF"/>
                </a:solidFill>
                <a:latin typeface="Lato"/>
              </a:rPr>
              <a:t>الغبقة</a:t>
            </a:r>
            <a:r>
              <a:rPr lang="ar-DZ" altLang="en-US" dirty="0">
                <a:solidFill>
                  <a:srgbClr val="FFFFFF"/>
                </a:solidFill>
                <a:latin typeface="Lato"/>
              </a:rPr>
              <a:t> هي</a:t>
            </a:r>
            <a:r>
              <a:rPr lang="ar-SA" altLang="en-US" dirty="0">
                <a:solidFill>
                  <a:srgbClr val="FFFFFF"/>
                </a:solidFill>
                <a:latin typeface="Lato"/>
              </a:rPr>
              <a:t> نوع من التجمعات التي تقام في ليالي شهر رمضان المبارك. في هذه </a:t>
            </a:r>
            <a:r>
              <a:rPr lang="ar-DZ" altLang="en-US" dirty="0">
                <a:solidFill>
                  <a:srgbClr val="FFFFFF"/>
                </a:solidFill>
                <a:latin typeface="Lato"/>
              </a:rPr>
              <a:t>المناسبة</a:t>
            </a:r>
            <a:r>
              <a:rPr lang="ar-SA" altLang="en-US" dirty="0">
                <a:solidFill>
                  <a:srgbClr val="FFFFFF"/>
                </a:solidFill>
                <a:latin typeface="Lato"/>
              </a:rPr>
              <a:t>، يجتمع الأصدقاء في منزل واحد، بعد الانتهاء من صلاة التراوح</a:t>
            </a:r>
            <a:r>
              <a:rPr lang="ar-DZ" altLang="en-US" dirty="0">
                <a:solidFill>
                  <a:srgbClr val="FFFFFF"/>
                </a:solidFill>
                <a:latin typeface="Lato"/>
              </a:rPr>
              <a:t> </a:t>
            </a:r>
            <a:r>
              <a:rPr lang="ar-SA" altLang="en-US" dirty="0">
                <a:solidFill>
                  <a:srgbClr val="FFFFFF"/>
                </a:solidFill>
                <a:latin typeface="Lato"/>
              </a:rPr>
              <a:t>لاستمتاع بأمسية مليئة بالطعام و</a:t>
            </a:r>
            <a:r>
              <a:rPr lang="ar-DZ" altLang="en-US" dirty="0">
                <a:solidFill>
                  <a:srgbClr val="FFFFFF"/>
                </a:solidFill>
                <a:latin typeface="Lato"/>
              </a:rPr>
              <a:t>مختلف </a:t>
            </a:r>
            <a:r>
              <a:rPr lang="ar-SA" altLang="en-US" dirty="0">
                <a:solidFill>
                  <a:srgbClr val="FFFFFF"/>
                </a:solidFill>
                <a:latin typeface="Lato"/>
              </a:rPr>
              <a:t>الأنشطة الترفيهية. نريد إقامة عرض أزياء للملابس القطرية التقليدية في إحدى هذه </a:t>
            </a:r>
            <a:r>
              <a:rPr lang="ar-DZ" altLang="en-US" dirty="0">
                <a:solidFill>
                  <a:srgbClr val="FFFFFF"/>
                </a:solidFill>
                <a:latin typeface="Lato"/>
              </a:rPr>
              <a:t>المناسبات</a:t>
            </a:r>
            <a:r>
              <a:rPr lang="ar-SA" altLang="en-US" dirty="0">
                <a:solidFill>
                  <a:srgbClr val="FFFFFF"/>
                </a:solidFill>
                <a:latin typeface="Lato"/>
              </a:rPr>
              <a:t> </a:t>
            </a:r>
            <a:r>
              <a:rPr lang="ar-DZ" altLang="en-US" dirty="0">
                <a:solidFill>
                  <a:srgbClr val="FFFFFF"/>
                </a:solidFill>
                <a:latin typeface="Lato"/>
              </a:rPr>
              <a:t>كنوع من الأنشطة ال</a:t>
            </a:r>
            <a:r>
              <a:rPr lang="ar-SA" altLang="en-US" dirty="0">
                <a:solidFill>
                  <a:srgbClr val="FFFFFF"/>
                </a:solidFill>
                <a:latin typeface="Lato"/>
              </a:rPr>
              <a:t>ممتع</a:t>
            </a:r>
            <a:r>
              <a:rPr lang="ar-DZ" altLang="en-US" dirty="0">
                <a:solidFill>
                  <a:srgbClr val="FFFFFF"/>
                </a:solidFill>
                <a:latin typeface="Lato"/>
              </a:rPr>
              <a:t>ة ولذلك فإننا بحاجة </a:t>
            </a:r>
            <a:r>
              <a:rPr lang="ar-SA" altLang="en-US" dirty="0">
                <a:solidFill>
                  <a:srgbClr val="FFFFFF"/>
                </a:solidFill>
                <a:latin typeface="Lato"/>
              </a:rPr>
              <a:t>إلى</a:t>
            </a:r>
            <a:r>
              <a:rPr lang="ar-DZ" altLang="en-US" dirty="0">
                <a:solidFill>
                  <a:srgbClr val="FFFFFF"/>
                </a:solidFill>
                <a:latin typeface="Lato"/>
              </a:rPr>
              <a:t> تصميم</a:t>
            </a:r>
            <a:r>
              <a:rPr lang="ar-SA" altLang="en-US" dirty="0">
                <a:solidFill>
                  <a:srgbClr val="FFFFFF"/>
                </a:solidFill>
                <a:latin typeface="Lato"/>
              </a:rPr>
              <a:t> مقطع فيديو يحاكي عرض الأزياء. الرجاء مساعدتنا في </a:t>
            </a:r>
            <a:r>
              <a:rPr lang="ar-DZ" altLang="en-US" dirty="0">
                <a:solidFill>
                  <a:srgbClr val="FFFFFF"/>
                </a:solidFill>
                <a:latin typeface="Lato"/>
              </a:rPr>
              <a:t>تطوير</a:t>
            </a:r>
            <a:r>
              <a:rPr lang="ar-SA" altLang="en-US" dirty="0">
                <a:solidFill>
                  <a:srgbClr val="FFFFFF"/>
                </a:solidFill>
                <a:latin typeface="Lato"/>
              </a:rPr>
              <a:t> فيديو يحتوي على شخصية ورسوم متحركة و</a:t>
            </a:r>
            <a:r>
              <a:rPr lang="ar-DZ" altLang="en-US" dirty="0">
                <a:solidFill>
                  <a:srgbClr val="FFFFFF"/>
                </a:solidFill>
                <a:latin typeface="Lato"/>
              </a:rPr>
              <a:t>أ</a:t>
            </a:r>
            <a:r>
              <a:rPr lang="ar-SA" altLang="en-US" dirty="0" err="1">
                <a:solidFill>
                  <a:srgbClr val="FFFFFF"/>
                </a:solidFill>
                <a:latin typeface="Lato"/>
              </a:rPr>
              <a:t>صو</a:t>
            </a:r>
            <a:r>
              <a:rPr lang="ar-DZ" altLang="en-US" dirty="0">
                <a:solidFill>
                  <a:srgbClr val="FFFFFF"/>
                </a:solidFill>
                <a:latin typeface="Lato"/>
              </a:rPr>
              <a:t>ا</a:t>
            </a:r>
            <a:r>
              <a:rPr lang="ar-SA" altLang="en-US" dirty="0">
                <a:solidFill>
                  <a:srgbClr val="FFFFFF"/>
                </a:solidFill>
                <a:latin typeface="Lato"/>
              </a:rPr>
              <a:t>ت</a:t>
            </a:r>
            <a:r>
              <a:rPr lang="ar-DZ" altLang="en-US" dirty="0">
                <a:solidFill>
                  <a:srgbClr val="FFFFFF"/>
                </a:solidFill>
                <a:latin typeface="Lato"/>
              </a:rPr>
              <a:t> خلال هذه الورشة</a:t>
            </a:r>
            <a:r>
              <a:rPr lang="ar-SA" altLang="en-US" dirty="0">
                <a:solidFill>
                  <a:srgbClr val="FFFFFF"/>
                </a:solidFill>
                <a:latin typeface="Lato"/>
              </a:rPr>
              <a:t>.</a:t>
            </a:r>
            <a:endParaRPr lang="ar-DZ" altLang="en-US" dirty="0">
              <a:solidFill>
                <a:srgbClr val="FFFFFF"/>
              </a:solidFill>
              <a:latin typeface="Lato"/>
            </a:endParaRPr>
          </a:p>
          <a:p>
            <a:pPr marL="0" marR="0" lvl="0" indent="0" algn="r" defTabSz="914400" rtl="1" eaLnBrk="0" fontAlgn="base" latinLnBrk="0" hangingPunct="0">
              <a:lnSpc>
                <a:spcPct val="100000"/>
              </a:lnSpc>
              <a:spcBef>
                <a:spcPct val="0"/>
              </a:spcBef>
              <a:spcAft>
                <a:spcPct val="0"/>
              </a:spcAft>
              <a:buClrTx/>
              <a:buSzTx/>
              <a:buFontTx/>
              <a:buNone/>
              <a:tabLst/>
            </a:pPr>
            <a:endParaRPr lang="ar-QA" altLang="en-US" dirty="0">
              <a:solidFill>
                <a:srgbClr val="FFFFFF"/>
              </a:solidFill>
              <a:latin typeface="Lato"/>
            </a:endParaRPr>
          </a:p>
          <a:p>
            <a:pPr marL="0" marR="0" lvl="0" indent="0" algn="r" defTabSz="914400" rtl="1" eaLnBrk="0" fontAlgn="base" latinLnBrk="0" hangingPunct="0">
              <a:lnSpc>
                <a:spcPct val="100000"/>
              </a:lnSpc>
              <a:spcBef>
                <a:spcPct val="0"/>
              </a:spcBef>
              <a:spcAft>
                <a:spcPct val="0"/>
              </a:spcAft>
              <a:buClrTx/>
              <a:buSzTx/>
              <a:buFontTx/>
              <a:buNone/>
              <a:tabLst/>
            </a:pPr>
            <a:r>
              <a:rPr lang="ar-QA" altLang="en-US" b="1" dirty="0">
                <a:solidFill>
                  <a:srgbClr val="FFFFFF"/>
                </a:solidFill>
                <a:latin typeface="Lato"/>
              </a:rPr>
              <a:t>أهداف التعلم:</a:t>
            </a:r>
          </a:p>
          <a:p>
            <a:pPr marL="0" marR="0" lvl="0" indent="0" algn="r" defTabSz="914400" rtl="1" eaLnBrk="0" fontAlgn="base" latinLnBrk="0" hangingPunct="0">
              <a:lnSpc>
                <a:spcPct val="100000"/>
              </a:lnSpc>
              <a:spcBef>
                <a:spcPct val="0"/>
              </a:spcBef>
              <a:spcAft>
                <a:spcPct val="0"/>
              </a:spcAft>
              <a:buClrTx/>
              <a:buSzTx/>
              <a:buFontTx/>
              <a:buNone/>
              <a:tabLst/>
            </a:pPr>
            <a:r>
              <a:rPr lang="ar-QA" altLang="en-US" dirty="0">
                <a:solidFill>
                  <a:srgbClr val="FFFFFF"/>
                </a:solidFill>
                <a:latin typeface="Lato"/>
              </a:rPr>
              <a:t>بعد هذه الورشة سيصبح المشاركين قادرين على:</a:t>
            </a:r>
          </a:p>
          <a:p>
            <a:pPr marL="285750" indent="-285750" algn="r" rtl="1" eaLnBrk="0" fontAlgn="base">
              <a:spcBef>
                <a:spcPct val="0"/>
              </a:spcBef>
              <a:spcAft>
                <a:spcPct val="0"/>
              </a:spcAft>
              <a:buFont typeface="Arial" panose="020B0604020202020204" pitchFamily="34" charset="0"/>
              <a:buChar char="•"/>
            </a:pPr>
            <a:r>
              <a:rPr lang="ar-SA" altLang="en-US" dirty="0">
                <a:solidFill>
                  <a:srgbClr val="FFFFFF"/>
                </a:solidFill>
                <a:latin typeface="Lato"/>
              </a:rPr>
              <a:t>التعرف على هيكل واجهة </a:t>
            </a:r>
            <a:r>
              <a:rPr lang="ar-DZ" altLang="en-US" dirty="0">
                <a:solidFill>
                  <a:srgbClr val="FFFFFF"/>
                </a:solidFill>
                <a:latin typeface="Lato"/>
              </a:rPr>
              <a:t>البرنامج (</a:t>
            </a:r>
            <a:r>
              <a:rPr lang="en-US" altLang="en-US" dirty="0" err="1">
                <a:solidFill>
                  <a:srgbClr val="FFFFFF"/>
                </a:solidFill>
                <a:latin typeface="Lato"/>
              </a:rPr>
              <a:t>Animaker</a:t>
            </a:r>
            <a:r>
              <a:rPr lang="ar-DZ" altLang="en-US" dirty="0">
                <a:solidFill>
                  <a:srgbClr val="FFFFFF"/>
                </a:solidFill>
                <a:latin typeface="Lato"/>
              </a:rPr>
              <a:t>)</a:t>
            </a:r>
            <a:r>
              <a:rPr lang="ar-SA" altLang="en-US" dirty="0">
                <a:solidFill>
                  <a:srgbClr val="FFFFFF"/>
                </a:solidFill>
                <a:latin typeface="Lato"/>
              </a:rPr>
              <a:t>.</a:t>
            </a:r>
            <a:endParaRPr lang="en-US" altLang="en-US" dirty="0">
              <a:solidFill>
                <a:srgbClr val="FFFFFF"/>
              </a:solidFill>
              <a:latin typeface="Lato"/>
            </a:endParaRPr>
          </a:p>
          <a:p>
            <a:pPr marL="285750" indent="-285750" algn="r" rtl="1" eaLnBrk="0" fontAlgn="base">
              <a:spcBef>
                <a:spcPct val="0"/>
              </a:spcBef>
              <a:spcAft>
                <a:spcPct val="0"/>
              </a:spcAft>
              <a:buFont typeface="Arial" panose="020B0604020202020204" pitchFamily="34" charset="0"/>
              <a:buChar char="•"/>
            </a:pPr>
            <a:r>
              <a:rPr lang="ar-SA" altLang="en-US" dirty="0">
                <a:solidFill>
                  <a:srgbClr val="FFFFFF"/>
                </a:solidFill>
                <a:latin typeface="Lato"/>
              </a:rPr>
              <a:t>إضافة </a:t>
            </a:r>
            <a:r>
              <a:rPr lang="ar-DZ" altLang="en-US" dirty="0">
                <a:solidFill>
                  <a:srgbClr val="FFFFFF"/>
                </a:solidFill>
                <a:latin typeface="Lato"/>
              </a:rPr>
              <a:t>وتعديل</a:t>
            </a:r>
            <a:r>
              <a:rPr lang="ar-SA" altLang="en-US" dirty="0">
                <a:solidFill>
                  <a:srgbClr val="FFFFFF"/>
                </a:solidFill>
                <a:latin typeface="Lato"/>
              </a:rPr>
              <a:t> وحذف المكونات.</a:t>
            </a:r>
            <a:endParaRPr lang="en-US" altLang="en-US" dirty="0">
              <a:solidFill>
                <a:srgbClr val="FFFFFF"/>
              </a:solidFill>
              <a:latin typeface="Lato"/>
            </a:endParaRPr>
          </a:p>
          <a:p>
            <a:pPr marL="285750" indent="-285750" algn="r" rtl="1" eaLnBrk="0" fontAlgn="base">
              <a:spcBef>
                <a:spcPct val="0"/>
              </a:spcBef>
              <a:spcAft>
                <a:spcPct val="0"/>
              </a:spcAft>
              <a:buFont typeface="Arial" panose="020B0604020202020204" pitchFamily="34" charset="0"/>
              <a:buChar char="•"/>
            </a:pPr>
            <a:r>
              <a:rPr lang="ar-DZ" altLang="en-US" dirty="0">
                <a:solidFill>
                  <a:srgbClr val="FFFFFF"/>
                </a:solidFill>
                <a:latin typeface="Lato"/>
              </a:rPr>
              <a:t>انشاء </a:t>
            </a:r>
            <a:r>
              <a:rPr lang="ar-SA" altLang="en-US" dirty="0">
                <a:solidFill>
                  <a:srgbClr val="FFFFFF"/>
                </a:solidFill>
                <a:latin typeface="Lato"/>
              </a:rPr>
              <a:t>شخصية </a:t>
            </a:r>
            <a:r>
              <a:rPr lang="ar-DZ" altLang="en-US" dirty="0">
                <a:solidFill>
                  <a:srgbClr val="FFFFFF"/>
                </a:solidFill>
                <a:latin typeface="Lato"/>
              </a:rPr>
              <a:t>افتراضية والتعديل عليها</a:t>
            </a:r>
            <a:r>
              <a:rPr lang="en-US" altLang="en-US" dirty="0">
                <a:solidFill>
                  <a:srgbClr val="FFFFFF"/>
                </a:solidFill>
                <a:latin typeface="Lato"/>
              </a:rPr>
              <a:t>.</a:t>
            </a:r>
          </a:p>
          <a:p>
            <a:pPr marL="285750" indent="-285750" algn="r" rtl="1" eaLnBrk="0" fontAlgn="base">
              <a:spcBef>
                <a:spcPct val="0"/>
              </a:spcBef>
              <a:spcAft>
                <a:spcPct val="0"/>
              </a:spcAft>
              <a:buFont typeface="Arial" panose="020B0604020202020204" pitchFamily="34" charset="0"/>
              <a:buChar char="•"/>
            </a:pPr>
            <a:r>
              <a:rPr lang="ar-DZ" altLang="en-US" dirty="0">
                <a:solidFill>
                  <a:srgbClr val="FFFFFF"/>
                </a:solidFill>
                <a:latin typeface="Lato"/>
              </a:rPr>
              <a:t>اضافة</a:t>
            </a:r>
            <a:r>
              <a:rPr lang="ar-SA" altLang="en-US" dirty="0">
                <a:solidFill>
                  <a:srgbClr val="FFFFFF"/>
                </a:solidFill>
                <a:latin typeface="Lato"/>
              </a:rPr>
              <a:t> تأثيرات الانتقال </a:t>
            </a:r>
            <a:r>
              <a:rPr lang="ar-DZ" altLang="en-US" dirty="0">
                <a:solidFill>
                  <a:srgbClr val="FFFFFF"/>
                </a:solidFill>
                <a:latin typeface="Lato"/>
              </a:rPr>
              <a:t>وأصوات</a:t>
            </a:r>
            <a:r>
              <a:rPr lang="ar-SA" altLang="en-US" dirty="0">
                <a:solidFill>
                  <a:srgbClr val="FFFFFF"/>
                </a:solidFill>
                <a:latin typeface="Lato"/>
              </a:rPr>
              <a:t>.</a:t>
            </a:r>
            <a:endParaRPr lang="ar-QA" altLang="en-US" dirty="0">
              <a:solidFill>
                <a:srgbClr val="FFFFFF"/>
              </a:solidFill>
              <a:latin typeface="Lato"/>
              <a:cs typeface="Arial" panose="020B0604020202020204" pitchFamily="34" charset="0"/>
              <a:sym typeface="Lato"/>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Lato"/>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pPr rtl="1"/>
            <a:r>
              <a:rPr lang="ar-DZ" dirty="0">
                <a:cs typeface="Arial" panose="020B0604020202020204" pitchFamily="34" charset="0"/>
              </a:rPr>
              <a:t>عرض </a:t>
            </a:r>
            <a:r>
              <a:rPr lang="ar-DZ" dirty="0" err="1">
                <a:cs typeface="Arial" panose="020B0604020202020204" pitchFamily="34" charset="0"/>
              </a:rPr>
              <a:t>الغبقة</a:t>
            </a:r>
            <a:r>
              <a:rPr lang="ar-DZ" dirty="0">
                <a:cs typeface="Arial" panose="020B0604020202020204" pitchFamily="34" charset="0"/>
              </a:rPr>
              <a:t> الافتراضي</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2" name="Rectangle 1">
            <a:extLst>
              <a:ext uri="{FF2B5EF4-FFF2-40B4-BE49-F238E27FC236}">
                <a16:creationId xmlns:a16="http://schemas.microsoft.com/office/drawing/2014/main" id="{6C2C7E88-F395-4CE9-A46D-454B12D9E7DB}"/>
              </a:ext>
            </a:extLst>
          </p:cNvPr>
          <p:cNvSpPr>
            <a:spLocks noChangeArrowheads="1"/>
          </p:cNvSpPr>
          <p:nvPr/>
        </p:nvSpPr>
        <p:spPr bwMode="auto">
          <a:xfrm>
            <a:off x="0" y="-11211"/>
            <a:ext cx="65" cy="4796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CFB6105C-DB69-485A-94C2-CF37DB96EC0D}"/>
              </a:ext>
            </a:extLst>
          </p:cNvPr>
          <p:cNvSpPr>
            <a:spLocks noChangeArrowheads="1"/>
          </p:cNvSpPr>
          <p:nvPr/>
        </p:nvSpPr>
        <p:spPr bwMode="auto">
          <a:xfrm>
            <a:off x="121792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922223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2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sz="1600" b="0" i="0" u="none" strike="noStrike" dirty="0">
                <a:solidFill>
                  <a:srgbClr val="FFFFFF"/>
                </a:solidFill>
                <a:effectLst/>
                <a:cs typeface="Lato"/>
              </a:rPr>
              <a:t>خطة الدرس (ص1)</a:t>
            </a:r>
            <a:r>
              <a:rPr lang="ar-QA" sz="1600" b="0" i="0" dirty="0">
                <a:solidFill>
                  <a:srgbClr val="000000"/>
                </a:solidFill>
                <a:effectLst/>
                <a:latin typeface="Lato"/>
              </a:rPr>
              <a:t>​</a:t>
            </a:r>
            <a:endParaRPr sz="1600" dirty="0"/>
          </a:p>
        </p:txBody>
      </p:sp>
      <p:grpSp>
        <p:nvGrpSpPr>
          <p:cNvPr id="121" name="Google Shape;69;p14"/>
          <p:cNvGrpSpPr/>
          <p:nvPr/>
        </p:nvGrpSpPr>
        <p:grpSpPr>
          <a:xfrm>
            <a:off x="5257524" y="105684"/>
            <a:ext cx="1992356" cy="363003"/>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75592295"/>
              </p:ext>
            </p:extLst>
          </p:nvPr>
        </p:nvGraphicFramePr>
        <p:xfrm>
          <a:off x="972952" y="1680853"/>
          <a:ext cx="10561500" cy="3269124"/>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r" rtl="0" fontAlgn="base"/>
                      <a:r>
                        <a:rPr lang="ar-QA" b="0" i="0" u="none" strike="noStrike" dirty="0">
                          <a:solidFill>
                            <a:schemeClr val="bg1"/>
                          </a:solidFill>
                          <a:effectLst/>
                          <a:cs typeface="Arial" panose="020B0604020202020204" pitchFamily="34" charset="0"/>
                        </a:rPr>
                        <a:t>الأجهزة و المواد المستخدمة</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النشاط</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الوقت \ المدة</a:t>
                      </a:r>
                      <a:r>
                        <a:rPr lang="ar-QA" b="0" i="0" dirty="0">
                          <a:solidFill>
                            <a:schemeClr val="bg1"/>
                          </a:solidFill>
                          <a:effectLst/>
                          <a:cs typeface="Arial" panose="020B0604020202020204" pitchFamily="34" charset="0"/>
                        </a:rPr>
                        <a:t>​</a:t>
                      </a:r>
                      <a:endParaRPr lang="ar-QA" b="0" i="0" dirty="0">
                        <a:solidFill>
                          <a:schemeClr val="bg1"/>
                        </a:solidFill>
                        <a:effectLst/>
                      </a:endParaRPr>
                    </a:p>
                  </a:txBody>
                  <a:tcPr/>
                </a:tc>
                <a:extLst>
                  <a:ext uri="{0D108BD9-81ED-4DB2-BD59-A6C34878D82A}">
                    <a16:rowId xmlns:a16="http://schemas.microsoft.com/office/drawing/2014/main" val="10000"/>
                  </a:ext>
                </a:extLst>
              </a:tr>
              <a:tr h="787083">
                <a:tc>
                  <a:txBody>
                    <a:bodyPr/>
                    <a:lstStyle/>
                    <a:p>
                      <a:pPr algn="r" rtl="0" fontAlgn="base"/>
                      <a:r>
                        <a:rPr lang="ar-QA" b="0" i="0" u="none" strike="noStrike" dirty="0">
                          <a:solidFill>
                            <a:schemeClr val="bg1"/>
                          </a:solidFill>
                          <a:effectLst/>
                          <a:cs typeface="Arial" panose="020B0604020202020204" pitchFamily="34" charset="0"/>
                        </a:rPr>
                        <a:t>حاسوب، خدمة الانترنت.</a:t>
                      </a:r>
                      <a:r>
                        <a:rPr lang="ar-QA" b="0" i="0" dirty="0">
                          <a:solidFill>
                            <a:schemeClr val="bg1"/>
                          </a:solidFill>
                          <a:effectLst/>
                          <a:cs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عرف بنفسك.</a:t>
                      </a:r>
                      <a:r>
                        <a:rPr lang="ar-QA" b="0" i="0" dirty="0">
                          <a:solidFill>
                            <a:schemeClr val="bg1"/>
                          </a:solidFill>
                          <a:effectLst/>
                          <a:latin typeface="Arial" panose="020B0604020202020204" pitchFamily="34" charset="0"/>
                        </a:rPr>
                        <a:t>​</a:t>
                      </a:r>
                      <a:endParaRPr lang="ar-QA" b="0" i="0" dirty="0">
                        <a:solidFill>
                          <a:schemeClr val="bg1"/>
                        </a:solidFill>
                        <a:effectLst/>
                      </a:endParaRPr>
                    </a:p>
                    <a:p>
                      <a:pPr algn="r" rtl="1" fontAlgn="base">
                        <a:buFont typeface="Arial" panose="020B0604020202020204" pitchFamily="34" charset="0"/>
                        <a:buChar char="•"/>
                      </a:pPr>
                      <a:r>
                        <a:rPr lang="ar-QA" b="0" i="0" u="none" strike="noStrike" dirty="0">
                          <a:solidFill>
                            <a:schemeClr val="bg1"/>
                          </a:solidFill>
                          <a:effectLst/>
                          <a:latin typeface="Arial" panose="020B0604020202020204" pitchFamily="34" charset="0"/>
                          <a:cs typeface="Arial" panose="020B0604020202020204" pitchFamily="34" charset="0"/>
                        </a:rPr>
                        <a:t>عرف المشتركين.</a:t>
                      </a:r>
                    </a:p>
                    <a:p>
                      <a:pPr algn="r" rtl="1" fontAlgn="base">
                        <a:buFont typeface="Arial" panose="020B0604020202020204" pitchFamily="34" charset="0"/>
                        <a:buChar char="•"/>
                      </a:pPr>
                      <a:r>
                        <a:rPr lang="ar-QA" b="0" i="0" u="none" strike="noStrike" dirty="0">
                          <a:solidFill>
                            <a:schemeClr val="bg1"/>
                          </a:solidFill>
                          <a:effectLst/>
                          <a:latin typeface="Arial" panose="020B0604020202020204" pitchFamily="34" charset="0"/>
                          <a:cs typeface="Arial" panose="020B0604020202020204" pitchFamily="34" charset="0"/>
                        </a:rPr>
                        <a:t>شرح ما سنقوم به خلال البرنامج.</a:t>
                      </a:r>
                      <a:endParaRPr lang="ar-QA" b="0" i="0" dirty="0">
                        <a:solidFill>
                          <a:schemeClr val="bg1"/>
                        </a:solidFill>
                        <a:effectLst/>
                        <a:latin typeface="Arial" panose="020B0604020202020204" pitchFamily="34" charset="0"/>
                      </a:endParaRPr>
                    </a:p>
                  </a:txBody>
                  <a:tcPr/>
                </a:tc>
                <a:tc>
                  <a:txBody>
                    <a:bodyPr/>
                    <a:lstStyle/>
                    <a:p>
                      <a:pPr algn="r" rtl="1" fontAlgn="base"/>
                      <a:r>
                        <a:rPr lang="en-US" b="0" i="0" u="none" strike="noStrike" dirty="0">
                          <a:solidFill>
                            <a:schemeClr val="bg1"/>
                          </a:solidFill>
                          <a:effectLst/>
                          <a:cs typeface="Lato"/>
                        </a:rPr>
                        <a:t>5</a:t>
                      </a:r>
                      <a:r>
                        <a:rPr lang="ar-QA" b="0" i="0" u="none" strike="noStrike" dirty="0">
                          <a:solidFill>
                            <a:schemeClr val="bg1"/>
                          </a:solidFill>
                          <a:effectLst/>
                          <a:cs typeface="Lato"/>
                        </a:rPr>
                        <a:t> دقائق</a:t>
                      </a:r>
                      <a:r>
                        <a:rPr lang="ar-QA" b="0" i="0" dirty="0">
                          <a:solidFill>
                            <a:schemeClr val="bg1"/>
                          </a:solidFill>
                          <a:effectLst/>
                          <a:latin typeface="Lato"/>
                        </a:rPr>
                        <a:t>​</a:t>
                      </a:r>
                      <a:endParaRPr lang="ar-QA" b="0" i="0" dirty="0">
                        <a:solidFill>
                          <a:schemeClr val="bg1"/>
                        </a:solidFill>
                        <a:effectLst/>
                      </a:endParaRPr>
                    </a:p>
                  </a:txBody>
                  <a:tcPr/>
                </a:tc>
                <a:extLst>
                  <a:ext uri="{0D108BD9-81ED-4DB2-BD59-A6C34878D82A}">
                    <a16:rowId xmlns:a16="http://schemas.microsoft.com/office/drawing/2014/main" val="10001"/>
                  </a:ext>
                </a:extLst>
              </a:tr>
              <a:tr h="0">
                <a:tc>
                  <a:txBody>
                    <a:bodyPr/>
                    <a:lstStyle/>
                    <a:p>
                      <a:pPr algn="r" rtl="1">
                        <a:defRPr sz="1800"/>
                      </a:pPr>
                      <a:r>
                        <a:rPr lang="ar-QA" sz="1400" b="0" i="0" u="none" strike="noStrike" dirty="0">
                          <a:solidFill>
                            <a:schemeClr val="bg1"/>
                          </a:solidFill>
                          <a:effectLst/>
                          <a:cs typeface="Arial" panose="020B0604020202020204" pitchFamily="34" charset="0"/>
                        </a:rPr>
                        <a:t>حاسوب، خدمة الانترنت.</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r" rtl="1">
                        <a:defRPr sz="1800"/>
                      </a:pPr>
                      <a:r>
                        <a:rPr lang="ar-QA" sz="1400" dirty="0">
                          <a:solidFill>
                            <a:schemeClr val="bg1"/>
                          </a:solidFill>
                        </a:rPr>
                        <a:t>العرض :</a:t>
                      </a:r>
                    </a:p>
                    <a:p>
                      <a:pPr marL="342900" indent="-342900" algn="r" rtl="1">
                        <a:buFont typeface="+mj-lt"/>
                        <a:buAutoNum type="arabicPeriod"/>
                        <a:defRPr sz="1800"/>
                      </a:pPr>
                      <a:r>
                        <a:rPr lang="ar-QA" sz="1400" dirty="0">
                          <a:solidFill>
                            <a:schemeClr val="bg1"/>
                          </a:solidFill>
                        </a:rPr>
                        <a:t>من نحن وماذا نفعل في ستوديو 56. </a:t>
                      </a:r>
                    </a:p>
                    <a:p>
                      <a:pPr marL="342900" indent="-342900" algn="r" rtl="1">
                        <a:buFont typeface="+mj-lt"/>
                        <a:buAutoNum type="arabicPeriod"/>
                        <a:defRPr sz="1800"/>
                      </a:pPr>
                      <a:r>
                        <a:rPr lang="ar-QA" sz="1400" dirty="0">
                          <a:solidFill>
                            <a:schemeClr val="bg1"/>
                          </a:solidFill>
                        </a:rPr>
                        <a:t> في أي منطقة سنكون اليوم. </a:t>
                      </a:r>
                    </a:p>
                    <a:p>
                      <a:pPr marL="342900" indent="-342900" algn="r" rtl="1">
                        <a:buFont typeface="+mj-lt"/>
                        <a:buAutoNum type="arabicPeriod"/>
                        <a:defRPr sz="1800"/>
                      </a:pPr>
                      <a:r>
                        <a:rPr lang="ar-QA" sz="1400" dirty="0">
                          <a:solidFill>
                            <a:schemeClr val="bg1"/>
                          </a:solidFill>
                        </a:rPr>
                        <a:t> ما هي الموضة؟ </a:t>
                      </a:r>
                    </a:p>
                    <a:p>
                      <a:pPr marL="342900" indent="-342900" algn="r" rtl="1">
                        <a:buFont typeface="+mj-lt"/>
                        <a:buAutoNum type="arabicPeriod"/>
                        <a:defRPr sz="1800"/>
                      </a:pPr>
                      <a:r>
                        <a:rPr lang="ar-QA" sz="1400" dirty="0">
                          <a:solidFill>
                            <a:schemeClr val="bg1"/>
                          </a:solidFill>
                        </a:rPr>
                        <a:t>العلاقة بين الموضة والتكنولوجيا. </a:t>
                      </a:r>
                    </a:p>
                    <a:p>
                      <a:pPr marL="342900" indent="-342900" algn="r" rtl="1">
                        <a:buFont typeface="+mj-lt"/>
                        <a:buAutoNum type="arabicPeriod"/>
                        <a:defRPr sz="1800"/>
                      </a:pPr>
                      <a:r>
                        <a:rPr lang="ar-QA" sz="1400" dirty="0">
                          <a:solidFill>
                            <a:schemeClr val="bg1"/>
                          </a:solidFill>
                        </a:rPr>
                        <a:t>أمثلة على برامج الموضة الرقمية. </a:t>
                      </a:r>
                    </a:p>
                    <a:p>
                      <a:pPr marL="342900" indent="-342900" algn="r" rtl="1">
                        <a:buFont typeface="+mj-lt"/>
                        <a:buAutoNum type="arabicPeriod"/>
                        <a:defRPr sz="1800"/>
                      </a:pPr>
                      <a:r>
                        <a:rPr lang="ar-QA" sz="1400" dirty="0">
                          <a:solidFill>
                            <a:schemeClr val="bg1"/>
                          </a:solidFill>
                        </a:rPr>
                        <a:t>أمثلة على الأزياء الرقمية. </a:t>
                      </a:r>
                    </a:p>
                    <a:p>
                      <a:pPr marL="342900" indent="-342900" algn="r" rtl="1">
                        <a:buFont typeface="+mj-lt"/>
                        <a:buAutoNum type="arabicPeriod"/>
                        <a:defRPr sz="1800"/>
                      </a:pPr>
                      <a:r>
                        <a:rPr lang="ar-QA" sz="1400" dirty="0">
                          <a:solidFill>
                            <a:schemeClr val="bg1"/>
                          </a:solidFill>
                        </a:rPr>
                        <a:t>مقدمة عن برنامج </a:t>
                      </a:r>
                      <a:r>
                        <a:rPr lang="en-US" sz="1400" dirty="0" err="1">
                          <a:solidFill>
                            <a:schemeClr val="bg1"/>
                          </a:solidFill>
                        </a:rPr>
                        <a:t>Animaker</a:t>
                      </a:r>
                      <a:r>
                        <a:rPr lang="ar-QA" sz="1400" dirty="0">
                          <a:solidFill>
                            <a:schemeClr val="bg1"/>
                          </a:solidFill>
                        </a:rPr>
                        <a:t> لصناعة الفيديوهات.</a:t>
                      </a:r>
                    </a:p>
                    <a:p>
                      <a:pPr marL="342900" indent="-342900" algn="r" rtl="1">
                        <a:buFont typeface="+mj-lt"/>
                        <a:buAutoNum type="arabicPeriod"/>
                        <a:defRPr sz="1800"/>
                      </a:pPr>
                      <a:r>
                        <a:rPr lang="en-US" sz="1400" dirty="0">
                          <a:solidFill>
                            <a:schemeClr val="bg1"/>
                          </a:solidFill>
                        </a:rPr>
                        <a:t> </a:t>
                      </a:r>
                      <a:r>
                        <a:rPr lang="ar-QA" sz="1400" dirty="0">
                          <a:solidFill>
                            <a:schemeClr val="bg1"/>
                          </a:solidFill>
                        </a:rPr>
                        <a:t>ماذا سنفعل اليوم.</a:t>
                      </a:r>
                      <a:endParaRPr lang="en-US" sz="1400" dirty="0">
                        <a:solidFill>
                          <a:schemeClr val="bg1"/>
                        </a:solidFill>
                        <a:latin typeface="Politica"/>
                        <a:ea typeface="Politica"/>
                        <a:cs typeface="Politica"/>
                        <a:sym typeface="Politica"/>
                      </a:endParaRPr>
                    </a:p>
                  </a:txBody>
                  <a:tcPr marL="91425" marR="91425" marT="91425" marB="91425" horzOverflow="overflow"/>
                </a:tc>
                <a:tc>
                  <a:txBody>
                    <a:bodyPr/>
                    <a:lstStyle/>
                    <a:p>
                      <a:pPr algn="r" rtl="1" fontAlgn="base"/>
                      <a:r>
                        <a:rPr lang="ar-QA" sz="1400" b="0" i="0" u="none" strike="noStrike" dirty="0">
                          <a:solidFill>
                            <a:schemeClr val="bg1"/>
                          </a:solidFill>
                          <a:effectLst/>
                          <a:cs typeface="Lato"/>
                        </a:rPr>
                        <a:t>10 دقائق</a:t>
                      </a:r>
                      <a:r>
                        <a:rPr lang="ar-QA" sz="1400" b="0" i="0" dirty="0">
                          <a:solidFill>
                            <a:schemeClr val="bg1"/>
                          </a:solidFill>
                          <a:effectLst/>
                          <a:latin typeface="Lato"/>
                        </a:rPr>
                        <a:t>​</a:t>
                      </a:r>
                      <a:endParaRPr lang="ar-QA" sz="1400" b="0" i="0" dirty="0">
                        <a:solidFill>
                          <a:schemeClr val="bg1"/>
                        </a:solidFill>
                        <a:effectLst/>
                      </a:endParaRPr>
                    </a:p>
                  </a:txBody>
                  <a:tcPr marL="91425" marR="91425" marT="91425" marB="91425"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58368789"/>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2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sz="1600" b="0" i="0" u="none" strike="noStrike" dirty="0">
                <a:solidFill>
                  <a:srgbClr val="FFFFFF"/>
                </a:solidFill>
                <a:effectLst/>
                <a:cs typeface="Lato"/>
              </a:rPr>
              <a:t>خطة الدرس (ص1)</a:t>
            </a:r>
            <a:r>
              <a:rPr lang="ar-QA" sz="1600" b="0" i="0" dirty="0">
                <a:solidFill>
                  <a:srgbClr val="000000"/>
                </a:solidFill>
                <a:effectLst/>
                <a:latin typeface="Lato"/>
              </a:rPr>
              <a:t>​</a:t>
            </a:r>
            <a:endParaRPr sz="1600" dirty="0"/>
          </a:p>
        </p:txBody>
      </p:sp>
      <p:grpSp>
        <p:nvGrpSpPr>
          <p:cNvPr id="121" name="Google Shape;69;p14"/>
          <p:cNvGrpSpPr/>
          <p:nvPr/>
        </p:nvGrpSpPr>
        <p:grpSpPr>
          <a:xfrm>
            <a:off x="5257524" y="105684"/>
            <a:ext cx="1992356" cy="363003"/>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905056189"/>
              </p:ext>
            </p:extLst>
          </p:nvPr>
        </p:nvGraphicFramePr>
        <p:xfrm>
          <a:off x="808900" y="1325746"/>
          <a:ext cx="10561500" cy="522521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r" rtl="0" fontAlgn="base"/>
                      <a:r>
                        <a:rPr lang="ar-QA" b="0" i="0" u="none" strike="noStrike" dirty="0">
                          <a:solidFill>
                            <a:schemeClr val="bg1"/>
                          </a:solidFill>
                          <a:effectLst/>
                          <a:cs typeface="Arial" panose="020B0604020202020204" pitchFamily="34" charset="0"/>
                        </a:rPr>
                        <a:t>الأجهزة و المواد المستخدمة</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النشاط</a:t>
                      </a:r>
                      <a:r>
                        <a:rPr lang="ar-QA" b="0" i="0" dirty="0">
                          <a:solidFill>
                            <a:schemeClr val="bg1"/>
                          </a:solidFill>
                          <a:effectLst/>
                          <a:latin typeface="Arial" panose="020B0604020202020204" pitchFamily="34" charset="0"/>
                        </a:rPr>
                        <a:t>​</a:t>
                      </a:r>
                      <a:endParaRPr lang="ar-QA" b="0" i="0" dirty="0">
                        <a:solidFill>
                          <a:schemeClr val="bg1"/>
                        </a:solidFill>
                        <a:effectLst/>
                      </a:endParaRPr>
                    </a:p>
                  </a:txBody>
                  <a:tcPr/>
                </a:tc>
                <a:tc>
                  <a:txBody>
                    <a:bodyPr/>
                    <a:lstStyle/>
                    <a:p>
                      <a:pPr algn="r" rtl="0" fontAlgn="base"/>
                      <a:r>
                        <a:rPr lang="ar-QA" b="0" i="0" u="none" strike="noStrike" dirty="0">
                          <a:solidFill>
                            <a:schemeClr val="bg1"/>
                          </a:solidFill>
                          <a:effectLst/>
                          <a:cs typeface="Arial" panose="020B0604020202020204" pitchFamily="34" charset="0"/>
                        </a:rPr>
                        <a:t>الوقت \ المدة</a:t>
                      </a:r>
                      <a:r>
                        <a:rPr lang="ar-QA" b="0" i="0" dirty="0">
                          <a:solidFill>
                            <a:schemeClr val="bg1"/>
                          </a:solidFill>
                          <a:effectLst/>
                          <a:cs typeface="Arial" panose="020B0604020202020204" pitchFamily="34" charset="0"/>
                        </a:rPr>
                        <a:t>​</a:t>
                      </a:r>
                      <a:endParaRPr lang="ar-QA" b="0" i="0" dirty="0">
                        <a:solidFill>
                          <a:schemeClr val="bg1"/>
                        </a:solidFill>
                        <a:effectLst/>
                      </a:endParaRPr>
                    </a:p>
                  </a:txBody>
                  <a:tcPr/>
                </a:tc>
                <a:extLst>
                  <a:ext uri="{0D108BD9-81ED-4DB2-BD59-A6C34878D82A}">
                    <a16:rowId xmlns:a16="http://schemas.microsoft.com/office/drawing/2014/main" val="10000"/>
                  </a:ext>
                </a:extLst>
              </a:tr>
              <a:tr h="2419611">
                <a:tc>
                  <a:txBody>
                    <a:bodyPr/>
                    <a:lstStyle/>
                    <a:p>
                      <a:pPr algn="r" rtl="1">
                        <a:defRPr sz="1800"/>
                      </a:pPr>
                      <a:r>
                        <a:rPr lang="ar-QA" sz="1400" b="0" i="0" u="none" strike="noStrike" dirty="0">
                          <a:solidFill>
                            <a:schemeClr val="bg1"/>
                          </a:solidFill>
                          <a:effectLst/>
                          <a:cs typeface="Arial" panose="020B0604020202020204" pitchFamily="34" charset="0"/>
                        </a:rPr>
                        <a:t>حاسوب، خدمة الانترنت.</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marR="0" indent="0" algn="r" defTabSz="914400" rtl="1" latinLnBrk="0">
                        <a:lnSpc>
                          <a:spcPct val="100000"/>
                        </a:lnSpc>
                        <a:spcBef>
                          <a:spcPts val="0"/>
                        </a:spcBef>
                        <a:spcAft>
                          <a:spcPts val="0"/>
                        </a:spcAft>
                        <a:buClrTx/>
                        <a:buSzTx/>
                        <a:buFont typeface="+mj-lt"/>
                        <a:buNone/>
                        <a:tabLst/>
                        <a:defRPr sz="1800"/>
                      </a:pPr>
                      <a:r>
                        <a:rPr lang="ar-QA" sz="1400" dirty="0">
                          <a:solidFill>
                            <a:schemeClr val="bg1"/>
                          </a:solidFill>
                        </a:rPr>
                        <a:t> </a:t>
                      </a:r>
                      <a:r>
                        <a:rPr lang="ar-DZ" sz="1400" b="0" i="0" u="none" strike="noStrike" cap="none" spc="0" baseline="0" dirty="0">
                          <a:solidFill>
                            <a:schemeClr val="bg1"/>
                          </a:solidFill>
                          <a:uFillTx/>
                          <a:latin typeface="+mj-lt"/>
                          <a:ea typeface="+mj-ea"/>
                          <a:cs typeface="+mj-cs"/>
                          <a:sym typeface="Arial"/>
                        </a:rPr>
                        <a:t>1-</a:t>
                      </a:r>
                      <a:r>
                        <a:rPr lang="ar-QA" sz="1400" b="0" i="0" u="none" strike="noStrike" cap="none" spc="0" baseline="0" dirty="0">
                          <a:solidFill>
                            <a:schemeClr val="bg1"/>
                          </a:solidFill>
                          <a:uFillTx/>
                          <a:latin typeface="+mj-lt"/>
                          <a:ea typeface="+mj-ea"/>
                          <a:cs typeface="+mj-cs"/>
                          <a:sym typeface="Arial"/>
                        </a:rPr>
                        <a:t> إنشاء حساب</a:t>
                      </a:r>
                      <a:r>
                        <a:rPr lang="ar-DZ" sz="1400" b="0" i="0" u="none" strike="noStrike" cap="none" spc="0" baseline="0" dirty="0">
                          <a:solidFill>
                            <a:schemeClr val="bg1"/>
                          </a:solidFill>
                          <a:uFillTx/>
                          <a:latin typeface="+mj-lt"/>
                          <a:ea typeface="+mj-ea"/>
                          <a:cs typeface="+mj-cs"/>
                          <a:sym typeface="Arial"/>
                        </a:rPr>
                        <a:t>.</a:t>
                      </a:r>
                    </a:p>
                    <a:p>
                      <a:pPr marL="0" marR="0" indent="0" algn="r" defTabSz="914400" rtl="1" latinLnBrk="0">
                        <a:lnSpc>
                          <a:spcPct val="100000"/>
                        </a:lnSpc>
                        <a:spcBef>
                          <a:spcPts val="0"/>
                        </a:spcBef>
                        <a:spcAft>
                          <a:spcPts val="0"/>
                        </a:spcAft>
                        <a:buClrTx/>
                        <a:buSzTx/>
                        <a:buFont typeface="+mj-lt"/>
                        <a:buNone/>
                        <a:tabLst/>
                        <a:defRPr sz="1800"/>
                      </a:pPr>
                      <a:r>
                        <a:rPr lang="ar-DZ" sz="1400" b="0" i="0" u="none" strike="noStrike" cap="none" spc="0" baseline="0" dirty="0">
                          <a:solidFill>
                            <a:schemeClr val="bg1"/>
                          </a:solidFill>
                          <a:uFillTx/>
                          <a:latin typeface="+mj-lt"/>
                          <a:ea typeface="+mj-ea"/>
                          <a:cs typeface="+mj-cs"/>
                          <a:sym typeface="Arial"/>
                        </a:rPr>
                        <a:t>2-</a:t>
                      </a:r>
                      <a:r>
                        <a:rPr lang="ar-QA" sz="1400" b="0" i="0" u="none" strike="noStrike" cap="none" spc="0" baseline="0" dirty="0">
                          <a:solidFill>
                            <a:schemeClr val="bg1"/>
                          </a:solidFill>
                          <a:uFillTx/>
                          <a:latin typeface="+mj-lt"/>
                          <a:ea typeface="+mj-ea"/>
                          <a:cs typeface="+mj-cs"/>
                          <a:sym typeface="Arial"/>
                        </a:rPr>
                        <a:t> مقدمة إلى واجهة </a:t>
                      </a:r>
                      <a:r>
                        <a:rPr lang="ar-DZ" sz="1400" b="0" i="0" u="none" strike="noStrike" cap="none" spc="0" baseline="0" dirty="0">
                          <a:solidFill>
                            <a:schemeClr val="bg1"/>
                          </a:solidFill>
                          <a:uFillTx/>
                          <a:latin typeface="+mj-lt"/>
                          <a:ea typeface="+mj-ea"/>
                          <a:cs typeface="+mj-cs"/>
                          <a:sym typeface="Arial"/>
                        </a:rPr>
                        <a:t>البرنامج</a:t>
                      </a:r>
                    </a:p>
                    <a:p>
                      <a:pPr marL="0" marR="0" indent="0" algn="r" defTabSz="914400" rtl="1" latinLnBrk="0">
                        <a:lnSpc>
                          <a:spcPct val="100000"/>
                        </a:lnSpc>
                        <a:spcBef>
                          <a:spcPts val="0"/>
                        </a:spcBef>
                        <a:spcAft>
                          <a:spcPts val="0"/>
                        </a:spcAft>
                        <a:buClrTx/>
                        <a:buSzTx/>
                        <a:buFont typeface="+mj-lt"/>
                        <a:buNone/>
                        <a:tabLst/>
                        <a:defRPr sz="1800"/>
                      </a:pPr>
                      <a:r>
                        <a:rPr lang="ar-DZ" sz="1400" b="0" i="0" u="none" strike="noStrike" cap="none" spc="0" baseline="0" dirty="0">
                          <a:solidFill>
                            <a:schemeClr val="bg1"/>
                          </a:solidFill>
                          <a:uFillTx/>
                          <a:latin typeface="+mj-lt"/>
                          <a:ea typeface="+mj-ea"/>
                          <a:cs typeface="+mj-cs"/>
                          <a:sym typeface="Arial"/>
                        </a:rPr>
                        <a:t>-كيفية التحرك وآلية عمل الكاميرا </a:t>
                      </a:r>
                    </a:p>
                    <a:p>
                      <a:pPr marL="0" marR="0" indent="0" algn="r" defTabSz="914400" rtl="1" latinLnBrk="0">
                        <a:lnSpc>
                          <a:spcPct val="100000"/>
                        </a:lnSpc>
                        <a:spcBef>
                          <a:spcPts val="0"/>
                        </a:spcBef>
                        <a:spcAft>
                          <a:spcPts val="0"/>
                        </a:spcAft>
                        <a:buClrTx/>
                        <a:buSzTx/>
                        <a:buFont typeface="+mj-lt"/>
                        <a:buNone/>
                        <a:tabLst/>
                        <a:defRPr sz="1800"/>
                      </a:pPr>
                      <a:r>
                        <a:rPr lang="ar-DZ" sz="1400" b="0" i="0" u="none" strike="noStrike" cap="none" spc="0" baseline="0" dirty="0">
                          <a:solidFill>
                            <a:schemeClr val="bg1"/>
                          </a:solidFill>
                          <a:uFillTx/>
                          <a:latin typeface="+mj-lt"/>
                          <a:ea typeface="+mj-ea"/>
                          <a:cs typeface="+mj-cs"/>
                          <a:sym typeface="Arial"/>
                        </a:rPr>
                        <a:t>-</a:t>
                      </a:r>
                      <a:r>
                        <a:rPr lang="ar-QA" sz="1400" b="0" i="0" u="none" strike="noStrike" cap="none" spc="0" baseline="0" dirty="0">
                          <a:solidFill>
                            <a:schemeClr val="bg1"/>
                          </a:solidFill>
                          <a:uFillTx/>
                          <a:latin typeface="+mj-lt"/>
                          <a:ea typeface="+mj-ea"/>
                          <a:cs typeface="+mj-cs"/>
                          <a:sym typeface="Arial"/>
                        </a:rPr>
                        <a:t>كيفية إضافة المكونات</a:t>
                      </a:r>
                      <a:r>
                        <a:rPr lang="ar-DZ" sz="1400" b="0" i="0" u="none" strike="noStrike" cap="none" spc="0" baseline="0" dirty="0">
                          <a:solidFill>
                            <a:schemeClr val="bg1"/>
                          </a:solidFill>
                          <a:uFillTx/>
                          <a:latin typeface="+mj-lt"/>
                          <a:ea typeface="+mj-ea"/>
                          <a:cs typeface="+mj-cs"/>
                          <a:sym typeface="Arial"/>
                        </a:rPr>
                        <a:t> إلى بيئة الواقع الافتراضي.</a:t>
                      </a:r>
                    </a:p>
                    <a:p>
                      <a:pPr marL="0" marR="0" indent="0" algn="r" defTabSz="914400" rtl="1" latinLnBrk="0">
                        <a:lnSpc>
                          <a:spcPct val="100000"/>
                        </a:lnSpc>
                        <a:spcBef>
                          <a:spcPts val="0"/>
                        </a:spcBef>
                        <a:spcAft>
                          <a:spcPts val="0"/>
                        </a:spcAft>
                        <a:buClrTx/>
                        <a:buSzTx/>
                        <a:buFont typeface="+mj-lt"/>
                        <a:buNone/>
                        <a:tabLst/>
                        <a:defRPr sz="1800"/>
                      </a:pPr>
                      <a:r>
                        <a:rPr lang="ar-DZ" sz="1400" b="0" i="0" u="none" strike="noStrike" cap="none" spc="0" baseline="0" dirty="0">
                          <a:solidFill>
                            <a:schemeClr val="bg1"/>
                          </a:solidFill>
                          <a:uFillTx/>
                          <a:latin typeface="+mj-lt"/>
                          <a:ea typeface="+mj-ea"/>
                          <a:cs typeface="+mj-cs"/>
                          <a:sym typeface="Arial"/>
                        </a:rPr>
                        <a:t>3</a:t>
                      </a:r>
                      <a:r>
                        <a:rPr lang="ar-QA" sz="1400" b="0" i="0" u="none" strike="noStrike" cap="none" spc="0" baseline="0" dirty="0">
                          <a:solidFill>
                            <a:schemeClr val="bg1"/>
                          </a:solidFill>
                          <a:uFillTx/>
                          <a:latin typeface="+mj-lt"/>
                          <a:ea typeface="+mj-ea"/>
                          <a:cs typeface="+mj-cs"/>
                          <a:sym typeface="Arial"/>
                        </a:rPr>
                        <a:t>- إضافة </a:t>
                      </a:r>
                      <a:r>
                        <a:rPr lang="ar-DZ" sz="1400" b="0" i="0" u="none" strike="noStrike" cap="none" spc="0" baseline="0" dirty="0">
                          <a:solidFill>
                            <a:schemeClr val="bg1"/>
                          </a:solidFill>
                          <a:uFillTx/>
                          <a:latin typeface="+mj-lt"/>
                          <a:ea typeface="+mj-ea"/>
                          <a:cs typeface="+mj-cs"/>
                          <a:sym typeface="Arial"/>
                        </a:rPr>
                        <a:t>خلفية الفيديو </a:t>
                      </a:r>
                    </a:p>
                    <a:p>
                      <a:pPr marL="0" marR="0" indent="0" algn="r" defTabSz="914400" rtl="1" latinLnBrk="0">
                        <a:lnSpc>
                          <a:spcPct val="100000"/>
                        </a:lnSpc>
                        <a:spcBef>
                          <a:spcPts val="0"/>
                        </a:spcBef>
                        <a:spcAft>
                          <a:spcPts val="0"/>
                        </a:spcAft>
                        <a:buClrTx/>
                        <a:buSzTx/>
                        <a:buFont typeface="+mj-lt"/>
                        <a:buNone/>
                        <a:tabLst/>
                        <a:defRPr sz="1800"/>
                      </a:pPr>
                      <a:r>
                        <a:rPr lang="ar-DZ" sz="1400" b="0" i="0" u="none" strike="noStrike" cap="none" spc="0" baseline="0" dirty="0">
                          <a:solidFill>
                            <a:schemeClr val="bg1"/>
                          </a:solidFill>
                          <a:uFillTx/>
                          <a:latin typeface="+mj-lt"/>
                          <a:ea typeface="+mj-ea"/>
                          <a:cs typeface="+mj-cs"/>
                          <a:sym typeface="Arial"/>
                        </a:rPr>
                        <a:t>- </a:t>
                      </a:r>
                      <a:r>
                        <a:rPr lang="ar-QA" sz="1400" b="0" i="0" u="none" strike="noStrike" cap="none" spc="0" baseline="0" dirty="0">
                          <a:solidFill>
                            <a:schemeClr val="bg1"/>
                          </a:solidFill>
                          <a:uFillTx/>
                          <a:latin typeface="+mj-lt"/>
                          <a:ea typeface="+mj-ea"/>
                          <a:cs typeface="+mj-cs"/>
                          <a:sym typeface="Arial"/>
                        </a:rPr>
                        <a:t>احفظ صورة ذات صلة </a:t>
                      </a:r>
                      <a:r>
                        <a:rPr lang="ar-DZ" sz="1400" b="0" i="0" u="none" strike="noStrike" cap="none" spc="0" baseline="0" dirty="0">
                          <a:solidFill>
                            <a:schemeClr val="bg1"/>
                          </a:solidFill>
                          <a:uFillTx/>
                          <a:latin typeface="+mj-lt"/>
                          <a:ea typeface="+mj-ea"/>
                          <a:cs typeface="+mj-cs"/>
                          <a:sym typeface="Arial"/>
                        </a:rPr>
                        <a:t>بالموضوع الأساسي</a:t>
                      </a:r>
                      <a:r>
                        <a:rPr lang="ar-QA" sz="1400" b="0" i="0" u="none" strike="noStrike" cap="none" spc="0" baseline="0" dirty="0">
                          <a:solidFill>
                            <a:schemeClr val="bg1"/>
                          </a:solidFill>
                          <a:uFillTx/>
                          <a:latin typeface="+mj-lt"/>
                          <a:ea typeface="+mj-ea"/>
                          <a:cs typeface="+mj-cs"/>
                          <a:sym typeface="Arial"/>
                        </a:rPr>
                        <a:t> (رمضان)</a:t>
                      </a:r>
                      <a:endParaRPr lang="en-US" sz="1400" b="0" i="0" u="none" strike="noStrike" cap="none" spc="0" baseline="0" dirty="0">
                        <a:solidFill>
                          <a:schemeClr val="bg1"/>
                        </a:solidFill>
                        <a:uFillTx/>
                        <a:latin typeface="+mj-lt"/>
                        <a:ea typeface="+mj-ea"/>
                        <a:cs typeface="+mj-cs"/>
                        <a:sym typeface="Arial"/>
                      </a:endParaRPr>
                    </a:p>
                    <a:p>
                      <a:pPr marL="0" marR="0" indent="0" algn="r" defTabSz="914400" rtl="1" latinLnBrk="0">
                        <a:lnSpc>
                          <a:spcPct val="100000"/>
                        </a:lnSpc>
                        <a:spcBef>
                          <a:spcPts val="0"/>
                        </a:spcBef>
                        <a:spcAft>
                          <a:spcPts val="0"/>
                        </a:spcAft>
                        <a:buClrTx/>
                        <a:buSzTx/>
                        <a:buFont typeface="+mj-lt"/>
                        <a:buNone/>
                        <a:tabLst/>
                        <a:defRPr sz="1800"/>
                      </a:pPr>
                      <a:r>
                        <a:rPr lang="en-US" sz="1400" b="0" i="0" u="none" strike="noStrike" cap="none" spc="0" baseline="0" dirty="0">
                          <a:solidFill>
                            <a:schemeClr val="bg1"/>
                          </a:solidFill>
                          <a:uFillTx/>
                          <a:latin typeface="+mj-lt"/>
                          <a:ea typeface="+mj-ea"/>
                          <a:cs typeface="+mj-cs"/>
                          <a:sym typeface="Arial"/>
                        </a:rPr>
                        <a:t>-</a:t>
                      </a:r>
                      <a:r>
                        <a:rPr lang="ar-DZ" sz="1400" b="0" i="0" u="none" strike="noStrike" cap="none" spc="0" baseline="0" dirty="0">
                          <a:solidFill>
                            <a:schemeClr val="bg1"/>
                          </a:solidFill>
                          <a:uFillTx/>
                          <a:latin typeface="+mj-lt"/>
                          <a:ea typeface="+mj-ea"/>
                          <a:cs typeface="+mj-cs"/>
                          <a:sym typeface="Arial"/>
                        </a:rPr>
                        <a:t> اضف</a:t>
                      </a:r>
                      <a:r>
                        <a:rPr lang="ar-QA" sz="1400" b="0" i="0" u="none" strike="noStrike" cap="none" spc="0" baseline="0" dirty="0">
                          <a:solidFill>
                            <a:schemeClr val="bg1"/>
                          </a:solidFill>
                          <a:uFillTx/>
                          <a:latin typeface="+mj-lt"/>
                          <a:ea typeface="+mj-ea"/>
                          <a:cs typeface="+mj-cs"/>
                          <a:sym typeface="Arial"/>
                        </a:rPr>
                        <a:t> الصورة</a:t>
                      </a:r>
                      <a:r>
                        <a:rPr lang="ar-DZ" sz="1400" b="0" i="0" u="none" strike="noStrike" cap="none" spc="0" baseline="0" dirty="0">
                          <a:solidFill>
                            <a:schemeClr val="bg1"/>
                          </a:solidFill>
                          <a:uFillTx/>
                          <a:latin typeface="+mj-lt"/>
                          <a:ea typeface="+mj-ea"/>
                          <a:cs typeface="+mj-cs"/>
                          <a:sym typeface="Arial"/>
                        </a:rPr>
                        <a:t> إلى البرنامج</a:t>
                      </a:r>
                      <a:r>
                        <a:rPr lang="en-US" sz="1400" b="0" i="0" u="none" strike="noStrike" cap="none" spc="0" baseline="0" dirty="0">
                          <a:solidFill>
                            <a:schemeClr val="bg1"/>
                          </a:solidFill>
                          <a:uFillTx/>
                          <a:latin typeface="+mj-lt"/>
                          <a:ea typeface="+mj-ea"/>
                          <a:cs typeface="+mj-cs"/>
                          <a:sym typeface="Arial"/>
                        </a:rPr>
                        <a:t>.</a:t>
                      </a:r>
                      <a:endParaRPr lang="ar-DZ" sz="1400" b="0" i="0" u="none" strike="noStrike" cap="none" spc="0" baseline="0" dirty="0">
                        <a:solidFill>
                          <a:schemeClr val="bg1"/>
                        </a:solidFill>
                        <a:uFillTx/>
                        <a:latin typeface="+mj-lt"/>
                        <a:ea typeface="+mj-ea"/>
                        <a:cs typeface="+mj-cs"/>
                        <a:sym typeface="Arial"/>
                      </a:endParaRPr>
                    </a:p>
                    <a:p>
                      <a:pPr marL="0" marR="0" indent="0" algn="r" defTabSz="914400" rtl="1" latinLnBrk="0">
                        <a:lnSpc>
                          <a:spcPct val="100000"/>
                        </a:lnSpc>
                        <a:spcBef>
                          <a:spcPts val="0"/>
                        </a:spcBef>
                        <a:spcAft>
                          <a:spcPts val="0"/>
                        </a:spcAft>
                        <a:buClrTx/>
                        <a:buSzTx/>
                        <a:buFont typeface="+mj-lt"/>
                        <a:buNone/>
                        <a:tabLst/>
                        <a:defRPr sz="1800"/>
                      </a:pPr>
                      <a:r>
                        <a:rPr lang="ar-DZ" sz="1400" b="0" i="0" u="none" strike="noStrike" cap="none" spc="0" baseline="0" dirty="0">
                          <a:solidFill>
                            <a:schemeClr val="bg1"/>
                          </a:solidFill>
                          <a:uFillTx/>
                          <a:latin typeface="+mj-lt"/>
                          <a:ea typeface="+mj-ea"/>
                          <a:cs typeface="+mj-cs"/>
                          <a:sym typeface="Arial"/>
                        </a:rPr>
                        <a:t>4</a:t>
                      </a:r>
                      <a:r>
                        <a:rPr lang="ar-QA" sz="1400" b="0" i="0" u="none" strike="noStrike" cap="none" spc="0" baseline="0" dirty="0">
                          <a:solidFill>
                            <a:schemeClr val="bg1"/>
                          </a:solidFill>
                          <a:uFillTx/>
                          <a:latin typeface="+mj-lt"/>
                          <a:ea typeface="+mj-ea"/>
                          <a:cs typeface="+mj-cs"/>
                          <a:sym typeface="Arial"/>
                        </a:rPr>
                        <a:t>- تصميم </a:t>
                      </a:r>
                      <a:r>
                        <a:rPr lang="ar-DZ" sz="1400" b="0" i="0" u="none" strike="noStrike" cap="none" spc="0" baseline="0" dirty="0">
                          <a:solidFill>
                            <a:schemeClr val="bg1"/>
                          </a:solidFill>
                          <a:uFillTx/>
                          <a:latin typeface="+mj-lt"/>
                          <a:ea typeface="+mj-ea"/>
                          <a:cs typeface="+mj-cs"/>
                          <a:sym typeface="Arial"/>
                        </a:rPr>
                        <a:t>الشخصية  </a:t>
                      </a:r>
                    </a:p>
                    <a:p>
                      <a:pPr marL="0" marR="0" indent="0" algn="r" defTabSz="914400" rtl="1" latinLnBrk="0">
                        <a:lnSpc>
                          <a:spcPct val="100000"/>
                        </a:lnSpc>
                        <a:spcBef>
                          <a:spcPts val="0"/>
                        </a:spcBef>
                        <a:spcAft>
                          <a:spcPts val="0"/>
                        </a:spcAft>
                        <a:buClrTx/>
                        <a:buSzTx/>
                        <a:buFont typeface="+mj-lt"/>
                        <a:buNone/>
                        <a:tabLst/>
                        <a:defRPr sz="1800"/>
                      </a:pPr>
                      <a:r>
                        <a:rPr lang="ar-DZ" sz="1400" b="0" i="0" u="none" strike="noStrike" cap="none" spc="0" baseline="0" dirty="0">
                          <a:solidFill>
                            <a:schemeClr val="bg1"/>
                          </a:solidFill>
                          <a:uFillTx/>
                          <a:latin typeface="+mj-lt"/>
                          <a:ea typeface="+mj-ea"/>
                          <a:cs typeface="+mj-cs"/>
                          <a:sym typeface="Arial"/>
                        </a:rPr>
                        <a:t>- </a:t>
                      </a:r>
                      <a:r>
                        <a:rPr lang="ar-QA" sz="1400" b="0" i="0" u="none" strike="noStrike" cap="none" spc="0" baseline="0" dirty="0">
                          <a:solidFill>
                            <a:schemeClr val="bg1"/>
                          </a:solidFill>
                          <a:uFillTx/>
                          <a:latin typeface="+mj-lt"/>
                          <a:ea typeface="+mj-ea"/>
                          <a:cs typeface="+mj-cs"/>
                          <a:sym typeface="Arial"/>
                        </a:rPr>
                        <a:t>كيف</a:t>
                      </a:r>
                      <a:r>
                        <a:rPr lang="ar-DZ" sz="1400" b="0" i="0" u="none" strike="noStrike" cap="none" spc="0" baseline="0" dirty="0" err="1">
                          <a:solidFill>
                            <a:schemeClr val="bg1"/>
                          </a:solidFill>
                          <a:uFillTx/>
                          <a:latin typeface="+mj-lt"/>
                          <a:ea typeface="+mj-ea"/>
                          <a:cs typeface="+mj-cs"/>
                          <a:sym typeface="Arial"/>
                        </a:rPr>
                        <a:t>ية</a:t>
                      </a:r>
                      <a:r>
                        <a:rPr lang="ar-DZ" sz="1400" b="0" i="0" u="none" strike="noStrike" cap="none" spc="0" baseline="0" dirty="0">
                          <a:solidFill>
                            <a:schemeClr val="bg1"/>
                          </a:solidFill>
                          <a:uFillTx/>
                          <a:latin typeface="+mj-lt"/>
                          <a:ea typeface="+mj-ea"/>
                          <a:cs typeface="+mj-cs"/>
                          <a:sym typeface="Arial"/>
                        </a:rPr>
                        <a:t> إضافة </a:t>
                      </a:r>
                      <a:r>
                        <a:rPr lang="ar-QA" sz="1400" b="0" i="0" u="none" strike="noStrike" cap="none" spc="0" baseline="0" dirty="0">
                          <a:solidFill>
                            <a:schemeClr val="bg1"/>
                          </a:solidFill>
                          <a:uFillTx/>
                          <a:latin typeface="+mj-lt"/>
                          <a:ea typeface="+mj-ea"/>
                          <a:cs typeface="+mj-cs"/>
                          <a:sym typeface="Arial"/>
                        </a:rPr>
                        <a:t>الطابع</a:t>
                      </a:r>
                      <a:r>
                        <a:rPr lang="ar-DZ" sz="1400" b="0" i="0" u="none" strike="noStrike" cap="none" spc="0" baseline="0" dirty="0">
                          <a:solidFill>
                            <a:schemeClr val="bg1"/>
                          </a:solidFill>
                          <a:uFillTx/>
                          <a:latin typeface="+mj-lt"/>
                          <a:ea typeface="+mj-ea"/>
                          <a:cs typeface="+mj-cs"/>
                          <a:sym typeface="Arial"/>
                        </a:rPr>
                        <a:t> </a:t>
                      </a:r>
                      <a:r>
                        <a:rPr lang="ar-QA" sz="1400" b="0" i="0" u="none" strike="noStrike" cap="none" spc="0" baseline="0" dirty="0">
                          <a:solidFill>
                            <a:schemeClr val="bg1"/>
                          </a:solidFill>
                          <a:uFillTx/>
                          <a:latin typeface="+mj-lt"/>
                          <a:ea typeface="+mj-ea"/>
                          <a:cs typeface="+mj-cs"/>
                          <a:sym typeface="Arial"/>
                        </a:rPr>
                        <a:t>الخاص بك</a:t>
                      </a:r>
                      <a:r>
                        <a:rPr lang="ar-DZ" sz="1400" b="0" i="0" u="none" strike="noStrike" cap="none" spc="0" baseline="0" dirty="0">
                          <a:solidFill>
                            <a:schemeClr val="bg1"/>
                          </a:solidFill>
                          <a:uFillTx/>
                          <a:latin typeface="+mj-lt"/>
                          <a:ea typeface="+mj-ea"/>
                          <a:cs typeface="+mj-cs"/>
                          <a:sym typeface="Arial"/>
                        </a:rPr>
                        <a:t> للشخصية</a:t>
                      </a:r>
                      <a:r>
                        <a:rPr lang="ar-QA" sz="1400" b="0" i="0" u="none" strike="noStrike" cap="none" spc="0" baseline="0" dirty="0">
                          <a:solidFill>
                            <a:schemeClr val="bg1"/>
                          </a:solidFill>
                          <a:uFillTx/>
                          <a:latin typeface="+mj-lt"/>
                          <a:ea typeface="+mj-ea"/>
                          <a:cs typeface="+mj-cs"/>
                          <a:sym typeface="Arial"/>
                        </a:rPr>
                        <a:t> (الألوان، المظهر، .. إلخ)</a:t>
                      </a:r>
                      <a:endParaRPr lang="ar-DZ" sz="1400" b="0" i="0" u="none" strike="noStrike" cap="none" spc="0" baseline="0" dirty="0">
                        <a:solidFill>
                          <a:schemeClr val="bg1"/>
                        </a:solidFill>
                        <a:uFillTx/>
                        <a:latin typeface="+mj-lt"/>
                        <a:ea typeface="+mj-ea"/>
                        <a:cs typeface="+mj-cs"/>
                        <a:sym typeface="Arial"/>
                      </a:endParaRPr>
                    </a:p>
                    <a:p>
                      <a:pPr marL="0" marR="0" indent="0" algn="r" defTabSz="914400" rtl="1" latinLnBrk="0">
                        <a:lnSpc>
                          <a:spcPct val="100000"/>
                        </a:lnSpc>
                        <a:spcBef>
                          <a:spcPts val="0"/>
                        </a:spcBef>
                        <a:spcAft>
                          <a:spcPts val="0"/>
                        </a:spcAft>
                        <a:buClrTx/>
                        <a:buSzTx/>
                        <a:buFont typeface="+mj-lt"/>
                        <a:buNone/>
                        <a:tabLst/>
                        <a:defRPr sz="1800"/>
                      </a:pPr>
                      <a:r>
                        <a:rPr lang="ar-DZ" sz="1400" b="0" i="0" u="none" strike="noStrike" cap="none" spc="0" baseline="0" dirty="0">
                          <a:solidFill>
                            <a:schemeClr val="bg1"/>
                          </a:solidFill>
                          <a:uFillTx/>
                          <a:latin typeface="+mj-lt"/>
                          <a:ea typeface="+mj-ea"/>
                          <a:cs typeface="+mj-cs"/>
                          <a:sym typeface="Arial"/>
                        </a:rPr>
                        <a:t>- </a:t>
                      </a:r>
                      <a:r>
                        <a:rPr lang="ar-QA" sz="1400" b="0" i="0" u="none" strike="noStrike" cap="none" spc="0" baseline="0" dirty="0">
                          <a:solidFill>
                            <a:schemeClr val="bg1"/>
                          </a:solidFill>
                          <a:uFillTx/>
                          <a:latin typeface="+mj-lt"/>
                          <a:ea typeface="+mj-ea"/>
                          <a:cs typeface="+mj-cs"/>
                          <a:sym typeface="Arial"/>
                        </a:rPr>
                        <a:t>أضف الشخصية إلى </a:t>
                      </a:r>
                      <a:r>
                        <a:rPr lang="ar-DZ" sz="1400" b="0" i="0" u="none" strike="noStrike" cap="none" spc="0" baseline="0" dirty="0">
                          <a:solidFill>
                            <a:schemeClr val="bg1"/>
                          </a:solidFill>
                          <a:uFillTx/>
                          <a:latin typeface="+mj-lt"/>
                          <a:ea typeface="+mj-ea"/>
                          <a:cs typeface="+mj-cs"/>
                          <a:sym typeface="Arial"/>
                        </a:rPr>
                        <a:t>المشهد</a:t>
                      </a:r>
                      <a:r>
                        <a:rPr lang="en-US" sz="1400" b="0" i="0" u="none" strike="noStrike" cap="none" spc="0" baseline="0" dirty="0">
                          <a:solidFill>
                            <a:schemeClr val="bg1"/>
                          </a:solidFill>
                          <a:uFillTx/>
                          <a:latin typeface="+mj-lt"/>
                          <a:ea typeface="+mj-ea"/>
                          <a:cs typeface="+mj-cs"/>
                          <a:sym typeface="Arial"/>
                        </a:rPr>
                        <a:t>.</a:t>
                      </a:r>
                      <a:endParaRPr lang="ar-DZ" sz="1400" b="0" i="0" u="none" strike="noStrike" cap="none" spc="0" baseline="0" dirty="0">
                        <a:solidFill>
                          <a:schemeClr val="bg1"/>
                        </a:solidFill>
                        <a:uFillTx/>
                        <a:latin typeface="+mj-lt"/>
                        <a:ea typeface="+mj-ea"/>
                        <a:cs typeface="+mj-cs"/>
                        <a:sym typeface="Arial"/>
                      </a:endParaRPr>
                    </a:p>
                    <a:p>
                      <a:pPr marL="0" marR="0" indent="0" algn="r" defTabSz="914400" rtl="1" latinLnBrk="0">
                        <a:lnSpc>
                          <a:spcPct val="100000"/>
                        </a:lnSpc>
                        <a:spcBef>
                          <a:spcPts val="0"/>
                        </a:spcBef>
                        <a:spcAft>
                          <a:spcPts val="0"/>
                        </a:spcAft>
                        <a:buClrTx/>
                        <a:buSzTx/>
                        <a:buFont typeface="+mj-lt"/>
                        <a:buNone/>
                        <a:tabLst/>
                        <a:defRPr sz="1800"/>
                      </a:pPr>
                      <a:r>
                        <a:rPr lang="ar-DZ" sz="1400" b="0" i="0" u="none" strike="noStrike" cap="none" spc="0" baseline="0" dirty="0">
                          <a:solidFill>
                            <a:schemeClr val="bg1"/>
                          </a:solidFill>
                          <a:uFillTx/>
                          <a:latin typeface="+mj-lt"/>
                          <a:ea typeface="+mj-ea"/>
                          <a:cs typeface="+mj-cs"/>
                          <a:sym typeface="Arial"/>
                        </a:rPr>
                        <a:t>- حرك الشخصية (حركة المشي)</a:t>
                      </a:r>
                      <a:r>
                        <a:rPr lang="en-US" sz="1400" b="0" i="0" u="none" strike="noStrike" cap="none" spc="0" baseline="0" dirty="0">
                          <a:solidFill>
                            <a:schemeClr val="bg1"/>
                          </a:solidFill>
                          <a:uFillTx/>
                          <a:latin typeface="+mj-lt"/>
                          <a:ea typeface="+mj-ea"/>
                          <a:cs typeface="+mj-cs"/>
                          <a:sym typeface="Arial"/>
                        </a:rPr>
                        <a:t>.</a:t>
                      </a:r>
                    </a:p>
                    <a:p>
                      <a:pPr marL="0" marR="0" indent="0" algn="r" defTabSz="914400" rtl="1" latinLnBrk="0">
                        <a:lnSpc>
                          <a:spcPct val="100000"/>
                        </a:lnSpc>
                        <a:spcBef>
                          <a:spcPts val="0"/>
                        </a:spcBef>
                        <a:spcAft>
                          <a:spcPts val="0"/>
                        </a:spcAft>
                        <a:buClrTx/>
                        <a:buSzTx/>
                        <a:buFont typeface="+mj-lt"/>
                        <a:buNone/>
                        <a:tabLst/>
                        <a:defRPr sz="1800"/>
                      </a:pPr>
                      <a:r>
                        <a:rPr lang="ar-DZ" sz="1400" b="0" i="0" u="none" strike="noStrike" cap="none" spc="0" baseline="0" dirty="0">
                          <a:solidFill>
                            <a:schemeClr val="bg1"/>
                          </a:solidFill>
                          <a:uFillTx/>
                          <a:latin typeface="+mj-lt"/>
                          <a:ea typeface="+mj-ea"/>
                          <a:cs typeface="+mj-cs"/>
                          <a:sym typeface="Politica"/>
                        </a:rPr>
                        <a:t>5- إضافة مشهد ثانٍ </a:t>
                      </a:r>
                    </a:p>
                    <a:p>
                      <a:pPr marL="0" marR="0" indent="0" algn="r" defTabSz="914400" rtl="1" latinLnBrk="0">
                        <a:lnSpc>
                          <a:spcPct val="100000"/>
                        </a:lnSpc>
                        <a:spcBef>
                          <a:spcPts val="0"/>
                        </a:spcBef>
                        <a:spcAft>
                          <a:spcPts val="0"/>
                        </a:spcAft>
                        <a:buClrTx/>
                        <a:buSzTx/>
                        <a:buFontTx/>
                        <a:buNone/>
                        <a:tabLst/>
                        <a:defRPr sz="1800"/>
                      </a:pPr>
                      <a:r>
                        <a:rPr lang="ar-DZ" sz="1400" b="0" i="0" u="none" strike="noStrike" cap="none" spc="0" baseline="0" dirty="0">
                          <a:solidFill>
                            <a:schemeClr val="bg1"/>
                          </a:solidFill>
                          <a:uFillTx/>
                          <a:latin typeface="+mj-lt"/>
                          <a:ea typeface="+mj-ea"/>
                          <a:cs typeface="+mj-cs"/>
                          <a:sym typeface="Politica"/>
                        </a:rPr>
                        <a:t>- أضف نص "شكرًا لك"</a:t>
                      </a:r>
                    </a:p>
                    <a:p>
                      <a:pPr marL="0" marR="0" indent="0" algn="r" defTabSz="914400" rtl="1" latinLnBrk="0">
                        <a:lnSpc>
                          <a:spcPct val="100000"/>
                        </a:lnSpc>
                        <a:spcBef>
                          <a:spcPts val="0"/>
                        </a:spcBef>
                        <a:spcAft>
                          <a:spcPts val="0"/>
                        </a:spcAft>
                        <a:buClrTx/>
                        <a:buSzTx/>
                        <a:buFontTx/>
                        <a:buNone/>
                        <a:tabLst/>
                        <a:defRPr sz="1800"/>
                      </a:pPr>
                      <a:r>
                        <a:rPr lang="ar-DZ" sz="1400" b="0" i="0" u="none" strike="noStrike" cap="none" spc="0" baseline="0" dirty="0">
                          <a:solidFill>
                            <a:schemeClr val="bg1"/>
                          </a:solidFill>
                          <a:uFillTx/>
                          <a:latin typeface="+mj-lt"/>
                          <a:ea typeface="+mj-ea"/>
                          <a:cs typeface="+mj-cs"/>
                          <a:sym typeface="Politica"/>
                        </a:rPr>
                        <a:t>- أضف الشخصية.</a:t>
                      </a:r>
                    </a:p>
                    <a:p>
                      <a:pPr marL="0" marR="0" indent="0" algn="r" defTabSz="914400" rtl="1" latinLnBrk="0">
                        <a:lnSpc>
                          <a:spcPct val="100000"/>
                        </a:lnSpc>
                        <a:spcBef>
                          <a:spcPts val="0"/>
                        </a:spcBef>
                        <a:spcAft>
                          <a:spcPts val="0"/>
                        </a:spcAft>
                        <a:buClrTx/>
                        <a:buSzTx/>
                        <a:buFontTx/>
                        <a:buNone/>
                        <a:tabLst/>
                        <a:defRPr sz="1800"/>
                      </a:pPr>
                      <a:r>
                        <a:rPr lang="ar-DZ" sz="1400" b="0" i="0" u="none" strike="noStrike" cap="none" spc="0" baseline="0" dirty="0">
                          <a:solidFill>
                            <a:schemeClr val="bg1"/>
                          </a:solidFill>
                          <a:uFillTx/>
                          <a:latin typeface="+mj-lt"/>
                          <a:ea typeface="+mj-ea"/>
                          <a:cs typeface="+mj-cs"/>
                          <a:sym typeface="Politica"/>
                        </a:rPr>
                        <a:t>- حرك الشخصية (حركة الوقوف).</a:t>
                      </a:r>
                    </a:p>
                    <a:p>
                      <a:pPr marL="0" marR="0" indent="0" algn="r" defTabSz="914400" rtl="1" latinLnBrk="0">
                        <a:lnSpc>
                          <a:spcPct val="100000"/>
                        </a:lnSpc>
                        <a:spcBef>
                          <a:spcPts val="0"/>
                        </a:spcBef>
                        <a:spcAft>
                          <a:spcPts val="0"/>
                        </a:spcAft>
                        <a:buClrTx/>
                        <a:buSzTx/>
                        <a:buFontTx/>
                        <a:buNone/>
                        <a:tabLst/>
                        <a:defRPr sz="1800"/>
                      </a:pPr>
                      <a:r>
                        <a:rPr lang="ar-DZ" sz="1400" b="0" i="0" u="none" strike="noStrike" cap="none" spc="0" baseline="0" dirty="0">
                          <a:solidFill>
                            <a:schemeClr val="bg1"/>
                          </a:solidFill>
                          <a:uFillTx/>
                          <a:latin typeface="+mj-lt"/>
                          <a:ea typeface="+mj-ea"/>
                          <a:cs typeface="+mj-cs"/>
                          <a:sym typeface="Politica"/>
                        </a:rPr>
                        <a:t>6- أضف صوت الخلفية</a:t>
                      </a:r>
                    </a:p>
                    <a:p>
                      <a:pPr marL="0" marR="0" indent="0" algn="r" defTabSz="914400" rtl="1" latinLnBrk="0">
                        <a:lnSpc>
                          <a:spcPct val="100000"/>
                        </a:lnSpc>
                        <a:spcBef>
                          <a:spcPts val="0"/>
                        </a:spcBef>
                        <a:spcAft>
                          <a:spcPts val="0"/>
                        </a:spcAft>
                        <a:buClrTx/>
                        <a:buSzTx/>
                        <a:buFontTx/>
                        <a:buNone/>
                        <a:tabLst/>
                        <a:defRPr sz="1800"/>
                      </a:pPr>
                      <a:r>
                        <a:rPr lang="ar-DZ" sz="1400" b="0" i="0" u="none" strike="noStrike" cap="none" spc="0" baseline="0" dirty="0">
                          <a:solidFill>
                            <a:schemeClr val="bg1"/>
                          </a:solidFill>
                          <a:uFillTx/>
                          <a:latin typeface="+mj-lt"/>
                          <a:ea typeface="+mj-ea"/>
                          <a:cs typeface="+mj-cs"/>
                          <a:sym typeface="Politica"/>
                        </a:rPr>
                        <a:t>- البحث وتحميل مقطع صوت مرتبط بالموضوع (رمضان).</a:t>
                      </a:r>
                    </a:p>
                    <a:p>
                      <a:pPr marL="0" marR="0" lvl="0" indent="0" algn="r" defTabSz="914400" rtl="1" eaLnBrk="1" fontAlgn="auto" latinLnBrk="0" hangingPunct="1">
                        <a:lnSpc>
                          <a:spcPct val="100000"/>
                        </a:lnSpc>
                        <a:spcBef>
                          <a:spcPts val="0"/>
                        </a:spcBef>
                        <a:spcAft>
                          <a:spcPts val="0"/>
                        </a:spcAft>
                        <a:buClrTx/>
                        <a:buSzTx/>
                        <a:buFontTx/>
                        <a:buNone/>
                        <a:tabLst/>
                        <a:defRPr sz="1800"/>
                      </a:pPr>
                      <a:r>
                        <a:rPr lang="ar-DZ" sz="1400" b="0" i="0" u="none" strike="noStrike" cap="none" spc="0" baseline="0" dirty="0">
                          <a:solidFill>
                            <a:schemeClr val="bg1"/>
                          </a:solidFill>
                          <a:uFillTx/>
                          <a:latin typeface="+mj-lt"/>
                          <a:ea typeface="+mj-ea"/>
                          <a:cs typeface="+mj-cs"/>
                          <a:sym typeface="Arial"/>
                        </a:rPr>
                        <a:t>- اضف</a:t>
                      </a:r>
                      <a:r>
                        <a:rPr lang="ar-QA" sz="1400" b="0" i="0" u="none" strike="noStrike" cap="none" spc="0" baseline="0" dirty="0">
                          <a:solidFill>
                            <a:schemeClr val="bg1"/>
                          </a:solidFill>
                          <a:uFillTx/>
                          <a:latin typeface="+mj-lt"/>
                          <a:ea typeface="+mj-ea"/>
                          <a:cs typeface="+mj-cs"/>
                          <a:sym typeface="Arial"/>
                        </a:rPr>
                        <a:t> الصورة</a:t>
                      </a:r>
                      <a:r>
                        <a:rPr lang="ar-DZ" sz="1400" b="0" i="0" u="none" strike="noStrike" cap="none" spc="0" baseline="0" dirty="0">
                          <a:solidFill>
                            <a:schemeClr val="bg1"/>
                          </a:solidFill>
                          <a:uFillTx/>
                          <a:latin typeface="+mj-lt"/>
                          <a:ea typeface="+mj-ea"/>
                          <a:cs typeface="+mj-cs"/>
                          <a:sym typeface="Arial"/>
                        </a:rPr>
                        <a:t> إلى البرنامج</a:t>
                      </a:r>
                      <a:r>
                        <a:rPr lang="en-US" sz="1400" b="0" i="0" u="none" strike="noStrike" cap="none" spc="0" baseline="0" dirty="0">
                          <a:solidFill>
                            <a:schemeClr val="bg1"/>
                          </a:solidFill>
                          <a:uFillTx/>
                          <a:latin typeface="+mj-lt"/>
                          <a:ea typeface="+mj-ea"/>
                          <a:cs typeface="+mj-cs"/>
                          <a:sym typeface="Arial"/>
                        </a:rPr>
                        <a:t>.</a:t>
                      </a:r>
                      <a:endParaRPr lang="ar-DZ" sz="1400" b="0" i="0" u="none" strike="noStrike" cap="none" spc="0" baseline="0" dirty="0">
                        <a:solidFill>
                          <a:schemeClr val="bg1"/>
                        </a:solidFill>
                        <a:uFillTx/>
                        <a:latin typeface="+mj-lt"/>
                        <a:ea typeface="+mj-ea"/>
                        <a:cs typeface="+mj-cs"/>
                        <a:sym typeface="Politica"/>
                      </a:endParaRPr>
                    </a:p>
                    <a:p>
                      <a:pPr marL="0" marR="0" indent="0" algn="r" defTabSz="914400" rtl="1" latinLnBrk="0">
                        <a:lnSpc>
                          <a:spcPct val="100000"/>
                        </a:lnSpc>
                        <a:spcBef>
                          <a:spcPts val="0"/>
                        </a:spcBef>
                        <a:spcAft>
                          <a:spcPts val="0"/>
                        </a:spcAft>
                        <a:buClrTx/>
                        <a:buSzTx/>
                        <a:buFontTx/>
                        <a:buNone/>
                        <a:tabLst/>
                        <a:defRPr sz="1800"/>
                      </a:pPr>
                      <a:r>
                        <a:rPr lang="ar-DZ" sz="1400" b="0" i="0" u="none" strike="noStrike" cap="none" spc="0" baseline="0" dirty="0">
                          <a:solidFill>
                            <a:schemeClr val="bg1"/>
                          </a:solidFill>
                          <a:uFillTx/>
                          <a:latin typeface="+mj-lt"/>
                          <a:ea typeface="+mj-ea"/>
                          <a:cs typeface="+mj-cs"/>
                          <a:sym typeface="Politica"/>
                        </a:rPr>
                        <a:t>7- إضافة تأثيرات الانتقال.</a:t>
                      </a:r>
                    </a:p>
                    <a:p>
                      <a:pPr marL="0" marR="0" indent="0" algn="r" defTabSz="914400" rtl="1" latinLnBrk="0">
                        <a:lnSpc>
                          <a:spcPct val="100000"/>
                        </a:lnSpc>
                        <a:spcBef>
                          <a:spcPts val="0"/>
                        </a:spcBef>
                        <a:spcAft>
                          <a:spcPts val="0"/>
                        </a:spcAft>
                        <a:buClrTx/>
                        <a:buSzTx/>
                        <a:buFontTx/>
                        <a:buNone/>
                        <a:tabLst/>
                        <a:defRPr sz="1800"/>
                      </a:pPr>
                      <a:r>
                        <a:rPr lang="ar-DZ" sz="1400" b="0" i="0" u="none" strike="noStrike" cap="none" spc="0" baseline="0" dirty="0">
                          <a:solidFill>
                            <a:schemeClr val="bg1"/>
                          </a:solidFill>
                          <a:uFillTx/>
                          <a:latin typeface="+mj-lt"/>
                          <a:ea typeface="+mj-ea"/>
                          <a:cs typeface="+mj-cs"/>
                          <a:sym typeface="Politica"/>
                        </a:rPr>
                        <a:t>8-  مشاركة المشروع.</a:t>
                      </a:r>
                      <a:endParaRPr lang="en-US" sz="1400" b="0" i="0" u="none" strike="noStrike" cap="none" spc="0" baseline="0" dirty="0">
                        <a:solidFill>
                          <a:schemeClr val="bg1"/>
                        </a:solidFill>
                        <a:uFillTx/>
                        <a:latin typeface="+mj-lt"/>
                        <a:ea typeface="+mj-ea"/>
                        <a:cs typeface="+mj-cs"/>
                        <a:sym typeface="Politica"/>
                      </a:endParaRPr>
                    </a:p>
                  </a:txBody>
                  <a:tcPr marL="91425" marR="91425" marT="91425" marB="91425" horzOverflow="overflow"/>
                </a:tc>
                <a:tc>
                  <a:txBody>
                    <a:bodyPr/>
                    <a:lstStyle/>
                    <a:p>
                      <a:pPr algn="r" rtl="1" fontAlgn="base"/>
                      <a:r>
                        <a:rPr lang="ar-QA" sz="1400" b="0" i="0" u="none" strike="noStrike" dirty="0">
                          <a:solidFill>
                            <a:schemeClr val="bg1"/>
                          </a:solidFill>
                          <a:effectLst/>
                          <a:cs typeface="Lato"/>
                        </a:rPr>
                        <a:t>35 دقائق</a:t>
                      </a:r>
                      <a:r>
                        <a:rPr lang="ar-QA" sz="1400" b="0" i="0" dirty="0">
                          <a:solidFill>
                            <a:schemeClr val="bg1"/>
                          </a:solidFill>
                          <a:effectLst/>
                          <a:latin typeface="Lato"/>
                        </a:rPr>
                        <a:t>​</a:t>
                      </a:r>
                      <a:endParaRPr lang="ar-QA" sz="1400" b="0" i="0" dirty="0">
                        <a:solidFill>
                          <a:schemeClr val="bg1"/>
                        </a:solidFill>
                        <a:effectLst/>
                      </a:endParaRPr>
                    </a:p>
                    <a:p>
                      <a:pPr algn="l">
                        <a:defRPr sz="1800"/>
                      </a:pPr>
                      <a:endParaRPr sz="1400" dirty="0">
                        <a:solidFill>
                          <a:schemeClr val="bg1"/>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r" rtl="1">
                        <a:defRPr sz="1800"/>
                      </a:pPr>
                      <a:r>
                        <a:rPr lang="ar-QA" sz="1400" b="0" i="0" u="none" strike="noStrike" dirty="0">
                          <a:solidFill>
                            <a:schemeClr val="bg1"/>
                          </a:solidFill>
                          <a:effectLst/>
                          <a:cs typeface="Arial" panose="020B0604020202020204" pitchFamily="34" charset="0"/>
                        </a:rPr>
                        <a:t>حاسوب، خدمة الانترنت.</a:t>
                      </a:r>
                      <a:endParaRPr lang="ar-QA" sz="1400" dirty="0">
                        <a:solidFill>
                          <a:schemeClr val="bg1"/>
                        </a:solidFill>
                        <a:latin typeface="Politica"/>
                        <a:ea typeface="Politica"/>
                        <a:cs typeface="Politica"/>
                        <a:sym typeface="Politica"/>
                      </a:endParaRPr>
                    </a:p>
                  </a:txBody>
                  <a:tcPr marL="91425" marR="91425" marT="91425" marB="91425" horzOverflow="overflow"/>
                </a:tc>
                <a:tc>
                  <a:txBody>
                    <a:bodyPr/>
                    <a:lstStyle/>
                    <a:p>
                      <a:pPr algn="r" rtl="1">
                        <a:defRPr sz="1800"/>
                      </a:pPr>
                      <a:r>
                        <a:rPr lang="ar-QA" sz="1400" dirty="0">
                          <a:solidFill>
                            <a:schemeClr val="bg1"/>
                          </a:solidFill>
                          <a:latin typeface="Nirmala UI" panose="020B0502040204020203" pitchFamily="34" charset="0"/>
                          <a:ea typeface="Politica"/>
                          <a:cs typeface="Nirmala UI" panose="020B0502040204020203" pitchFamily="34" charset="0"/>
                          <a:sym typeface="Politica"/>
                        </a:rPr>
                        <a:t>حل المشاكل و طرح الأسئلة</a:t>
                      </a:r>
                      <a:endParaRPr sz="1400" dirty="0">
                        <a:solidFill>
                          <a:schemeClr val="bg1"/>
                        </a:solidFill>
                        <a:latin typeface="Nirmala UI" panose="020B0502040204020203" pitchFamily="34" charset="0"/>
                        <a:ea typeface="Politica"/>
                        <a:cs typeface="Nirmala UI" panose="020B0502040204020203" pitchFamily="34" charset="0"/>
                        <a:sym typeface="Politica"/>
                      </a:endParaRPr>
                    </a:p>
                  </a:txBody>
                  <a:tcPr marL="91425" marR="91425" marT="91425" marB="91425" horzOverflow="overflow"/>
                </a:tc>
                <a:tc>
                  <a:txBody>
                    <a:bodyPr/>
                    <a:lstStyle/>
                    <a:p>
                      <a:pPr algn="r" rtl="1" fontAlgn="base"/>
                      <a:r>
                        <a:rPr lang="ar-QA" sz="1400" b="0" i="0" u="none" strike="noStrike" dirty="0">
                          <a:solidFill>
                            <a:schemeClr val="bg1"/>
                          </a:solidFill>
                          <a:effectLst/>
                          <a:cs typeface="Lato"/>
                        </a:rPr>
                        <a:t>10 دقائق</a:t>
                      </a:r>
                      <a:r>
                        <a:rPr lang="ar-QA" sz="1400" b="0" i="0" dirty="0">
                          <a:solidFill>
                            <a:schemeClr val="bg1"/>
                          </a:solidFill>
                          <a:effectLst/>
                          <a:latin typeface="Lato"/>
                        </a:rPr>
                        <a:t>​</a:t>
                      </a:r>
                      <a:endParaRPr lang="ar-QA" sz="1400" b="0" i="0" dirty="0">
                        <a:solidFill>
                          <a:schemeClr val="bg1"/>
                        </a:solidFill>
                        <a:effectLst/>
                      </a:endParaRPr>
                    </a:p>
                  </a:txBody>
                  <a:tcPr marL="91425" marR="91425" marT="91425" marB="91425" horzOverflow="overflow"/>
                </a:tc>
                <a:extLst>
                  <a:ext uri="{0D108BD9-81ED-4DB2-BD59-A6C34878D82A}">
                    <a16:rowId xmlns:a16="http://schemas.microsoft.com/office/drawing/2014/main" val="2677463817"/>
                  </a:ext>
                </a:extLst>
              </a:tr>
            </a:tbl>
          </a:graphicData>
        </a:graphic>
      </p:graphicFrame>
    </p:spTree>
    <p:extLst>
      <p:ext uri="{BB962C8B-B14F-4D97-AF65-F5344CB8AC3E}">
        <p14:creationId xmlns:p14="http://schemas.microsoft.com/office/powerpoint/2010/main" val="3314928651"/>
      </p:ext>
    </p:extLst>
  </p:cSld>
  <p:clrMapOvr>
    <a:masterClrMapping/>
  </p:clrMapOvr>
  <mc:AlternateContent xmlns:mc="http://schemas.openxmlformats.org/markup-compatibility/2006">
    <mc:Choice xmlns:p14="http://schemas.microsoft.com/office/powerpoint/2010/main" Requires="p14">
      <p:transition spd="slow" p14:dur="1200">
        <p:fade thruBlk="1"/>
      </p:transition>
    </mc:Choice>
    <mc:Fallback>
      <p:transition spd="slow">
        <p:fade thruBlk="1"/>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12542</TotalTime>
  <Words>454</Words>
  <Application>Microsoft Office PowerPoint</Application>
  <PresentationFormat>Custom</PresentationFormat>
  <Paragraphs>66</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Lato</vt:lpstr>
      <vt:lpstr>Monotype Koufi</vt:lpstr>
      <vt:lpstr>Nirmala UI</vt:lpstr>
      <vt:lpstr>Politica</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Sarah-studio56@outlook.com</cp:lastModifiedBy>
  <cp:revision>89</cp:revision>
  <dcterms:modified xsi:type="dcterms:W3CDTF">2021-04-14T10:39:28Z</dcterms:modified>
</cp:coreProperties>
</file>