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74" r:id="rId3"/>
    <p:sldId id="276" r:id="rId4"/>
    <p:sldId id="325" r:id="rId5"/>
    <p:sldId id="291" r:id="rId6"/>
    <p:sldId id="375" r:id="rId7"/>
    <p:sldId id="293" r:id="rId8"/>
    <p:sldId id="347" r:id="rId9"/>
    <p:sldId id="348" r:id="rId10"/>
    <p:sldId id="350" r:id="rId11"/>
    <p:sldId id="351" r:id="rId12"/>
    <p:sldId id="297" r:id="rId13"/>
    <p:sldId id="313" r:id="rId14"/>
    <p:sldId id="299" r:id="rId15"/>
    <p:sldId id="331" r:id="rId16"/>
    <p:sldId id="352" r:id="rId17"/>
    <p:sldId id="374" r:id="rId18"/>
    <p:sldId id="32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ŠARAH ♥" initials="Š♥" lastIdx="1" clrIdx="0">
    <p:extLst>
      <p:ext uri="{19B8F6BF-5375-455C-9EA6-DF929625EA0E}">
        <p15:presenceInfo xmlns:p15="http://schemas.microsoft.com/office/powerpoint/2012/main" userId="711c8199ab14c27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72E41"/>
    <a:srgbClr val="F3B12F"/>
    <a:srgbClr val="1D4999"/>
    <a:srgbClr val="4A5695"/>
    <a:srgbClr val="D29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53" autoAdjust="0"/>
    <p:restoredTop sz="91865" autoAdjust="0"/>
  </p:normalViewPr>
  <p:slideViewPr>
    <p:cSldViewPr snapToGrid="0" snapToObjects="1">
      <p:cViewPr varScale="1">
        <p:scale>
          <a:sx n="105" d="100"/>
          <a:sy n="105" d="100"/>
        </p:scale>
        <p:origin x="222" y="7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A8AAAB-A382-FC40-AAE5-751CE1CF36C6}" type="datetimeFigureOut">
              <a:rPr lang="en-US" smtClean="0"/>
              <a:t>4/18/2021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C0378D-BA1D-F143-A08D-3F1E4FE066AD}" type="slidenum">
              <a:rPr lang="en-US" smtClean="0"/>
              <a:t>‹#›</a:t>
            </a:fld>
            <a:endParaRPr lang="en-US"/>
          </a:p>
        </p:txBody>
      </p:sp>
    </p:spTree>
    <p:extLst>
      <p:ext uri="{BB962C8B-B14F-4D97-AF65-F5344CB8AC3E}">
        <p14:creationId xmlns:p14="http://schemas.microsoft.com/office/powerpoint/2010/main" val="1578585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1</a:t>
            </a:fld>
            <a:endParaRPr lang="en-US"/>
          </a:p>
        </p:txBody>
      </p:sp>
    </p:spTree>
    <p:extLst>
      <p:ext uri="{BB962C8B-B14F-4D97-AF65-F5344CB8AC3E}">
        <p14:creationId xmlns:p14="http://schemas.microsoft.com/office/powerpoint/2010/main" val="4002227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that we will build a mobile application game that contains different pictures and buttons. </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14</a:t>
            </a:fld>
            <a:endParaRPr lang="en-US"/>
          </a:p>
        </p:txBody>
      </p:sp>
    </p:spTree>
    <p:extLst>
      <p:ext uri="{BB962C8B-B14F-4D97-AF65-F5344CB8AC3E}">
        <p14:creationId xmlns:p14="http://schemas.microsoft.com/office/powerpoint/2010/main" val="1271823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what is a FabLab and where the word come from.</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15</a:t>
            </a:fld>
            <a:endParaRPr lang="en-US"/>
          </a:p>
        </p:txBody>
      </p:sp>
    </p:spTree>
    <p:extLst>
      <p:ext uri="{BB962C8B-B14F-4D97-AF65-F5344CB8AC3E}">
        <p14:creationId xmlns:p14="http://schemas.microsoft.com/office/powerpoint/2010/main" val="313407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what is a FabLab and where the word come from.</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16</a:t>
            </a:fld>
            <a:endParaRPr lang="en-US"/>
          </a:p>
        </p:txBody>
      </p:sp>
    </p:spTree>
    <p:extLst>
      <p:ext uri="{BB962C8B-B14F-4D97-AF65-F5344CB8AC3E}">
        <p14:creationId xmlns:p14="http://schemas.microsoft.com/office/powerpoint/2010/main" val="287348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what we do in Studio5/6 and the age group we target.</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2</a:t>
            </a:fld>
            <a:endParaRPr lang="en-US"/>
          </a:p>
        </p:txBody>
      </p:sp>
    </p:spTree>
    <p:extLst>
      <p:ext uri="{BB962C8B-B14F-4D97-AF65-F5344CB8AC3E}">
        <p14:creationId xmlns:p14="http://schemas.microsoft.com/office/powerpoint/2010/main" val="2743102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3</a:t>
            </a:fld>
            <a:endParaRPr lang="en-US"/>
          </a:p>
        </p:txBody>
      </p:sp>
    </p:spTree>
    <p:extLst>
      <p:ext uri="{BB962C8B-B14F-4D97-AF65-F5344CB8AC3E}">
        <p14:creationId xmlns:p14="http://schemas.microsoft.com/office/powerpoint/2010/main" val="2424418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Explain what is a FabLab and where the word come from.</a:t>
            </a:r>
          </a:p>
          <a:p>
            <a:endParaRPr lang="en-US"/>
          </a:p>
        </p:txBody>
      </p:sp>
      <p:sp>
        <p:nvSpPr>
          <p:cNvPr id="4" name="Slide Number Placeholder 3"/>
          <p:cNvSpPr>
            <a:spLocks noGrp="1"/>
          </p:cNvSpPr>
          <p:nvPr>
            <p:ph type="sldNum" sz="quarter" idx="5"/>
          </p:nvPr>
        </p:nvSpPr>
        <p:spPr/>
        <p:txBody>
          <a:bodyPr/>
          <a:lstStyle/>
          <a:p>
            <a:fld id="{A2C0378D-BA1D-F143-A08D-3F1E4FE066AD}" type="slidenum">
              <a:rPr lang="en-US" smtClean="0"/>
              <a:t>4</a:t>
            </a:fld>
            <a:endParaRPr lang="en-US"/>
          </a:p>
        </p:txBody>
      </p:sp>
    </p:spTree>
    <p:extLst>
      <p:ext uri="{BB962C8B-B14F-4D97-AF65-F5344CB8AC3E}">
        <p14:creationId xmlns:p14="http://schemas.microsoft.com/office/powerpoint/2010/main" val="595335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client letter: explain to the participants the problem we have and ask them to suggest solutions to solve it.</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5</a:t>
            </a:fld>
            <a:endParaRPr lang="en-US"/>
          </a:p>
        </p:txBody>
      </p:sp>
    </p:spTree>
    <p:extLst>
      <p:ext uri="{BB962C8B-B14F-4D97-AF65-F5344CB8AC3E}">
        <p14:creationId xmlns:p14="http://schemas.microsoft.com/office/powerpoint/2010/main" val="3480171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6</a:t>
            </a:fld>
            <a:endParaRPr lang="en-US"/>
          </a:p>
        </p:txBody>
      </p:sp>
    </p:spTree>
    <p:extLst>
      <p:ext uri="{BB962C8B-B14F-4D97-AF65-F5344CB8AC3E}">
        <p14:creationId xmlns:p14="http://schemas.microsoft.com/office/powerpoint/2010/main" val="1959171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what are mobile applications and how they work.</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7</a:t>
            </a:fld>
            <a:endParaRPr lang="en-US"/>
          </a:p>
        </p:txBody>
      </p:sp>
    </p:spTree>
    <p:extLst>
      <p:ext uri="{BB962C8B-B14F-4D97-AF65-F5344CB8AC3E}">
        <p14:creationId xmlns:p14="http://schemas.microsoft.com/office/powerpoint/2010/main" val="2817850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the program that we will be using today to make our application.</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12</a:t>
            </a:fld>
            <a:endParaRPr lang="en-US"/>
          </a:p>
        </p:txBody>
      </p:sp>
    </p:spTree>
    <p:extLst>
      <p:ext uri="{BB962C8B-B14F-4D97-AF65-F5344CB8AC3E}">
        <p14:creationId xmlns:p14="http://schemas.microsoft.com/office/powerpoint/2010/main" val="2912032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what is a FabLab and where the word come from.</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13</a:t>
            </a:fld>
            <a:endParaRPr lang="en-US"/>
          </a:p>
        </p:txBody>
      </p:sp>
    </p:spTree>
    <p:extLst>
      <p:ext uri="{BB962C8B-B14F-4D97-AF65-F5344CB8AC3E}">
        <p14:creationId xmlns:p14="http://schemas.microsoft.com/office/powerpoint/2010/main" val="3547864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A2566F8-A159-374A-93FD-CDE22B7453F0}" type="datetimeFigureOut">
              <a:rPr lang="en-US" smtClean="0"/>
              <a:t>4/18/2021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556463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2566F8-A159-374A-93FD-CDE22B7453F0}" type="datetimeFigureOut">
              <a:rPr lang="en-US" smtClean="0"/>
              <a:t>4/18/2021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267588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2566F8-A159-374A-93FD-CDE22B7453F0}" type="datetimeFigureOut">
              <a:rPr lang="en-US" smtClean="0"/>
              <a:t>4/18/2021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530271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2566F8-A159-374A-93FD-CDE22B7453F0}" type="datetimeFigureOut">
              <a:rPr lang="en-US" smtClean="0"/>
              <a:t>4/18/2021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926792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2566F8-A159-374A-93FD-CDE22B7453F0}" type="datetimeFigureOut">
              <a:rPr lang="en-US" smtClean="0"/>
              <a:t>4/18/2021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903597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2566F8-A159-374A-93FD-CDE22B7453F0}" type="datetimeFigureOut">
              <a:rPr lang="en-US" smtClean="0"/>
              <a:t>4/18/2021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1897927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2566F8-A159-374A-93FD-CDE22B7453F0}" type="datetimeFigureOut">
              <a:rPr lang="en-US" smtClean="0"/>
              <a:t>4/18/2021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1899102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2566F8-A159-374A-93FD-CDE22B7453F0}" type="datetimeFigureOut">
              <a:rPr lang="en-US" smtClean="0"/>
              <a:t>4/18/2021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161213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566F8-A159-374A-93FD-CDE22B7453F0}" type="datetimeFigureOut">
              <a:rPr lang="en-US" smtClean="0"/>
              <a:t>4/18/2021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1533911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2566F8-A159-374A-93FD-CDE22B7453F0}" type="datetimeFigureOut">
              <a:rPr lang="en-US" smtClean="0"/>
              <a:t>4/18/2021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2054478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2566F8-A159-374A-93FD-CDE22B7453F0}" type="datetimeFigureOut">
              <a:rPr lang="en-US" smtClean="0"/>
              <a:t>4/18/2021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230774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2566F8-A159-374A-93FD-CDE22B7453F0}" type="datetimeFigureOut">
              <a:rPr lang="en-US" smtClean="0"/>
              <a:t>4/18/2021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562527-AB62-424A-A9C9-49DD8B400B36}" type="slidenum">
              <a:rPr lang="en-US" smtClean="0"/>
              <a:t>‹#›</a:t>
            </a:fld>
            <a:endParaRPr lang="en-US"/>
          </a:p>
        </p:txBody>
      </p:sp>
    </p:spTree>
    <p:extLst>
      <p:ext uri="{BB962C8B-B14F-4D97-AF65-F5344CB8AC3E}">
        <p14:creationId xmlns:p14="http://schemas.microsoft.com/office/powerpoint/2010/main" val="1178229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48587" y="1"/>
            <a:ext cx="5943413" cy="1007390"/>
          </a:xfrm>
          <a:prstGeom prst="rect">
            <a:avLst/>
          </a:prstGeom>
        </p:spPr>
      </p:pic>
      <p:sp>
        <p:nvSpPr>
          <p:cNvPr id="7" name="Rectangle 6"/>
          <p:cNvSpPr/>
          <p:nvPr/>
        </p:nvSpPr>
        <p:spPr>
          <a:xfrm>
            <a:off x="7703" y="1007392"/>
            <a:ext cx="12192001" cy="5434048"/>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025" y="1158586"/>
            <a:ext cx="6116788" cy="923330"/>
          </a:xfrm>
          <a:prstGeom prst="rect">
            <a:avLst/>
          </a:prstGeom>
          <a:noFill/>
        </p:spPr>
        <p:txBody>
          <a:bodyPr wrap="square" rtlCol="0">
            <a:spAutoFit/>
          </a:bodyPr>
          <a:lstStyle/>
          <a:p>
            <a:r>
              <a:rPr lang="en-US" sz="5400" dirty="0" err="1">
                <a:solidFill>
                  <a:schemeClr val="bg1"/>
                </a:solidFill>
                <a:latin typeface="Politica" charset="0"/>
                <a:ea typeface="Politica" charset="0"/>
                <a:cs typeface="Politica" charset="0"/>
              </a:rPr>
              <a:t>Gabgha</a:t>
            </a:r>
            <a:r>
              <a:rPr lang="en-US" sz="5400" dirty="0">
                <a:solidFill>
                  <a:schemeClr val="bg1"/>
                </a:solidFill>
                <a:latin typeface="Politica" charset="0"/>
                <a:ea typeface="Politica" charset="0"/>
                <a:cs typeface="Politica" charset="0"/>
              </a:rPr>
              <a:t> Digital Show</a:t>
            </a:r>
            <a:endParaRPr lang="ar-QA" sz="5400" dirty="0">
              <a:solidFill>
                <a:schemeClr val="bg1"/>
              </a:solidFill>
              <a:latin typeface="Politica" charset="0"/>
              <a:ea typeface="Politica" charset="0"/>
              <a:cs typeface="Politica" charset="0"/>
            </a:endParaRPr>
          </a:p>
        </p:txBody>
      </p:sp>
      <p:sp>
        <p:nvSpPr>
          <p:cNvPr id="3" name="TextBox 2"/>
          <p:cNvSpPr txBox="1"/>
          <p:nvPr/>
        </p:nvSpPr>
        <p:spPr>
          <a:xfrm>
            <a:off x="45024" y="5779994"/>
            <a:ext cx="1319592" cy="369332"/>
          </a:xfrm>
          <a:prstGeom prst="rect">
            <a:avLst/>
          </a:prstGeom>
          <a:noFill/>
        </p:spPr>
        <p:txBody>
          <a:bodyPr wrap="none" rtlCol="0">
            <a:spAutoFit/>
          </a:bodyPr>
          <a:lstStyle/>
          <a:p>
            <a:r>
              <a:rPr lang="en-US" dirty="0">
                <a:solidFill>
                  <a:schemeClr val="bg1"/>
                </a:solidFill>
                <a:latin typeface="Politica" charset="0"/>
                <a:ea typeface="Politica" charset="0"/>
                <a:cs typeface="Politica" charset="0"/>
              </a:rPr>
              <a:t>Studio56.qa</a:t>
            </a:r>
          </a:p>
        </p:txBody>
      </p:sp>
      <p:pic>
        <p:nvPicPr>
          <p:cNvPr id="6" name="Picture 5"/>
          <p:cNvPicPr>
            <a:picLocks noChangeAspect="1"/>
          </p:cNvPicPr>
          <p:nvPr/>
        </p:nvPicPr>
        <p:blipFill rotWithShape="1">
          <a:blip r:embed="rId4" cstate="email">
            <a:lum bright="100000"/>
            <a:extLst>
              <a:ext uri="{28A0092B-C50C-407E-A947-70E740481C1C}">
                <a14:useLocalDpi xmlns:a14="http://schemas.microsoft.com/office/drawing/2010/main"/>
              </a:ext>
            </a:extLst>
          </a:blip>
          <a:srcRect r="45257" b="44113"/>
          <a:stretch/>
        </p:blipFill>
        <p:spPr>
          <a:xfrm>
            <a:off x="6242119" y="0"/>
            <a:ext cx="5949881" cy="6858000"/>
          </a:xfrm>
          <a:prstGeom prst="rect">
            <a:avLst/>
          </a:prstGeom>
        </p:spPr>
      </p:pic>
      <p:sp>
        <p:nvSpPr>
          <p:cNvPr id="8" name="TextBox 7">
            <a:extLst>
              <a:ext uri="{FF2B5EF4-FFF2-40B4-BE49-F238E27FC236}">
                <a16:creationId xmlns:a16="http://schemas.microsoft.com/office/drawing/2014/main" id="{9F6FABCB-8763-4183-8FD7-701B7B9E5BF2}"/>
              </a:ext>
            </a:extLst>
          </p:cNvPr>
          <p:cNvSpPr txBox="1"/>
          <p:nvPr/>
        </p:nvSpPr>
        <p:spPr>
          <a:xfrm>
            <a:off x="37320" y="2080323"/>
            <a:ext cx="2761863" cy="369332"/>
          </a:xfrm>
          <a:prstGeom prst="rect">
            <a:avLst/>
          </a:prstGeom>
          <a:noFill/>
        </p:spPr>
        <p:txBody>
          <a:bodyPr wrap="square" rtlCol="0">
            <a:spAutoFit/>
          </a:bodyPr>
          <a:lstStyle/>
          <a:p>
            <a:r>
              <a:rPr lang="en-US" dirty="0">
                <a:solidFill>
                  <a:schemeClr val="bg1"/>
                </a:solidFill>
                <a:latin typeface="Politica" panose="02000506060000020004" pitchFamily="2" charset="0"/>
              </a:rPr>
              <a:t>Video making &amp; Animation</a:t>
            </a:r>
          </a:p>
        </p:txBody>
      </p:sp>
      <p:sp>
        <p:nvSpPr>
          <p:cNvPr id="9" name="TextBox 8">
            <a:extLst>
              <a:ext uri="{FF2B5EF4-FFF2-40B4-BE49-F238E27FC236}">
                <a16:creationId xmlns:a16="http://schemas.microsoft.com/office/drawing/2014/main" id="{B0B764AF-D4C9-421D-B4C5-8FF02F689A65}"/>
              </a:ext>
            </a:extLst>
          </p:cNvPr>
          <p:cNvSpPr txBox="1"/>
          <p:nvPr/>
        </p:nvSpPr>
        <p:spPr>
          <a:xfrm>
            <a:off x="3874402" y="3710437"/>
            <a:ext cx="2327564" cy="369332"/>
          </a:xfrm>
          <a:prstGeom prst="rect">
            <a:avLst/>
          </a:prstGeom>
          <a:noFill/>
        </p:spPr>
        <p:txBody>
          <a:bodyPr wrap="square" rtlCol="0">
            <a:spAutoFit/>
          </a:bodyPr>
          <a:lstStyle/>
          <a:p>
            <a:pPr algn="r"/>
            <a:r>
              <a:rPr lang="ar-DZ" dirty="0">
                <a:solidFill>
                  <a:schemeClr val="bg1"/>
                </a:solidFill>
              </a:rPr>
              <a:t>صناعة الفيديوهات والتحريك</a:t>
            </a:r>
            <a:endParaRPr lang="en-US" dirty="0">
              <a:solidFill>
                <a:schemeClr val="bg1"/>
              </a:solidFill>
            </a:endParaRPr>
          </a:p>
        </p:txBody>
      </p:sp>
      <p:sp>
        <p:nvSpPr>
          <p:cNvPr id="10" name="TextBox 9">
            <a:extLst>
              <a:ext uri="{FF2B5EF4-FFF2-40B4-BE49-F238E27FC236}">
                <a16:creationId xmlns:a16="http://schemas.microsoft.com/office/drawing/2014/main" id="{306D6DE8-8DA8-4B8F-AA8A-EB9944E4A441}"/>
              </a:ext>
            </a:extLst>
          </p:cNvPr>
          <p:cNvSpPr txBox="1"/>
          <p:nvPr/>
        </p:nvSpPr>
        <p:spPr>
          <a:xfrm>
            <a:off x="1133856" y="3026963"/>
            <a:ext cx="5393127" cy="830997"/>
          </a:xfrm>
          <a:prstGeom prst="rect">
            <a:avLst/>
          </a:prstGeom>
          <a:noFill/>
        </p:spPr>
        <p:txBody>
          <a:bodyPr wrap="square" rtlCol="0">
            <a:spAutoFit/>
          </a:bodyPr>
          <a:lstStyle/>
          <a:p>
            <a:pPr algn="r"/>
            <a:r>
              <a:rPr lang="ar-DZ" sz="4800" dirty="0">
                <a:solidFill>
                  <a:schemeClr val="bg1"/>
                </a:solidFill>
              </a:rPr>
              <a:t>عرض </a:t>
            </a:r>
            <a:r>
              <a:rPr lang="ar-DZ" sz="4800" dirty="0" err="1">
                <a:solidFill>
                  <a:schemeClr val="bg1"/>
                </a:solidFill>
              </a:rPr>
              <a:t>الغبقة</a:t>
            </a:r>
            <a:r>
              <a:rPr lang="ar-DZ" sz="4800" dirty="0">
                <a:solidFill>
                  <a:schemeClr val="bg1"/>
                </a:solidFill>
              </a:rPr>
              <a:t> الافتراضي</a:t>
            </a:r>
            <a:endParaRPr lang="en-US" sz="4800" dirty="0">
              <a:solidFill>
                <a:schemeClr val="bg1"/>
              </a:solidFill>
            </a:endParaRPr>
          </a:p>
        </p:txBody>
      </p:sp>
    </p:spTree>
    <p:extLst>
      <p:ext uri="{BB962C8B-B14F-4D97-AF65-F5344CB8AC3E}">
        <p14:creationId xmlns:p14="http://schemas.microsoft.com/office/powerpoint/2010/main" val="197467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erson wearing a suit and tie smiling at the camera&#10;&#10;Description automatically generated">
            <a:extLst>
              <a:ext uri="{FF2B5EF4-FFF2-40B4-BE49-F238E27FC236}">
                <a16:creationId xmlns:a16="http://schemas.microsoft.com/office/drawing/2014/main" id="{7ECB0CC4-9923-416F-B031-0ABA6B206E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7184" y="1065207"/>
            <a:ext cx="3327504" cy="4985026"/>
          </a:xfrm>
          <a:prstGeom prst="rect">
            <a:avLst/>
          </a:prstGeom>
        </p:spPr>
      </p:pic>
      <p:cxnSp>
        <p:nvCxnSpPr>
          <p:cNvPr id="12" name="Straight Connector 11">
            <a:extLst>
              <a:ext uri="{FF2B5EF4-FFF2-40B4-BE49-F238E27FC236}">
                <a16:creationId xmlns:a16="http://schemas.microsoft.com/office/drawing/2014/main" id="{DCD67800-37AC-4E14-89B0-F79DCB3FB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5" name="Picture 4" descr="Two people standing in front of a building&#10;&#10;Description automatically generated">
            <a:extLst>
              <a:ext uri="{FF2B5EF4-FFF2-40B4-BE49-F238E27FC236}">
                <a16:creationId xmlns:a16="http://schemas.microsoft.com/office/drawing/2014/main" id="{B95B9669-30C7-4B51-AEAE-6ED49AA55E9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50579" y="1065207"/>
            <a:ext cx="3752649" cy="4985026"/>
          </a:xfrm>
          <a:prstGeom prst="rect">
            <a:avLst/>
          </a:prstGeom>
        </p:spPr>
      </p:pic>
      <p:cxnSp>
        <p:nvCxnSpPr>
          <p:cNvPr id="26" name="Straight Connector 13">
            <a:extLst>
              <a:ext uri="{FF2B5EF4-FFF2-40B4-BE49-F238E27FC236}">
                <a16:creationId xmlns:a16="http://schemas.microsoft.com/office/drawing/2014/main" id="{20F1788F-A5AE-4188-8274-F7F2E3833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3" name="Picture 2" descr="A person wearing a costume&#10;&#10;Description automatically generated">
            <a:extLst>
              <a:ext uri="{FF2B5EF4-FFF2-40B4-BE49-F238E27FC236}">
                <a16:creationId xmlns:a16="http://schemas.microsoft.com/office/drawing/2014/main" id="{6592DB13-7C4D-414C-9CE1-884687A997F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83570" y="1065207"/>
            <a:ext cx="3738770" cy="4985027"/>
          </a:xfrm>
          <a:prstGeom prst="rect">
            <a:avLst/>
          </a:prstGeom>
        </p:spPr>
      </p:pic>
      <p:sp>
        <p:nvSpPr>
          <p:cNvPr id="8" name="Google Shape;342;p12">
            <a:extLst>
              <a:ext uri="{FF2B5EF4-FFF2-40B4-BE49-F238E27FC236}">
                <a16:creationId xmlns:a16="http://schemas.microsoft.com/office/drawing/2014/main" id="{BDD1DBD5-C7D6-41EC-B8E1-37C495CBC4EC}"/>
              </a:ext>
            </a:extLst>
          </p:cNvPr>
          <p:cNvSpPr txBox="1">
            <a:spLocks/>
          </p:cNvSpPr>
          <p:nvPr/>
        </p:nvSpPr>
        <p:spPr>
          <a:xfrm>
            <a:off x="432189" y="155072"/>
            <a:ext cx="5537463" cy="776317"/>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400" b="1" dirty="0">
                <a:solidFill>
                  <a:schemeClr val="tx1"/>
                </a:solidFill>
                <a:latin typeface="Politica" panose="02000506060000020004" pitchFamily="2" charset="0"/>
                <a:ea typeface="Megrim"/>
                <a:cs typeface="Megrim"/>
                <a:sym typeface="Nixie One"/>
              </a:rPr>
              <a:t>Examples</a:t>
            </a:r>
          </a:p>
        </p:txBody>
      </p:sp>
      <p:sp>
        <p:nvSpPr>
          <p:cNvPr id="27" name="TextBox 26">
            <a:extLst>
              <a:ext uri="{FF2B5EF4-FFF2-40B4-BE49-F238E27FC236}">
                <a16:creationId xmlns:a16="http://schemas.microsoft.com/office/drawing/2014/main" id="{90AF6958-3086-498C-B75D-95C55C0212DB}"/>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28" name="Group 27">
            <a:extLst>
              <a:ext uri="{FF2B5EF4-FFF2-40B4-BE49-F238E27FC236}">
                <a16:creationId xmlns:a16="http://schemas.microsoft.com/office/drawing/2014/main" id="{4821993F-79D2-4C4B-95B4-13AC60DAEC2F}"/>
              </a:ext>
            </a:extLst>
          </p:cNvPr>
          <p:cNvGrpSpPr/>
          <p:nvPr/>
        </p:nvGrpSpPr>
        <p:grpSpPr>
          <a:xfrm>
            <a:off x="9346162" y="6273830"/>
            <a:ext cx="1317480" cy="429393"/>
            <a:chOff x="9331349" y="6222078"/>
            <a:chExt cx="1450765" cy="472833"/>
          </a:xfrm>
        </p:grpSpPr>
        <p:pic>
          <p:nvPicPr>
            <p:cNvPr id="29" name="Picture 28">
              <a:extLst>
                <a:ext uri="{FF2B5EF4-FFF2-40B4-BE49-F238E27FC236}">
                  <a16:creationId xmlns:a16="http://schemas.microsoft.com/office/drawing/2014/main" id="{AE7EA544-DF36-43F1-A61D-B8A25388C87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30" name="Picture 29">
              <a:extLst>
                <a:ext uri="{FF2B5EF4-FFF2-40B4-BE49-F238E27FC236}">
                  <a16:creationId xmlns:a16="http://schemas.microsoft.com/office/drawing/2014/main" id="{68054466-B75E-4C9A-ABEA-D7275CF72203}"/>
                </a:ext>
              </a:extLst>
            </p:cNvPr>
            <p:cNvPicPr>
              <a:picLocks noChangeAspect="1"/>
            </p:cNvPicPr>
            <p:nvPr/>
          </p:nvPicPr>
          <p:blipFill rotWithShape="1">
            <a:blip r:embed="rId5"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2" name="Google Shape;342;p12">
            <a:extLst>
              <a:ext uri="{FF2B5EF4-FFF2-40B4-BE49-F238E27FC236}">
                <a16:creationId xmlns:a16="http://schemas.microsoft.com/office/drawing/2014/main" id="{0E8626D7-DEBE-430B-A0B3-1AB4BE723633}"/>
              </a:ext>
            </a:extLst>
          </p:cNvPr>
          <p:cNvSpPr txBox="1">
            <a:spLocks/>
          </p:cNvSpPr>
          <p:nvPr/>
        </p:nvSpPr>
        <p:spPr>
          <a:xfrm>
            <a:off x="3073428" y="286089"/>
            <a:ext cx="8648912"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ar-QA" sz="4000" b="1" dirty="0">
                <a:solidFill>
                  <a:schemeClr val="tx1"/>
                </a:solidFill>
                <a:latin typeface="+mn-lt"/>
                <a:ea typeface="Megrim"/>
                <a:cs typeface="Megrim"/>
                <a:sym typeface="Nixie One"/>
              </a:rPr>
              <a:t>أمثلة</a:t>
            </a:r>
            <a:endParaRPr lang="en-US" sz="4000" b="1" dirty="0">
              <a:solidFill>
                <a:schemeClr val="tx1"/>
              </a:solidFill>
              <a:latin typeface="+mn-lt"/>
              <a:ea typeface="Megrim"/>
              <a:cs typeface="Megrim"/>
              <a:sym typeface="Nixie One"/>
            </a:endParaRPr>
          </a:p>
        </p:txBody>
      </p:sp>
    </p:spTree>
    <p:extLst>
      <p:ext uri="{BB962C8B-B14F-4D97-AF65-F5344CB8AC3E}">
        <p14:creationId xmlns:p14="http://schemas.microsoft.com/office/powerpoint/2010/main" val="1544680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1">
            <a:extLst>
              <a:ext uri="{FF2B5EF4-FFF2-40B4-BE49-F238E27FC236}">
                <a16:creationId xmlns:a16="http://schemas.microsoft.com/office/drawing/2014/main" id="{D2B82E2D-5822-450E-85CC-AE5EDD01E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A picture containing clothing, wearing, sitting, dog&#10;&#10;Description automatically generated">
            <a:extLst>
              <a:ext uri="{FF2B5EF4-FFF2-40B4-BE49-F238E27FC236}">
                <a16:creationId xmlns:a16="http://schemas.microsoft.com/office/drawing/2014/main" id="{ED9A1788-58D6-4D23-A4FC-4FAA3C8CD25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 y="10"/>
            <a:ext cx="4063593" cy="6857990"/>
          </a:xfrm>
          <a:prstGeom prst="rect">
            <a:avLst/>
          </a:prstGeom>
        </p:spPr>
      </p:pic>
      <p:pic>
        <p:nvPicPr>
          <p:cNvPr id="5" name="Picture 4" descr="A picture containing looking, sitting, close, cat&#10;&#10;Description automatically generated">
            <a:extLst>
              <a:ext uri="{FF2B5EF4-FFF2-40B4-BE49-F238E27FC236}">
                <a16:creationId xmlns:a16="http://schemas.microsoft.com/office/drawing/2014/main" id="{7AFFE01B-368F-430C-BA86-663C78E3C84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64204" y="10"/>
            <a:ext cx="4063593" cy="6857990"/>
          </a:xfrm>
          <a:prstGeom prst="rect">
            <a:avLst/>
          </a:prstGeom>
        </p:spPr>
      </p:pic>
      <p:pic>
        <p:nvPicPr>
          <p:cNvPr id="3" name="Picture 2" descr="A picture containing clothing, person, person, dress&#10;&#10;Description automatically generated">
            <a:extLst>
              <a:ext uri="{FF2B5EF4-FFF2-40B4-BE49-F238E27FC236}">
                <a16:creationId xmlns:a16="http://schemas.microsoft.com/office/drawing/2014/main" id="{BF93FE32-C9AE-4A88-99B3-D654002FAF9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128407" y="10"/>
            <a:ext cx="4063593" cy="6857990"/>
          </a:xfrm>
          <a:prstGeom prst="rect">
            <a:avLst/>
          </a:prstGeom>
        </p:spPr>
      </p:pic>
    </p:spTree>
    <p:extLst>
      <p:ext uri="{BB962C8B-B14F-4D97-AF65-F5344CB8AC3E}">
        <p14:creationId xmlns:p14="http://schemas.microsoft.com/office/powerpoint/2010/main" val="3396677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a:latin typeface="Politica" charset="0"/>
                <a:ea typeface="Politica" charset="0"/>
                <a:cs typeface="Politica" charset="0"/>
              </a:rPr>
              <a:t>Studio56.qa</a:t>
            </a:r>
            <a:endParaRPr lang="en-US" dirty="0">
              <a:latin typeface="Politica" charset="0"/>
              <a:ea typeface="Politica" charset="0"/>
              <a:cs typeface="Politica" charset="0"/>
            </a:endParaRPr>
          </a:p>
        </p:txBody>
      </p:sp>
      <p:pic>
        <p:nvPicPr>
          <p:cNvPr id="9" name="Picture 8"/>
          <p:cNvPicPr>
            <a:picLocks noChangeAspect="1"/>
          </p:cNvPicPr>
          <p:nvPr/>
        </p:nvPicPr>
        <p:blipFill rotWithShape="1">
          <a:blip r:embed="rId3" cstate="email">
            <a:lum bright="100000"/>
            <a:alphaModFix amt="39000"/>
            <a:extLst>
              <a:ext uri="{28A0092B-C50C-407E-A947-70E740481C1C}">
                <a14:useLocalDpi xmlns:a14="http://schemas.microsoft.com/office/drawing/2010/main"/>
              </a:ext>
            </a:extLst>
          </a:blip>
          <a:srcRect l="3178" t="-3599" r="48363" b="8518"/>
          <a:stretch/>
        </p:blipFill>
        <p:spPr>
          <a:xfrm>
            <a:off x="9248482" y="-246831"/>
            <a:ext cx="2943518" cy="6520661"/>
          </a:xfrm>
          <a:prstGeom prst="rect">
            <a:avLst/>
          </a:prstGeom>
        </p:spPr>
      </p:pic>
      <p:grpSp>
        <p:nvGrpSpPr>
          <p:cNvPr id="13" name="Group 12"/>
          <p:cNvGrpSpPr/>
          <p:nvPr/>
        </p:nvGrpSpPr>
        <p:grpSpPr>
          <a:xfrm>
            <a:off x="9346162" y="6273830"/>
            <a:ext cx="1317480" cy="429393"/>
            <a:chOff x="9331349" y="6222078"/>
            <a:chExt cx="1450765" cy="472833"/>
          </a:xfrm>
        </p:grpSpPr>
        <p:pic>
          <p:nvPicPr>
            <p:cNvPr id="15" name="Picture 14"/>
            <p:cNvPicPr>
              <a:picLocks noChangeAspect="1"/>
            </p:cNvPicPr>
            <p:nvPr/>
          </p:nvPicPr>
          <p:blipFill rotWithShape="1">
            <a:blip r:embed="rId4" cstate="email">
              <a:lum bright="100000"/>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6" name="Picture 15"/>
            <p:cNvPicPr>
              <a:picLocks noChangeAspect="1"/>
            </p:cNvPicPr>
            <p:nvPr/>
          </p:nvPicPr>
          <p:blipFill rotWithShape="1">
            <a:blip r:embed="rId4"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pic>
        <p:nvPicPr>
          <p:cNvPr id="12" name="Google Shape;417;p20">
            <a:extLst>
              <a:ext uri="{FF2B5EF4-FFF2-40B4-BE49-F238E27FC236}">
                <a16:creationId xmlns:a16="http://schemas.microsoft.com/office/drawing/2014/main" id="{D39C708F-5C5C-4EC7-ABED-655BE0BC40AC}"/>
              </a:ext>
            </a:extLst>
          </p:cNvPr>
          <p:cNvPicPr preferRelativeResize="0"/>
          <p:nvPr/>
        </p:nvPicPr>
        <p:blipFill>
          <a:blip r:embed="rId5" cstate="email">
            <a:extLst>
              <a:ext uri="{28A0092B-C50C-407E-A947-70E740481C1C}">
                <a14:useLocalDpi xmlns:a14="http://schemas.microsoft.com/office/drawing/2010/main"/>
              </a:ext>
            </a:extLst>
          </a:blip>
          <a:srcRect/>
          <a:stretch/>
        </p:blipFill>
        <p:spPr>
          <a:xfrm>
            <a:off x="583163" y="2587745"/>
            <a:ext cx="6486172" cy="3648471"/>
          </a:xfrm>
          <a:prstGeom prst="hexagon">
            <a:avLst>
              <a:gd name="adj" fmla="val 28504"/>
              <a:gd name="vf" fmla="val 115470"/>
            </a:avLst>
          </a:prstGeom>
          <a:noFill/>
          <a:ln>
            <a:noFill/>
          </a:ln>
          <a:effectLst>
            <a:outerShdw blurRad="57150" dist="19050" dir="5400000" algn="bl" rotWithShape="0">
              <a:srgbClr val="000000">
                <a:alpha val="50000"/>
              </a:srgbClr>
            </a:outerShdw>
          </a:effectLst>
        </p:spPr>
      </p:pic>
      <p:sp>
        <p:nvSpPr>
          <p:cNvPr id="14" name="Google Shape;415;p20">
            <a:extLst>
              <a:ext uri="{FF2B5EF4-FFF2-40B4-BE49-F238E27FC236}">
                <a16:creationId xmlns:a16="http://schemas.microsoft.com/office/drawing/2014/main" id="{6F6A52BB-B5F3-4647-BA6E-D15861FA0CA8}"/>
              </a:ext>
            </a:extLst>
          </p:cNvPr>
          <p:cNvSpPr txBox="1">
            <a:spLocks/>
          </p:cNvSpPr>
          <p:nvPr/>
        </p:nvSpPr>
        <p:spPr>
          <a:xfrm>
            <a:off x="4983885" y="561462"/>
            <a:ext cx="4362277" cy="1988669"/>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pPr>
            <a:r>
              <a:rPr lang="ar-QA" sz="3000" b="1" dirty="0">
                <a:solidFill>
                  <a:schemeClr val="bg1"/>
                </a:solidFill>
                <a:latin typeface="Neo Sans Arabic" panose="020B0504030504040204" pitchFamily="34" charset="-78"/>
                <a:cs typeface="Neo Sans Arabic" panose="020B0504030504040204" pitchFamily="34" charset="-78"/>
              </a:rPr>
              <a:t>ما هو البرنامج الذي سنقوم باستخدامه</a:t>
            </a:r>
            <a:r>
              <a:rPr lang="ar-DZ" sz="3000" b="1" dirty="0">
                <a:solidFill>
                  <a:schemeClr val="bg1"/>
                </a:solidFill>
                <a:latin typeface="Neo Sans Arabic" panose="020B0504030504040204" pitchFamily="34" charset="-78"/>
                <a:cs typeface="Neo Sans Arabic" panose="020B0504030504040204" pitchFamily="34" charset="-78"/>
              </a:rPr>
              <a:t> اليوم</a:t>
            </a:r>
            <a:r>
              <a:rPr lang="ar-QA" sz="3000" b="1" dirty="0">
                <a:solidFill>
                  <a:schemeClr val="bg1"/>
                </a:solidFill>
                <a:latin typeface="Neo Sans Arabic" panose="020B0504030504040204" pitchFamily="34" charset="-78"/>
                <a:cs typeface="Neo Sans Arabic" panose="020B0504030504040204" pitchFamily="34" charset="-78"/>
              </a:rPr>
              <a:t>؟</a:t>
            </a:r>
            <a:br>
              <a:rPr lang="ar-QA" sz="3000" b="1" dirty="0">
                <a:solidFill>
                  <a:schemeClr val="bg1"/>
                </a:solidFill>
              </a:rPr>
            </a:br>
            <a:r>
              <a:rPr lang="en-US" sz="3000" b="1" dirty="0">
                <a:solidFill>
                  <a:schemeClr val="bg1"/>
                </a:solidFill>
                <a:latin typeface="Politica" panose="02000506060000020004" pitchFamily="2" charset="0"/>
              </a:rPr>
              <a:t>What program we will be using TODAY?</a:t>
            </a:r>
          </a:p>
        </p:txBody>
      </p:sp>
    </p:spTree>
    <p:extLst>
      <p:ext uri="{BB962C8B-B14F-4D97-AF65-F5344CB8AC3E}">
        <p14:creationId xmlns:p14="http://schemas.microsoft.com/office/powerpoint/2010/main" val="2868240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 name="TextBox 2"/>
          <p:cNvSpPr txBox="1"/>
          <p:nvPr/>
        </p:nvSpPr>
        <p:spPr>
          <a:xfrm>
            <a:off x="10663642" y="6273830"/>
            <a:ext cx="1435008" cy="400110"/>
          </a:xfrm>
          <a:prstGeom prst="rect">
            <a:avLst/>
          </a:prstGeom>
          <a:noFill/>
        </p:spPr>
        <p:txBody>
          <a:bodyPr wrap="none" rtlCol="0">
            <a:spAutoFit/>
          </a:bodyPr>
          <a:lstStyle/>
          <a:p>
            <a:r>
              <a:rPr lang="en-US" sz="2000">
                <a:latin typeface="Politica" charset="0"/>
                <a:ea typeface="Politica" charset="0"/>
                <a:cs typeface="Politica" charset="0"/>
              </a:rPr>
              <a:t>Studio56.qa</a:t>
            </a:r>
            <a:endParaRPr lang="en-US" sz="2000" dirty="0">
              <a:latin typeface="Politica" charset="0"/>
              <a:ea typeface="Politica" charset="0"/>
              <a:cs typeface="Politica" charset="0"/>
            </a:endParaRPr>
          </a:p>
        </p:txBody>
      </p:sp>
      <p:grpSp>
        <p:nvGrpSpPr>
          <p:cNvPr id="8" name="Group 7"/>
          <p:cNvGrpSpPr/>
          <p:nvPr/>
        </p:nvGrpSpPr>
        <p:grpSpPr>
          <a:xfrm>
            <a:off x="9346162" y="6273830"/>
            <a:ext cx="1317480" cy="429393"/>
            <a:chOff x="9331349" y="6222078"/>
            <a:chExt cx="1450765" cy="472833"/>
          </a:xfrm>
        </p:grpSpPr>
        <p:pic>
          <p:nvPicPr>
            <p:cNvPr id="9" name="Picture 8"/>
            <p:cNvPicPr>
              <a:picLocks noChangeAspect="1"/>
            </p:cNvPicPr>
            <p:nvPr/>
          </p:nvPicPr>
          <p:blipFill rotWithShape="1">
            <a:blip r:embed="rId3" cstate="email">
              <a:lum bright="100000"/>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0" name="Picture 9"/>
            <p:cNvPicPr>
              <a:picLocks noChangeAspect="1"/>
            </p:cNvPicPr>
            <p:nvPr/>
          </p:nvPicPr>
          <p:blipFill rotWithShape="1">
            <a:blip r:embed="rId3"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12" name="Google Shape;342;p12">
            <a:extLst>
              <a:ext uri="{FF2B5EF4-FFF2-40B4-BE49-F238E27FC236}">
                <a16:creationId xmlns:a16="http://schemas.microsoft.com/office/drawing/2014/main" id="{D9DBE533-EF34-49DD-A987-9CB50B2C0E44}"/>
              </a:ext>
            </a:extLst>
          </p:cNvPr>
          <p:cNvSpPr txBox="1">
            <a:spLocks/>
          </p:cNvSpPr>
          <p:nvPr/>
        </p:nvSpPr>
        <p:spPr>
          <a:xfrm>
            <a:off x="4918237" y="289763"/>
            <a:ext cx="2598442"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800" b="1" dirty="0" err="1">
                <a:solidFill>
                  <a:schemeClr val="bg1"/>
                </a:solidFill>
                <a:latin typeface="Politica" panose="02000506060000020004" pitchFamily="2" charset="0"/>
                <a:ea typeface="Megrim"/>
                <a:cs typeface="Megrim"/>
                <a:sym typeface="Nixie One"/>
              </a:rPr>
              <a:t>Animaker</a:t>
            </a:r>
            <a:r>
              <a:rPr lang="en-US" sz="4800" b="1" dirty="0">
                <a:solidFill>
                  <a:schemeClr val="bg1"/>
                </a:solidFill>
                <a:latin typeface="Politica" panose="02000506060000020004" pitchFamily="2" charset="0"/>
                <a:ea typeface="Megrim"/>
                <a:cs typeface="Megrim"/>
                <a:sym typeface="Nixie One"/>
              </a:rPr>
              <a:t> </a:t>
            </a:r>
          </a:p>
        </p:txBody>
      </p:sp>
      <p:sp>
        <p:nvSpPr>
          <p:cNvPr id="14" name="Google Shape;342;p12">
            <a:extLst>
              <a:ext uri="{FF2B5EF4-FFF2-40B4-BE49-F238E27FC236}">
                <a16:creationId xmlns:a16="http://schemas.microsoft.com/office/drawing/2014/main" id="{65EACC05-860C-4006-8975-D71AB653B610}"/>
              </a:ext>
            </a:extLst>
          </p:cNvPr>
          <p:cNvSpPr txBox="1">
            <a:spLocks/>
          </p:cNvSpPr>
          <p:nvPr/>
        </p:nvSpPr>
        <p:spPr>
          <a:xfrm>
            <a:off x="222249" y="6102220"/>
            <a:ext cx="5537463" cy="56115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a:solidFill>
                  <a:schemeClr val="bg1"/>
                </a:solidFill>
                <a:latin typeface="Politica" panose="02000506060000020004" pitchFamily="2" charset="0"/>
                <a:ea typeface="Megrim"/>
                <a:cs typeface="Megrim"/>
                <a:sym typeface="Nixie One"/>
              </a:rPr>
              <a:t>https://www.animaker.com/</a:t>
            </a:r>
          </a:p>
        </p:txBody>
      </p:sp>
      <p:pic>
        <p:nvPicPr>
          <p:cNvPr id="4" name="Picture 3">
            <a:extLst>
              <a:ext uri="{FF2B5EF4-FFF2-40B4-BE49-F238E27FC236}">
                <a16:creationId xmlns:a16="http://schemas.microsoft.com/office/drawing/2014/main" id="{C36C80AF-1CA3-4E9F-AC74-D3077A4D9211}"/>
              </a:ext>
            </a:extLst>
          </p:cNvPr>
          <p:cNvPicPr>
            <a:picLocks noChangeAspect="1"/>
          </p:cNvPicPr>
          <p:nvPr/>
        </p:nvPicPr>
        <p:blipFill rotWithShape="1">
          <a:blip r:embed="rId4"/>
          <a:srcRect t="9733" b="4225"/>
          <a:stretch/>
        </p:blipFill>
        <p:spPr>
          <a:xfrm>
            <a:off x="979869" y="965916"/>
            <a:ext cx="10232261" cy="4952244"/>
          </a:xfrm>
          <a:prstGeom prst="rect">
            <a:avLst/>
          </a:prstGeom>
        </p:spPr>
      </p:pic>
    </p:spTree>
    <p:extLst>
      <p:ext uri="{BB962C8B-B14F-4D97-AF65-F5344CB8AC3E}">
        <p14:creationId xmlns:p14="http://schemas.microsoft.com/office/powerpoint/2010/main" val="123682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a:latin typeface="Politica" charset="0"/>
                <a:ea typeface="Politica" charset="0"/>
                <a:cs typeface="Politica" charset="0"/>
              </a:rPr>
              <a:t>Studio56.qa</a:t>
            </a:r>
            <a:endParaRPr lang="en-US" dirty="0">
              <a:latin typeface="Politica" charset="0"/>
              <a:ea typeface="Politica" charset="0"/>
              <a:cs typeface="Politica" charset="0"/>
            </a:endParaRPr>
          </a:p>
        </p:txBody>
      </p:sp>
      <p:pic>
        <p:nvPicPr>
          <p:cNvPr id="9" name="Picture 8"/>
          <p:cNvPicPr>
            <a:picLocks noChangeAspect="1"/>
          </p:cNvPicPr>
          <p:nvPr/>
        </p:nvPicPr>
        <p:blipFill rotWithShape="1">
          <a:blip r:embed="rId3" cstate="email">
            <a:lum bright="100000"/>
            <a:alphaModFix amt="39000"/>
            <a:extLst>
              <a:ext uri="{28A0092B-C50C-407E-A947-70E740481C1C}">
                <a14:useLocalDpi xmlns:a14="http://schemas.microsoft.com/office/drawing/2010/main"/>
              </a:ext>
            </a:extLst>
          </a:blip>
          <a:srcRect l="3178" t="-3599" r="48363" b="8518"/>
          <a:stretch/>
        </p:blipFill>
        <p:spPr>
          <a:xfrm>
            <a:off x="9248482" y="-246831"/>
            <a:ext cx="2943518" cy="6520661"/>
          </a:xfrm>
          <a:prstGeom prst="rect">
            <a:avLst/>
          </a:prstGeom>
        </p:spPr>
      </p:pic>
      <p:grpSp>
        <p:nvGrpSpPr>
          <p:cNvPr id="13" name="Group 12"/>
          <p:cNvGrpSpPr/>
          <p:nvPr/>
        </p:nvGrpSpPr>
        <p:grpSpPr>
          <a:xfrm>
            <a:off x="9346162" y="6273830"/>
            <a:ext cx="1317480" cy="429393"/>
            <a:chOff x="9331349" y="6222078"/>
            <a:chExt cx="1450765" cy="472833"/>
          </a:xfrm>
        </p:grpSpPr>
        <p:pic>
          <p:nvPicPr>
            <p:cNvPr id="15" name="Picture 14"/>
            <p:cNvPicPr>
              <a:picLocks noChangeAspect="1"/>
            </p:cNvPicPr>
            <p:nvPr/>
          </p:nvPicPr>
          <p:blipFill rotWithShape="1">
            <a:blip r:embed="rId4" cstate="email">
              <a:lum bright="100000"/>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6" name="Picture 15"/>
            <p:cNvPicPr>
              <a:picLocks noChangeAspect="1"/>
            </p:cNvPicPr>
            <p:nvPr/>
          </p:nvPicPr>
          <p:blipFill rotWithShape="1">
            <a:blip r:embed="rId4"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10" name="Google Shape;415;p20">
            <a:extLst>
              <a:ext uri="{FF2B5EF4-FFF2-40B4-BE49-F238E27FC236}">
                <a16:creationId xmlns:a16="http://schemas.microsoft.com/office/drawing/2014/main" id="{42D19CF6-1F21-4395-9A65-0C9230352B0B}"/>
              </a:ext>
            </a:extLst>
          </p:cNvPr>
          <p:cNvSpPr txBox="1">
            <a:spLocks/>
          </p:cNvSpPr>
          <p:nvPr/>
        </p:nvSpPr>
        <p:spPr>
          <a:xfrm>
            <a:off x="3409887" y="289302"/>
            <a:ext cx="5936277" cy="3130493"/>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pPr>
            <a:r>
              <a:rPr lang="ar-QA" sz="3000" dirty="0">
                <a:solidFill>
                  <a:schemeClr val="bg1"/>
                </a:solidFill>
                <a:latin typeface="Neo Sans Arabic" panose="020B0504030504040204" pitchFamily="34" charset="-78"/>
                <a:cs typeface="Neo Sans Arabic" panose="020B0504030504040204" pitchFamily="34" charset="-78"/>
              </a:rPr>
              <a:t>ما الذي سنقوم بتطويره اليوم؟</a:t>
            </a:r>
            <a:br>
              <a:rPr lang="ar-QA" sz="3000" dirty="0">
                <a:solidFill>
                  <a:schemeClr val="bg1"/>
                </a:solidFill>
              </a:rPr>
            </a:br>
            <a:r>
              <a:rPr lang="en-US" sz="3200" b="1" dirty="0">
                <a:solidFill>
                  <a:schemeClr val="bg1"/>
                </a:solidFill>
                <a:latin typeface="Politica" panose="02000506060000020004" pitchFamily="2" charset="0"/>
              </a:rPr>
              <a:t>What we will develop TODAY?</a:t>
            </a:r>
          </a:p>
          <a:p>
            <a:pPr algn="r">
              <a:spcBef>
                <a:spcPts val="0"/>
              </a:spcBef>
            </a:pPr>
            <a:endParaRPr lang="en-US" sz="3000" dirty="0">
              <a:solidFill>
                <a:schemeClr val="bg1"/>
              </a:solidFill>
              <a:latin typeface="Raleway ExtraBold"/>
            </a:endParaRPr>
          </a:p>
          <a:p>
            <a:pPr algn="r">
              <a:spcBef>
                <a:spcPts val="0"/>
              </a:spcBef>
            </a:pPr>
            <a:r>
              <a:rPr lang="en-US" sz="3200" dirty="0">
                <a:solidFill>
                  <a:schemeClr val="bg1"/>
                </a:solidFill>
                <a:latin typeface="Politica" panose="02000506060000020004" pitchFamily="2" charset="0"/>
              </a:rPr>
              <a:t>A digital fashion show simulation video </a:t>
            </a:r>
          </a:p>
          <a:p>
            <a:pPr algn="r">
              <a:spcBef>
                <a:spcPts val="0"/>
              </a:spcBef>
            </a:pPr>
            <a:r>
              <a:rPr lang="ar-QA" sz="3200" dirty="0">
                <a:solidFill>
                  <a:schemeClr val="bg1"/>
                </a:solidFill>
                <a:latin typeface="Politica" panose="02000506060000020004" pitchFamily="2" charset="0"/>
              </a:rPr>
              <a:t>فيديو </a:t>
            </a:r>
            <a:r>
              <a:rPr lang="ar-DZ" sz="3200" dirty="0">
                <a:solidFill>
                  <a:schemeClr val="bg1"/>
                </a:solidFill>
                <a:latin typeface="Politica" panose="02000506060000020004" pitchFamily="2" charset="0"/>
              </a:rPr>
              <a:t>محاكاة لعرض الأزياء الافتراضي</a:t>
            </a:r>
            <a:endParaRPr lang="en-US" sz="3200" dirty="0">
              <a:solidFill>
                <a:schemeClr val="bg1"/>
              </a:solidFill>
              <a:latin typeface="Politica" panose="02000506060000020004" pitchFamily="2" charset="0"/>
            </a:endParaRPr>
          </a:p>
        </p:txBody>
      </p:sp>
      <p:pic>
        <p:nvPicPr>
          <p:cNvPr id="11" name="Google Shape;417;p20">
            <a:extLst>
              <a:ext uri="{FF2B5EF4-FFF2-40B4-BE49-F238E27FC236}">
                <a16:creationId xmlns:a16="http://schemas.microsoft.com/office/drawing/2014/main" id="{0A9C3652-FED4-4E29-A64A-390937D1B120}"/>
              </a:ext>
            </a:extLst>
          </p:cNvPr>
          <p:cNvPicPr preferRelativeResize="0"/>
          <p:nvPr/>
        </p:nvPicPr>
        <p:blipFill rotWithShape="1">
          <a:blip r:embed="rId5"/>
          <a:srcRect l="9844" t="15025" r="25696" b="21956"/>
          <a:stretch/>
        </p:blipFill>
        <p:spPr>
          <a:xfrm>
            <a:off x="310895" y="3461784"/>
            <a:ext cx="5199945" cy="2859601"/>
          </a:xfrm>
          <a:prstGeom prst="hexagon">
            <a:avLst>
              <a:gd name="adj" fmla="val 28504"/>
              <a:gd name="vf" fmla="val 115470"/>
            </a:avLst>
          </a:prstGeom>
          <a:noFill/>
          <a:ln>
            <a:noFill/>
          </a:ln>
          <a:effectLst>
            <a:outerShdw blurRad="57150" dist="19050" dir="5400000" algn="bl" rotWithShape="0">
              <a:srgbClr val="000000">
                <a:alpha val="50000"/>
              </a:srgbClr>
            </a:outerShdw>
          </a:effectLst>
        </p:spPr>
      </p:pic>
      <p:sp>
        <p:nvSpPr>
          <p:cNvPr id="2" name="Rectangle 1">
            <a:extLst>
              <a:ext uri="{FF2B5EF4-FFF2-40B4-BE49-F238E27FC236}">
                <a16:creationId xmlns:a16="http://schemas.microsoft.com/office/drawing/2014/main" id="{0AD8308E-9BAB-4CD9-8541-3A8A6397CEE4}"/>
              </a:ext>
            </a:extLst>
          </p:cNvPr>
          <p:cNvSpPr>
            <a:spLocks noChangeArrowheads="1"/>
          </p:cNvSpPr>
          <p:nvPr/>
        </p:nvSpPr>
        <p:spPr bwMode="auto">
          <a:xfrm>
            <a:off x="0" y="-41989"/>
            <a:ext cx="65" cy="54117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54091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 name="TextBox 2"/>
          <p:cNvSpPr txBox="1"/>
          <p:nvPr/>
        </p:nvSpPr>
        <p:spPr>
          <a:xfrm>
            <a:off x="10663642" y="6273830"/>
            <a:ext cx="1435008" cy="400110"/>
          </a:xfrm>
          <a:prstGeom prst="rect">
            <a:avLst/>
          </a:prstGeom>
          <a:noFill/>
        </p:spPr>
        <p:txBody>
          <a:bodyPr wrap="none" rtlCol="0">
            <a:spAutoFit/>
          </a:bodyPr>
          <a:lstStyle/>
          <a:p>
            <a:r>
              <a:rPr lang="en-US" sz="2000">
                <a:latin typeface="Politica" charset="0"/>
                <a:ea typeface="Politica" charset="0"/>
                <a:cs typeface="Politica" charset="0"/>
              </a:rPr>
              <a:t>Studio56.qa</a:t>
            </a:r>
            <a:endParaRPr lang="en-US" sz="2000" dirty="0">
              <a:latin typeface="Politica" charset="0"/>
              <a:ea typeface="Politica" charset="0"/>
              <a:cs typeface="Politica" charset="0"/>
            </a:endParaRPr>
          </a:p>
        </p:txBody>
      </p:sp>
      <p:grpSp>
        <p:nvGrpSpPr>
          <p:cNvPr id="8" name="Group 7"/>
          <p:cNvGrpSpPr/>
          <p:nvPr/>
        </p:nvGrpSpPr>
        <p:grpSpPr>
          <a:xfrm>
            <a:off x="9346162" y="6273830"/>
            <a:ext cx="1317480" cy="429393"/>
            <a:chOff x="9331349" y="6222078"/>
            <a:chExt cx="1450765" cy="472833"/>
          </a:xfrm>
        </p:grpSpPr>
        <p:pic>
          <p:nvPicPr>
            <p:cNvPr id="9" name="Picture 8"/>
            <p:cNvPicPr>
              <a:picLocks noChangeAspect="1"/>
            </p:cNvPicPr>
            <p:nvPr/>
          </p:nvPicPr>
          <p:blipFill rotWithShape="1">
            <a:blip r:embed="rId3" cstate="email">
              <a:lum bright="100000"/>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0" name="Picture 9"/>
            <p:cNvPicPr>
              <a:picLocks noChangeAspect="1"/>
            </p:cNvPicPr>
            <p:nvPr/>
          </p:nvPicPr>
          <p:blipFill rotWithShape="1">
            <a:blip r:embed="rId3"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12" name="Google Shape;342;p12">
            <a:extLst>
              <a:ext uri="{FF2B5EF4-FFF2-40B4-BE49-F238E27FC236}">
                <a16:creationId xmlns:a16="http://schemas.microsoft.com/office/drawing/2014/main" id="{D9DBE533-EF34-49DD-A987-9CB50B2C0E44}"/>
              </a:ext>
            </a:extLst>
          </p:cNvPr>
          <p:cNvSpPr txBox="1">
            <a:spLocks/>
          </p:cNvSpPr>
          <p:nvPr/>
        </p:nvSpPr>
        <p:spPr>
          <a:xfrm>
            <a:off x="222250" y="345621"/>
            <a:ext cx="5537463"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800" b="1" dirty="0">
                <a:solidFill>
                  <a:schemeClr val="bg1"/>
                </a:solidFill>
                <a:latin typeface="Politica" panose="02000506060000020004" pitchFamily="2" charset="0"/>
                <a:ea typeface="Megrim"/>
                <a:cs typeface="Megrim"/>
                <a:sym typeface="Nixie One"/>
              </a:rPr>
              <a:t>Scene 1</a:t>
            </a:r>
          </a:p>
        </p:txBody>
      </p:sp>
      <p:sp>
        <p:nvSpPr>
          <p:cNvPr id="11" name="Google Shape;342;p12">
            <a:extLst>
              <a:ext uri="{FF2B5EF4-FFF2-40B4-BE49-F238E27FC236}">
                <a16:creationId xmlns:a16="http://schemas.microsoft.com/office/drawing/2014/main" id="{65845B45-E6E5-4856-BAE8-038FAF96E23D}"/>
              </a:ext>
            </a:extLst>
          </p:cNvPr>
          <p:cNvSpPr txBox="1">
            <a:spLocks/>
          </p:cNvSpPr>
          <p:nvPr/>
        </p:nvSpPr>
        <p:spPr>
          <a:xfrm>
            <a:off x="156790" y="1865376"/>
            <a:ext cx="5537463" cy="2435324"/>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800" dirty="0">
                <a:solidFill>
                  <a:schemeClr val="bg1"/>
                </a:solidFill>
                <a:latin typeface="Politica" panose="02000506060000020004" pitchFamily="2" charset="0"/>
                <a:ea typeface="Megrim"/>
                <a:cs typeface="Megrim"/>
                <a:sym typeface="Nixie One"/>
              </a:rPr>
              <a:t>1- Background</a:t>
            </a:r>
          </a:p>
          <a:p>
            <a:r>
              <a:rPr lang="en-US" sz="4800" dirty="0">
                <a:solidFill>
                  <a:schemeClr val="bg1"/>
                </a:solidFill>
                <a:latin typeface="Politica" panose="02000506060000020004" pitchFamily="2" charset="0"/>
                <a:ea typeface="Megrim"/>
                <a:cs typeface="Megrim"/>
                <a:sym typeface="Nixie One"/>
              </a:rPr>
              <a:t>2- Model Character</a:t>
            </a:r>
          </a:p>
          <a:p>
            <a:r>
              <a:rPr lang="en-US" sz="4800" dirty="0">
                <a:solidFill>
                  <a:schemeClr val="bg1"/>
                </a:solidFill>
                <a:latin typeface="Politica" panose="02000506060000020004" pitchFamily="2" charset="0"/>
                <a:ea typeface="Megrim"/>
                <a:cs typeface="Megrim"/>
                <a:sym typeface="Nixie One"/>
              </a:rPr>
              <a:t>3- Walking animation</a:t>
            </a:r>
          </a:p>
        </p:txBody>
      </p:sp>
      <p:pic>
        <p:nvPicPr>
          <p:cNvPr id="5" name="Picture 4">
            <a:extLst>
              <a:ext uri="{FF2B5EF4-FFF2-40B4-BE49-F238E27FC236}">
                <a16:creationId xmlns:a16="http://schemas.microsoft.com/office/drawing/2014/main" id="{FD0160AB-AC08-4AE6-8108-E8763B548DF7}"/>
              </a:ext>
            </a:extLst>
          </p:cNvPr>
          <p:cNvPicPr>
            <a:picLocks noChangeAspect="1"/>
          </p:cNvPicPr>
          <p:nvPr/>
        </p:nvPicPr>
        <p:blipFill rotWithShape="1">
          <a:blip r:embed="rId4"/>
          <a:srcRect l="17850" t="21466" r="34075" b="30533"/>
          <a:stretch/>
        </p:blipFill>
        <p:spPr>
          <a:xfrm>
            <a:off x="4957278" y="1557831"/>
            <a:ext cx="6989064" cy="3925215"/>
          </a:xfrm>
          <a:prstGeom prst="rect">
            <a:avLst/>
          </a:prstGeom>
        </p:spPr>
      </p:pic>
    </p:spTree>
    <p:extLst>
      <p:ext uri="{BB962C8B-B14F-4D97-AF65-F5344CB8AC3E}">
        <p14:creationId xmlns:p14="http://schemas.microsoft.com/office/powerpoint/2010/main" val="3319725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0335"/>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 name="TextBox 2"/>
          <p:cNvSpPr txBox="1"/>
          <p:nvPr/>
        </p:nvSpPr>
        <p:spPr>
          <a:xfrm>
            <a:off x="10663642" y="6273830"/>
            <a:ext cx="1435008" cy="400110"/>
          </a:xfrm>
          <a:prstGeom prst="rect">
            <a:avLst/>
          </a:prstGeom>
          <a:noFill/>
        </p:spPr>
        <p:txBody>
          <a:bodyPr wrap="none" rtlCol="0">
            <a:spAutoFit/>
          </a:bodyPr>
          <a:lstStyle/>
          <a:p>
            <a:r>
              <a:rPr lang="en-US" sz="2000">
                <a:latin typeface="Politica" charset="0"/>
                <a:ea typeface="Politica" charset="0"/>
                <a:cs typeface="Politica" charset="0"/>
              </a:rPr>
              <a:t>Studio56.qa</a:t>
            </a:r>
            <a:endParaRPr lang="en-US" sz="2000" dirty="0">
              <a:latin typeface="Politica" charset="0"/>
              <a:ea typeface="Politica" charset="0"/>
              <a:cs typeface="Politica" charset="0"/>
            </a:endParaRPr>
          </a:p>
        </p:txBody>
      </p:sp>
      <p:grpSp>
        <p:nvGrpSpPr>
          <p:cNvPr id="8" name="Group 7"/>
          <p:cNvGrpSpPr/>
          <p:nvPr/>
        </p:nvGrpSpPr>
        <p:grpSpPr>
          <a:xfrm>
            <a:off x="9346162" y="6273830"/>
            <a:ext cx="1317480" cy="429393"/>
            <a:chOff x="9331349" y="6222078"/>
            <a:chExt cx="1450765" cy="472833"/>
          </a:xfrm>
        </p:grpSpPr>
        <p:pic>
          <p:nvPicPr>
            <p:cNvPr id="9" name="Picture 8"/>
            <p:cNvPicPr>
              <a:picLocks noChangeAspect="1"/>
            </p:cNvPicPr>
            <p:nvPr/>
          </p:nvPicPr>
          <p:blipFill rotWithShape="1">
            <a:blip r:embed="rId3" cstate="email">
              <a:lum bright="100000"/>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0" name="Picture 9"/>
            <p:cNvPicPr>
              <a:picLocks noChangeAspect="1"/>
            </p:cNvPicPr>
            <p:nvPr/>
          </p:nvPicPr>
          <p:blipFill rotWithShape="1">
            <a:blip r:embed="rId3"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12" name="Google Shape;342;p12">
            <a:extLst>
              <a:ext uri="{FF2B5EF4-FFF2-40B4-BE49-F238E27FC236}">
                <a16:creationId xmlns:a16="http://schemas.microsoft.com/office/drawing/2014/main" id="{D9DBE533-EF34-49DD-A987-9CB50B2C0E44}"/>
              </a:ext>
            </a:extLst>
          </p:cNvPr>
          <p:cNvSpPr txBox="1">
            <a:spLocks/>
          </p:cNvSpPr>
          <p:nvPr/>
        </p:nvSpPr>
        <p:spPr>
          <a:xfrm>
            <a:off x="222250" y="345621"/>
            <a:ext cx="5537463"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800" b="1" dirty="0">
                <a:solidFill>
                  <a:schemeClr val="bg1"/>
                </a:solidFill>
                <a:latin typeface="Politica" panose="02000506060000020004" pitchFamily="2" charset="0"/>
                <a:ea typeface="Megrim"/>
                <a:cs typeface="Megrim"/>
                <a:sym typeface="Nixie One"/>
              </a:rPr>
              <a:t>Scene 2</a:t>
            </a:r>
          </a:p>
        </p:txBody>
      </p:sp>
      <p:sp>
        <p:nvSpPr>
          <p:cNvPr id="11" name="Google Shape;342;p12">
            <a:extLst>
              <a:ext uri="{FF2B5EF4-FFF2-40B4-BE49-F238E27FC236}">
                <a16:creationId xmlns:a16="http://schemas.microsoft.com/office/drawing/2014/main" id="{65845B45-E6E5-4856-BAE8-038FAF96E23D}"/>
              </a:ext>
            </a:extLst>
          </p:cNvPr>
          <p:cNvSpPr txBox="1">
            <a:spLocks/>
          </p:cNvSpPr>
          <p:nvPr/>
        </p:nvSpPr>
        <p:spPr>
          <a:xfrm>
            <a:off x="164024" y="2238817"/>
            <a:ext cx="5537463" cy="2449564"/>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800" dirty="0">
                <a:solidFill>
                  <a:schemeClr val="bg1"/>
                </a:solidFill>
                <a:latin typeface="Politica" panose="02000506060000020004" pitchFamily="2" charset="0"/>
                <a:ea typeface="Megrim"/>
                <a:cs typeface="Megrim"/>
                <a:sym typeface="Nixie One"/>
              </a:rPr>
              <a:t>1- Background</a:t>
            </a:r>
          </a:p>
          <a:p>
            <a:r>
              <a:rPr lang="en-US" sz="4800" dirty="0">
                <a:solidFill>
                  <a:schemeClr val="bg1"/>
                </a:solidFill>
                <a:latin typeface="Politica" panose="02000506060000020004" pitchFamily="2" charset="0"/>
                <a:ea typeface="Megrim"/>
                <a:cs typeface="Megrim"/>
                <a:sym typeface="Nixie One"/>
              </a:rPr>
              <a:t>2- Model Character</a:t>
            </a:r>
          </a:p>
          <a:p>
            <a:r>
              <a:rPr lang="en-US" sz="4800" dirty="0">
                <a:solidFill>
                  <a:schemeClr val="bg1"/>
                </a:solidFill>
                <a:latin typeface="Politica" panose="02000506060000020004" pitchFamily="2" charset="0"/>
                <a:ea typeface="Megrim"/>
                <a:cs typeface="Megrim"/>
                <a:sym typeface="Nixie One"/>
              </a:rPr>
              <a:t>3- Waving animation</a:t>
            </a:r>
          </a:p>
        </p:txBody>
      </p:sp>
      <p:pic>
        <p:nvPicPr>
          <p:cNvPr id="13" name="Picture 12">
            <a:extLst>
              <a:ext uri="{FF2B5EF4-FFF2-40B4-BE49-F238E27FC236}">
                <a16:creationId xmlns:a16="http://schemas.microsoft.com/office/drawing/2014/main" id="{8928873A-4457-4A7E-878D-1C86384E2458}"/>
              </a:ext>
            </a:extLst>
          </p:cNvPr>
          <p:cNvPicPr>
            <a:picLocks noChangeAspect="1"/>
          </p:cNvPicPr>
          <p:nvPr/>
        </p:nvPicPr>
        <p:blipFill rotWithShape="1">
          <a:blip r:embed="rId4"/>
          <a:srcRect l="17925" t="21494" r="34076" b="30373"/>
          <a:stretch/>
        </p:blipFill>
        <p:spPr>
          <a:xfrm>
            <a:off x="4957278" y="1557830"/>
            <a:ext cx="6989064" cy="3942269"/>
          </a:xfrm>
          <a:prstGeom prst="rect">
            <a:avLst/>
          </a:prstGeom>
        </p:spPr>
      </p:pic>
    </p:spTree>
    <p:extLst>
      <p:ext uri="{BB962C8B-B14F-4D97-AF65-F5344CB8AC3E}">
        <p14:creationId xmlns:p14="http://schemas.microsoft.com/office/powerpoint/2010/main" val="1150332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528A94-C58A-44A7-BDCB-38F2473413D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49624" y="971551"/>
            <a:ext cx="3334871" cy="5105400"/>
          </a:xfrm>
          <a:prstGeom prst="rect">
            <a:avLst/>
          </a:prstGeom>
        </p:spPr>
      </p:pic>
      <p:pic>
        <p:nvPicPr>
          <p:cNvPr id="3" name="Picture 2">
            <a:extLst>
              <a:ext uri="{FF2B5EF4-FFF2-40B4-BE49-F238E27FC236}">
                <a16:creationId xmlns:a16="http://schemas.microsoft.com/office/drawing/2014/main" id="{8092A08A-FCA6-46C6-B0AA-239C2B83677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235440" y="1071563"/>
            <a:ext cx="2606936" cy="5162550"/>
          </a:xfrm>
          <a:prstGeom prst="rect">
            <a:avLst/>
          </a:prstGeom>
        </p:spPr>
      </p:pic>
      <p:sp>
        <p:nvSpPr>
          <p:cNvPr id="5" name="Rectangle 4">
            <a:extLst>
              <a:ext uri="{FF2B5EF4-FFF2-40B4-BE49-F238E27FC236}">
                <a16:creationId xmlns:a16="http://schemas.microsoft.com/office/drawing/2014/main" id="{6953566C-D6FD-446B-B199-096D51B65DFD}"/>
              </a:ext>
            </a:extLst>
          </p:cNvPr>
          <p:cNvSpPr/>
          <p:nvPr/>
        </p:nvSpPr>
        <p:spPr>
          <a:xfrm>
            <a:off x="5064947" y="1259093"/>
            <a:ext cx="1864613" cy="974626"/>
          </a:xfrm>
          <a:prstGeom prst="rect">
            <a:avLst/>
          </a:prstGeom>
        </p:spPr>
        <p:txBody>
          <a:bodyPr wrap="square">
            <a:spAutoFit/>
          </a:bodyPr>
          <a:lstStyle/>
          <a:p>
            <a:pPr lvl="1">
              <a:lnSpc>
                <a:spcPct val="150000"/>
              </a:lnSpc>
              <a:defRPr>
                <a:solidFill>
                  <a:srgbClr val="FFFFFF"/>
                </a:solidFill>
                <a:latin typeface="Politica"/>
                <a:ea typeface="Politica"/>
                <a:cs typeface="Politica"/>
                <a:sym typeface="Politica"/>
              </a:defRPr>
            </a:pPr>
            <a:r>
              <a:rPr lang="en-US" sz="4400" b="1" dirty="0">
                <a:solidFill>
                  <a:srgbClr val="FF3850"/>
                </a:solidFill>
                <a:highlight>
                  <a:srgbClr val="C0C0C0"/>
                </a:highlight>
              </a:rPr>
              <a:t>SOUND</a:t>
            </a:r>
          </a:p>
        </p:txBody>
      </p:sp>
      <p:sp>
        <p:nvSpPr>
          <p:cNvPr id="6" name="Rectangle 5">
            <a:extLst>
              <a:ext uri="{FF2B5EF4-FFF2-40B4-BE49-F238E27FC236}">
                <a16:creationId xmlns:a16="http://schemas.microsoft.com/office/drawing/2014/main" id="{8E21F42B-983A-4F7C-BDE4-226D057FDE4E}"/>
              </a:ext>
            </a:extLst>
          </p:cNvPr>
          <p:cNvSpPr/>
          <p:nvPr/>
        </p:nvSpPr>
        <p:spPr>
          <a:xfrm>
            <a:off x="4613989" y="3563470"/>
            <a:ext cx="2766530" cy="1990288"/>
          </a:xfrm>
          <a:prstGeom prst="rect">
            <a:avLst/>
          </a:prstGeom>
        </p:spPr>
        <p:txBody>
          <a:bodyPr wrap="square">
            <a:spAutoFit/>
          </a:bodyPr>
          <a:lstStyle/>
          <a:p>
            <a:pPr lvl="1" algn="ctr">
              <a:lnSpc>
                <a:spcPct val="150000"/>
              </a:lnSpc>
              <a:defRPr>
                <a:solidFill>
                  <a:srgbClr val="FFFFFF"/>
                </a:solidFill>
                <a:latin typeface="Politica"/>
                <a:ea typeface="Politica"/>
                <a:cs typeface="Politica"/>
                <a:sym typeface="Politica"/>
              </a:defRPr>
            </a:pPr>
            <a:r>
              <a:rPr lang="en-US" sz="4400" b="1" dirty="0">
                <a:solidFill>
                  <a:srgbClr val="FF3850"/>
                </a:solidFill>
                <a:highlight>
                  <a:srgbClr val="C0C0C0"/>
                </a:highlight>
              </a:rPr>
              <a:t>TRANSITION EFFECTS</a:t>
            </a:r>
          </a:p>
        </p:txBody>
      </p:sp>
      <p:sp>
        <p:nvSpPr>
          <p:cNvPr id="7" name="Arrow: Right 6">
            <a:extLst>
              <a:ext uri="{FF2B5EF4-FFF2-40B4-BE49-F238E27FC236}">
                <a16:creationId xmlns:a16="http://schemas.microsoft.com/office/drawing/2014/main" id="{9CA7066D-E992-485E-AD05-D7CF16981589}"/>
              </a:ext>
            </a:extLst>
          </p:cNvPr>
          <p:cNvSpPr/>
          <p:nvPr/>
        </p:nvSpPr>
        <p:spPr>
          <a:xfrm>
            <a:off x="7721082" y="4483359"/>
            <a:ext cx="1026367" cy="382555"/>
          </a:xfrm>
          <a:prstGeom prst="rightArrow">
            <a:avLst/>
          </a:prstGeom>
          <a:solidFill>
            <a:srgbClr val="F72E41"/>
          </a:solidFill>
          <a:ln>
            <a:solidFill>
              <a:srgbClr val="F7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Right 7">
            <a:extLst>
              <a:ext uri="{FF2B5EF4-FFF2-40B4-BE49-F238E27FC236}">
                <a16:creationId xmlns:a16="http://schemas.microsoft.com/office/drawing/2014/main" id="{503D55FE-9BCD-4024-8D04-192B7F8093FE}"/>
              </a:ext>
            </a:extLst>
          </p:cNvPr>
          <p:cNvSpPr/>
          <p:nvPr/>
        </p:nvSpPr>
        <p:spPr>
          <a:xfrm flipH="1">
            <a:off x="4087080" y="1645297"/>
            <a:ext cx="1026367" cy="382555"/>
          </a:xfrm>
          <a:prstGeom prst="rightArrow">
            <a:avLst/>
          </a:prstGeom>
          <a:solidFill>
            <a:srgbClr val="F72E41"/>
          </a:solidFill>
          <a:ln>
            <a:solidFill>
              <a:srgbClr val="F7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33">
            <a:extLst>
              <a:ext uri="{FF2B5EF4-FFF2-40B4-BE49-F238E27FC236}">
                <a16:creationId xmlns:a16="http://schemas.microsoft.com/office/drawing/2014/main" id="{8FBFF81C-2DE7-4EA7-AC72-0F3CE84A1740}"/>
              </a:ext>
            </a:extLst>
          </p:cNvPr>
          <p:cNvSpPr txBox="1"/>
          <p:nvPr/>
        </p:nvSpPr>
        <p:spPr>
          <a:xfrm>
            <a:off x="10663642" y="6507197"/>
            <a:ext cx="949938"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a:solidFill>
                  <a:srgbClr val="FFFFFF"/>
                </a:solidFill>
                <a:latin typeface="Politica"/>
                <a:ea typeface="Politica"/>
                <a:cs typeface="Politica"/>
                <a:sym typeface="Politica"/>
              </a:defRPr>
            </a:lvl1pPr>
          </a:lstStyle>
          <a:p>
            <a:r>
              <a:rPr dirty="0">
                <a:solidFill>
                  <a:schemeClr val="tx1"/>
                </a:solidFill>
              </a:rPr>
              <a:t>Studio56.qa</a:t>
            </a:r>
          </a:p>
        </p:txBody>
      </p:sp>
      <p:pic>
        <p:nvPicPr>
          <p:cNvPr id="14" name="Picture 7" descr="Picture 7">
            <a:extLst>
              <a:ext uri="{FF2B5EF4-FFF2-40B4-BE49-F238E27FC236}">
                <a16:creationId xmlns:a16="http://schemas.microsoft.com/office/drawing/2014/main" id="{C3709314-29F0-4C71-9341-078A454316A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75417" y="6473358"/>
            <a:ext cx="1044682" cy="369336"/>
          </a:xfrm>
          <a:prstGeom prst="rect">
            <a:avLst/>
          </a:prstGeom>
          <a:ln w="12700">
            <a:miter lim="400000"/>
          </a:ln>
        </p:spPr>
      </p:pic>
    </p:spTree>
    <p:extLst>
      <p:ext uri="{BB962C8B-B14F-4D97-AF65-F5344CB8AC3E}">
        <p14:creationId xmlns:p14="http://schemas.microsoft.com/office/powerpoint/2010/main" val="1264084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sp>
        <p:nvSpPr>
          <p:cNvPr id="4" name="TextBox 3"/>
          <p:cNvSpPr txBox="1"/>
          <p:nvPr/>
        </p:nvSpPr>
        <p:spPr>
          <a:xfrm>
            <a:off x="397157" y="2529544"/>
            <a:ext cx="5577757" cy="1323439"/>
          </a:xfrm>
          <a:prstGeom prst="rect">
            <a:avLst/>
          </a:prstGeom>
          <a:noFill/>
        </p:spPr>
        <p:txBody>
          <a:bodyPr wrap="square" rtlCol="0">
            <a:spAutoFit/>
          </a:bodyPr>
          <a:lstStyle/>
          <a:p>
            <a:r>
              <a:rPr lang="en-US" sz="8000" dirty="0">
                <a:solidFill>
                  <a:schemeClr val="bg1"/>
                </a:solidFill>
                <a:latin typeface="Politica" charset="0"/>
                <a:ea typeface="Politica" charset="0"/>
                <a:cs typeface="Politica" charset="0"/>
              </a:rPr>
              <a:t>Thanks</a:t>
            </a:r>
          </a:p>
        </p:txBody>
      </p:sp>
      <p:sp>
        <p:nvSpPr>
          <p:cNvPr id="14" name="TextBox 13"/>
          <p:cNvSpPr txBox="1"/>
          <p:nvPr/>
        </p:nvSpPr>
        <p:spPr>
          <a:xfrm>
            <a:off x="765261" y="3659505"/>
            <a:ext cx="3528958" cy="646331"/>
          </a:xfrm>
          <a:prstGeom prst="rect">
            <a:avLst/>
          </a:prstGeom>
          <a:noFill/>
        </p:spPr>
        <p:txBody>
          <a:bodyPr wrap="square" rtlCol="0">
            <a:spAutoFit/>
          </a:bodyPr>
          <a:lstStyle/>
          <a:p>
            <a:r>
              <a:rPr lang="en-US" sz="3600" dirty="0">
                <a:latin typeface="Politica" charset="0"/>
                <a:ea typeface="Politica" charset="0"/>
                <a:cs typeface="Politica" charset="0"/>
              </a:rPr>
              <a:t>@studio56qa</a:t>
            </a:r>
          </a:p>
        </p:txBody>
      </p:sp>
      <p:pic>
        <p:nvPicPr>
          <p:cNvPr id="2" name="Picture 1"/>
          <p:cNvPicPr>
            <a:picLocks noChangeAspect="1"/>
          </p:cNvPicPr>
          <p:nvPr/>
        </p:nvPicPr>
        <p:blipFill>
          <a:blip r:embed="rId2" cstate="email">
            <a:lum bright="100000"/>
            <a:extLst>
              <a:ext uri="{28A0092B-C50C-407E-A947-70E740481C1C}">
                <a14:useLocalDpi xmlns:a14="http://schemas.microsoft.com/office/drawing/2010/main"/>
              </a:ext>
            </a:extLst>
          </a:blip>
          <a:stretch>
            <a:fillRect/>
          </a:stretch>
        </p:blipFill>
        <p:spPr>
          <a:xfrm>
            <a:off x="9352750" y="6273830"/>
            <a:ext cx="1310892" cy="414498"/>
          </a:xfrm>
          <a:prstGeom prst="rect">
            <a:avLst/>
          </a:prstGeom>
        </p:spPr>
      </p:pic>
      <p:pic>
        <p:nvPicPr>
          <p:cNvPr id="9" name="Picture 8"/>
          <p:cNvPicPr>
            <a:picLocks noChangeAspect="1"/>
          </p:cNvPicPr>
          <p:nvPr/>
        </p:nvPicPr>
        <p:blipFill>
          <a:blip r:embed="rId3" cstate="email">
            <a:duotone>
              <a:schemeClr val="bg2">
                <a:shade val="45000"/>
                <a:satMod val="135000"/>
              </a:schemeClr>
              <a:prstClr val="white"/>
            </a:duotone>
            <a:lum bright="-100000" contrast="-60000"/>
            <a:extLst>
              <a:ext uri="{28A0092B-C50C-407E-A947-70E740481C1C}">
                <a14:useLocalDpi xmlns:a14="http://schemas.microsoft.com/office/drawing/2010/main"/>
              </a:ext>
            </a:extLst>
          </a:blip>
          <a:stretch>
            <a:fillRect/>
          </a:stretch>
        </p:blipFill>
        <p:spPr>
          <a:xfrm>
            <a:off x="163954" y="289039"/>
            <a:ext cx="3688502" cy="1513231"/>
          </a:xfrm>
          <a:prstGeom prst="rect">
            <a:avLst/>
          </a:prstGeom>
        </p:spPr>
      </p:pic>
      <p:grpSp>
        <p:nvGrpSpPr>
          <p:cNvPr id="13" name="Group 12"/>
          <p:cNvGrpSpPr/>
          <p:nvPr/>
        </p:nvGrpSpPr>
        <p:grpSpPr>
          <a:xfrm>
            <a:off x="5742808" y="2353860"/>
            <a:ext cx="5035134" cy="1871501"/>
            <a:chOff x="5628508" y="2353860"/>
            <a:chExt cx="5035134" cy="1871501"/>
          </a:xfrm>
        </p:grpSpPr>
        <p:pic>
          <p:nvPicPr>
            <p:cNvPr id="12" name="Picture 11"/>
            <p:cNvPicPr>
              <a:picLocks noChangeAspect="1"/>
            </p:cNvPicPr>
            <p:nvPr/>
          </p:nvPicPr>
          <p:blipFill rotWithShape="1">
            <a:blip r:embed="rId4" cstate="email">
              <a:lum bright="100000"/>
              <a:extLst>
                <a:ext uri="{28A0092B-C50C-407E-A947-70E740481C1C}">
                  <a14:useLocalDpi xmlns:a14="http://schemas.microsoft.com/office/drawing/2010/main"/>
                </a:ext>
              </a:extLst>
            </a:blip>
            <a:srcRect l="32140" r="37541"/>
            <a:stretch/>
          </p:blipFill>
          <p:spPr>
            <a:xfrm>
              <a:off x="7183646" y="2353860"/>
              <a:ext cx="1628775" cy="1854200"/>
            </a:xfrm>
            <a:prstGeom prst="rect">
              <a:avLst/>
            </a:prstGeom>
          </p:spPr>
        </p:pic>
        <p:pic>
          <p:nvPicPr>
            <p:cNvPr id="15" name="Picture 14"/>
            <p:cNvPicPr>
              <a:picLocks noChangeAspect="1"/>
            </p:cNvPicPr>
            <p:nvPr/>
          </p:nvPicPr>
          <p:blipFill rotWithShape="1">
            <a:blip r:embed="rId4" cstate="email">
              <a:lum bright="100000"/>
              <a:extLst>
                <a:ext uri="{28A0092B-C50C-407E-A947-70E740481C1C}">
                  <a14:useLocalDpi xmlns:a14="http://schemas.microsoft.com/office/drawing/2010/main"/>
                </a:ext>
              </a:extLst>
            </a:blip>
            <a:srcRect l="67778"/>
            <a:stretch/>
          </p:blipFill>
          <p:spPr>
            <a:xfrm>
              <a:off x="8932655" y="2371161"/>
              <a:ext cx="1730987" cy="1854200"/>
            </a:xfrm>
            <a:prstGeom prst="rect">
              <a:avLst/>
            </a:prstGeom>
          </p:spPr>
        </p:pic>
        <p:pic>
          <p:nvPicPr>
            <p:cNvPr id="16" name="Picture 15"/>
            <p:cNvPicPr>
              <a:picLocks noChangeAspect="1"/>
            </p:cNvPicPr>
            <p:nvPr/>
          </p:nvPicPr>
          <p:blipFill rotWithShape="1">
            <a:blip r:embed="rId4" cstate="email">
              <a:lum bright="-100000"/>
              <a:extLst>
                <a:ext uri="{28A0092B-C50C-407E-A947-70E740481C1C}">
                  <a14:useLocalDpi xmlns:a14="http://schemas.microsoft.com/office/drawing/2010/main"/>
                </a:ext>
              </a:extLst>
            </a:blip>
            <a:srcRect r="71052"/>
            <a:stretch/>
          </p:blipFill>
          <p:spPr>
            <a:xfrm>
              <a:off x="5628508" y="2353860"/>
              <a:ext cx="1555138" cy="1854200"/>
            </a:xfrm>
            <a:prstGeom prst="rect">
              <a:avLst/>
            </a:prstGeom>
          </p:spPr>
        </p:pic>
      </p:grpSp>
      <p:pic>
        <p:nvPicPr>
          <p:cNvPr id="7" name="Picture 6" descr="A close up of a logo&#10;&#10;Description automatically generated">
            <a:extLst>
              <a:ext uri="{FF2B5EF4-FFF2-40B4-BE49-F238E27FC236}">
                <a16:creationId xmlns:a16="http://schemas.microsoft.com/office/drawing/2014/main" id="{E9C10F7E-4E2E-463E-89A0-D313F76844E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74087" y="3819433"/>
            <a:ext cx="469062" cy="405882"/>
          </a:xfrm>
          <a:prstGeom prst="rect">
            <a:avLst/>
          </a:prstGeom>
        </p:spPr>
      </p:pic>
    </p:spTree>
    <p:extLst>
      <p:ext uri="{BB962C8B-B14F-4D97-AF65-F5344CB8AC3E}">
        <p14:creationId xmlns:p14="http://schemas.microsoft.com/office/powerpoint/2010/main" val="580635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5" name="Group 4"/>
          <p:cNvGrpSpPr/>
          <p:nvPr/>
        </p:nvGrpSpPr>
        <p:grpSpPr>
          <a:xfrm>
            <a:off x="9346162" y="6273830"/>
            <a:ext cx="1317480" cy="429393"/>
            <a:chOff x="9331349" y="6222078"/>
            <a:chExt cx="1450765" cy="472833"/>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1" name="Picture 10"/>
            <p:cNvPicPr>
              <a:picLocks noChangeAspect="1"/>
            </p:cNvPicPr>
            <p:nvPr/>
          </p:nvPicPr>
          <p:blipFill rotWithShape="1">
            <a:blip r:embed="rId3"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pic>
        <p:nvPicPr>
          <p:cNvPr id="12" name="Picture 11"/>
          <p:cNvPicPr>
            <a:picLocks noChangeAspect="1"/>
          </p:cNvPicPr>
          <p:nvPr/>
        </p:nvPicPr>
        <p:blipFill rotWithShape="1">
          <a:blip r:embed="rId4" cstate="email">
            <a:lum/>
            <a:extLst>
              <a:ext uri="{28A0092B-C50C-407E-A947-70E740481C1C}">
                <a14:useLocalDpi xmlns:a14="http://schemas.microsoft.com/office/drawing/2010/main"/>
              </a:ext>
            </a:extLst>
          </a:blip>
          <a:srcRect l="6415" t="8200" r="76033" b="38094"/>
          <a:stretch/>
        </p:blipFill>
        <p:spPr>
          <a:xfrm>
            <a:off x="1" y="-297710"/>
            <a:ext cx="2051594" cy="7155710"/>
          </a:xfrm>
          <a:prstGeom prst="rect">
            <a:avLst/>
          </a:prstGeom>
        </p:spPr>
      </p:pic>
      <p:sp>
        <p:nvSpPr>
          <p:cNvPr id="16" name="Title 1">
            <a:extLst>
              <a:ext uri="{FF2B5EF4-FFF2-40B4-BE49-F238E27FC236}">
                <a16:creationId xmlns:a16="http://schemas.microsoft.com/office/drawing/2014/main" id="{DBA70AB3-8402-4130-8019-3EFA205FE93F}"/>
              </a:ext>
            </a:extLst>
          </p:cNvPr>
          <p:cNvSpPr txBox="1">
            <a:spLocks/>
          </p:cNvSpPr>
          <p:nvPr/>
        </p:nvSpPr>
        <p:spPr>
          <a:xfrm>
            <a:off x="2544522" y="308013"/>
            <a:ext cx="8069894" cy="69873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400" dirty="0">
                <a:solidFill>
                  <a:schemeClr val="dk1"/>
                </a:solidFill>
                <a:latin typeface="Raleway ExtraBold"/>
                <a:ea typeface="Raleway ExtraBold"/>
                <a:cs typeface="Raleway ExtraBold"/>
              </a:rPr>
              <a:t>WHO</a:t>
            </a:r>
            <a:r>
              <a:rPr lang="en-US" sz="1600" dirty="0"/>
              <a:t> </a:t>
            </a:r>
            <a:r>
              <a:rPr lang="en-US" sz="4400" dirty="0">
                <a:solidFill>
                  <a:schemeClr val="dk1"/>
                </a:solidFill>
                <a:latin typeface="Raleway ExtraBold"/>
                <a:ea typeface="Raleway ExtraBold"/>
                <a:cs typeface="Raleway ExtraBold"/>
                <a:sym typeface="Raleway ExtraBold"/>
              </a:rPr>
              <a:t>ARE</a:t>
            </a:r>
            <a:r>
              <a:rPr lang="en-US" sz="1600" dirty="0"/>
              <a:t> </a:t>
            </a:r>
            <a:r>
              <a:rPr lang="en-US" sz="4400" dirty="0">
                <a:solidFill>
                  <a:schemeClr val="dk1"/>
                </a:solidFill>
                <a:latin typeface="Raleway ExtraBold"/>
                <a:ea typeface="Raleway ExtraBold"/>
                <a:cs typeface="Raleway ExtraBold"/>
              </a:rPr>
              <a:t>WE?</a:t>
            </a:r>
            <a:r>
              <a:rPr lang="ar-DZ" sz="4400" dirty="0">
                <a:solidFill>
                  <a:schemeClr val="dk1"/>
                </a:solidFill>
                <a:latin typeface="Raleway ExtraBold"/>
                <a:ea typeface="Raleway ExtraBold"/>
                <a:cs typeface="Raleway ExtraBold"/>
              </a:rPr>
              <a:t> من نحن؟                  </a:t>
            </a:r>
            <a:endParaRPr lang="en-US" sz="3600" b="1" i="1" dirty="0">
              <a:solidFill>
                <a:schemeClr val="tx1"/>
              </a:solidFill>
              <a:latin typeface="Roboto"/>
              <a:ea typeface="Roboto"/>
              <a:cs typeface="Roboto"/>
              <a:sym typeface="Work Sans Light"/>
            </a:endParaRPr>
          </a:p>
        </p:txBody>
      </p:sp>
      <p:sp>
        <p:nvSpPr>
          <p:cNvPr id="17" name="Text Placeholder 2">
            <a:extLst>
              <a:ext uri="{FF2B5EF4-FFF2-40B4-BE49-F238E27FC236}">
                <a16:creationId xmlns:a16="http://schemas.microsoft.com/office/drawing/2014/main" id="{2C5E85B8-90A2-4A9E-BBB0-0D03E9C89C2C}"/>
              </a:ext>
            </a:extLst>
          </p:cNvPr>
          <p:cNvSpPr txBox="1">
            <a:spLocks/>
          </p:cNvSpPr>
          <p:nvPr/>
        </p:nvSpPr>
        <p:spPr>
          <a:xfrm>
            <a:off x="2507087" y="1273375"/>
            <a:ext cx="4432909" cy="511799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ar-DZ" sz="2000" dirty="0">
                <a:latin typeface="Consolas" panose="020B0609020204030204" pitchFamily="49" charset="0"/>
              </a:rPr>
              <a:t>ستوديو 5\6 هو مختبر تصنيع للأطفال الذين يتراوح أعمارهم بين عمر 7 و 18.</a:t>
            </a:r>
            <a:endParaRPr lang="en-US" sz="2000" dirty="0">
              <a:latin typeface="Consolas" panose="020B0609020204030204" pitchFamily="49" charset="0"/>
            </a:endParaRPr>
          </a:p>
          <a:p>
            <a:endParaRPr lang="en-US" sz="2000" dirty="0">
              <a:latin typeface="Consolas" panose="020B0609020204030204" pitchFamily="49" charset="0"/>
            </a:endParaRPr>
          </a:p>
          <a:p>
            <a:r>
              <a:rPr lang="en-US" sz="2000" dirty="0">
                <a:latin typeface="Consolas" panose="020B0609020204030204" pitchFamily="49" charset="0"/>
              </a:rPr>
              <a:t>STUDIO 5\6 is a fabrication lab targeting kids from age 7 to 18. </a:t>
            </a:r>
          </a:p>
          <a:p>
            <a:pPr marL="101600" algn="ctr" rtl="1"/>
            <a:r>
              <a:rPr lang="en-US" sz="1800" b="1" i="1" dirty="0">
                <a:solidFill>
                  <a:schemeClr val="tx1"/>
                </a:solidFill>
                <a:latin typeface="Roboto"/>
                <a:ea typeface="Roboto"/>
                <a:cs typeface="Roboto"/>
              </a:rPr>
              <a:t>_____</a:t>
            </a:r>
          </a:p>
          <a:p>
            <a:pPr marL="101600" algn="ctr" rtl="1"/>
            <a:endParaRPr lang="en-US" sz="1800" b="1" i="1" dirty="0">
              <a:solidFill>
                <a:schemeClr val="tx1"/>
              </a:solidFill>
              <a:latin typeface="Roboto"/>
              <a:ea typeface="Roboto"/>
              <a:cs typeface="Roboto"/>
            </a:endParaRPr>
          </a:p>
          <a:p>
            <a:pPr marL="101600" algn="ctr" rtl="1"/>
            <a:endParaRPr lang="en-US" sz="1800" b="1" i="1" dirty="0">
              <a:solidFill>
                <a:schemeClr val="tx1"/>
              </a:solidFill>
              <a:latin typeface="Roboto"/>
              <a:ea typeface="Roboto"/>
              <a:cs typeface="Roboto"/>
            </a:endParaRPr>
          </a:p>
          <a:p>
            <a:pPr algn="r"/>
            <a:r>
              <a:rPr lang="ar-DZ" sz="2000" dirty="0">
                <a:latin typeface="Consolas" panose="020B0609020204030204" pitchFamily="49" charset="0"/>
              </a:rPr>
              <a:t>سوف يحتوي مخبر التصنيع على آلات ومعدات مختلفة لتصنيع مختلف النماذج المبدئية المبتكرة.</a:t>
            </a:r>
            <a:endParaRPr lang="ar-QA" sz="2000" dirty="0">
              <a:latin typeface="Consolas" panose="020B0609020204030204" pitchFamily="49" charset="0"/>
            </a:endParaRPr>
          </a:p>
          <a:p>
            <a:endParaRPr lang="en-US" sz="2000" dirty="0">
              <a:latin typeface="Consolas" panose="020B0609020204030204" pitchFamily="49" charset="0"/>
            </a:endParaRPr>
          </a:p>
          <a:p>
            <a:r>
              <a:rPr lang="en-US" sz="2000" dirty="0">
                <a:latin typeface="Consolas" panose="020B0609020204030204" pitchFamily="49" charset="0"/>
              </a:rPr>
              <a:t>We will have Fablab with different machines and tools to use for creating active prototypes.</a:t>
            </a:r>
            <a:endParaRPr lang="ar-DZ" sz="2000" dirty="0">
              <a:latin typeface="Consolas" panose="020B0609020204030204" pitchFamily="49" charset="0"/>
            </a:endParaRPr>
          </a:p>
          <a:p>
            <a:endParaRPr lang="ar-DZ" sz="2000" dirty="0">
              <a:latin typeface="Consolas" panose="020B0609020204030204" pitchFamily="49" charset="0"/>
            </a:endParaRPr>
          </a:p>
        </p:txBody>
      </p:sp>
      <p:pic>
        <p:nvPicPr>
          <p:cNvPr id="18" name="Picture 17">
            <a:extLst>
              <a:ext uri="{FF2B5EF4-FFF2-40B4-BE49-F238E27FC236}">
                <a16:creationId xmlns:a16="http://schemas.microsoft.com/office/drawing/2014/main" id="{CCB8D865-3919-4D62-9B8A-ED14446A8D4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20611" y="1820131"/>
            <a:ext cx="4882149" cy="40289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27778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A074172-4A28-4993-B05A-BE4F215A05BD}"/>
              </a:ext>
            </a:extLst>
          </p:cNvPr>
          <p:cNvSpPr txBox="1">
            <a:spLocks/>
          </p:cNvSpPr>
          <p:nvPr/>
        </p:nvSpPr>
        <p:spPr>
          <a:xfrm>
            <a:off x="0" y="104497"/>
            <a:ext cx="5063530" cy="68534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dirty="0">
                <a:latin typeface="Politica" panose="02000506060000020004" pitchFamily="2" charset="0"/>
              </a:rPr>
              <a:t>What is inside the FABLAB?</a:t>
            </a:r>
          </a:p>
        </p:txBody>
      </p:sp>
      <p:pic>
        <p:nvPicPr>
          <p:cNvPr id="17" name="Picture 16" descr="Image result for 3d printer">
            <a:extLst>
              <a:ext uri="{FF2B5EF4-FFF2-40B4-BE49-F238E27FC236}">
                <a16:creationId xmlns:a16="http://schemas.microsoft.com/office/drawing/2014/main" id="{381A6FE3-0202-43BF-A881-0A5C5DDC7C3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049129"/>
            <a:ext cx="1860644" cy="2868045"/>
          </a:xfrm>
          <a:prstGeom prst="rect">
            <a:avLst/>
          </a:prstGeom>
          <a:noFill/>
          <a:extLst>
            <a:ext uri="{909E8E84-426E-40DD-AFC4-6F175D3DCCD1}">
              <a14:hiddenFill xmlns:a14="http://schemas.microsoft.com/office/drawing/2010/main">
                <a:solidFill>
                  <a:srgbClr val="FFFFFF"/>
                </a:solidFill>
              </a14:hiddenFill>
            </a:ext>
          </a:extLst>
        </p:spPr>
      </p:pic>
      <p:sp>
        <p:nvSpPr>
          <p:cNvPr id="18" name="Shape 146">
            <a:extLst>
              <a:ext uri="{FF2B5EF4-FFF2-40B4-BE49-F238E27FC236}">
                <a16:creationId xmlns:a16="http://schemas.microsoft.com/office/drawing/2014/main" id="{2F2AF982-5BEF-4DD5-A541-6AC35A7A853B}"/>
              </a:ext>
            </a:extLst>
          </p:cNvPr>
          <p:cNvSpPr txBox="1"/>
          <p:nvPr/>
        </p:nvSpPr>
        <p:spPr>
          <a:xfrm>
            <a:off x="4338955" y="4685412"/>
            <a:ext cx="1860639" cy="618458"/>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rtl="0">
              <a:spcBef>
                <a:spcPts val="0"/>
              </a:spcBef>
              <a:buNone/>
            </a:pPr>
            <a:r>
              <a:rPr lang="en-US" sz="1800" b="1" dirty="0">
                <a:solidFill>
                  <a:schemeClr val="tx1"/>
                </a:solidFill>
                <a:latin typeface="Politica" panose="02000506060000020004" pitchFamily="2" charset="0"/>
                <a:ea typeface="Consolas" charset="0"/>
                <a:cs typeface="Consolas" charset="0"/>
                <a:sym typeface="Roboto"/>
              </a:rPr>
              <a:t>Laser cutting</a:t>
            </a:r>
            <a:endParaRPr lang="ar-DZ" sz="1800" b="1" dirty="0">
              <a:solidFill>
                <a:schemeClr val="tx1"/>
              </a:solidFill>
              <a:latin typeface="Politica" panose="02000506060000020004" pitchFamily="2" charset="0"/>
              <a:ea typeface="Consolas" charset="0"/>
              <a:cs typeface="Consolas" charset="0"/>
              <a:sym typeface="Roboto"/>
            </a:endParaRPr>
          </a:p>
          <a:p>
            <a:pPr lvl="0" algn="ctr" rtl="0">
              <a:spcBef>
                <a:spcPts val="0"/>
              </a:spcBef>
              <a:buNone/>
            </a:pPr>
            <a:r>
              <a:rPr lang="ar-DZ" sz="1800" b="1" i="1" dirty="0">
                <a:solidFill>
                  <a:schemeClr val="tx1"/>
                </a:solidFill>
                <a:latin typeface="Consolas" charset="0"/>
                <a:ea typeface="Consolas" charset="0"/>
                <a:cs typeface="Consolas" charset="0"/>
                <a:sym typeface="Roboto"/>
              </a:rPr>
              <a:t>القص بالليزر</a:t>
            </a:r>
            <a:endParaRPr lang="en-US" sz="1800" b="1" i="1" dirty="0">
              <a:solidFill>
                <a:schemeClr val="tx1"/>
              </a:solidFill>
              <a:latin typeface="Consolas" charset="0"/>
              <a:ea typeface="Consolas" charset="0"/>
              <a:cs typeface="Consolas" charset="0"/>
              <a:sym typeface="Roboto"/>
            </a:endParaRPr>
          </a:p>
        </p:txBody>
      </p:sp>
      <p:sp>
        <p:nvSpPr>
          <p:cNvPr id="27" name="Shape 147">
            <a:extLst>
              <a:ext uri="{FF2B5EF4-FFF2-40B4-BE49-F238E27FC236}">
                <a16:creationId xmlns:a16="http://schemas.microsoft.com/office/drawing/2014/main" id="{2C91F23B-D450-470B-91A7-B7EEFF82380D}"/>
              </a:ext>
            </a:extLst>
          </p:cNvPr>
          <p:cNvSpPr txBox="1"/>
          <p:nvPr/>
        </p:nvSpPr>
        <p:spPr>
          <a:xfrm>
            <a:off x="-223161" y="3146363"/>
            <a:ext cx="2225210" cy="909143"/>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rtl="0">
              <a:spcBef>
                <a:spcPts val="0"/>
              </a:spcBef>
              <a:buNone/>
            </a:pPr>
            <a:r>
              <a:rPr lang="en-US" sz="1800" b="1" dirty="0">
                <a:solidFill>
                  <a:schemeClr val="tx1"/>
                </a:solidFill>
                <a:latin typeface="Politica" panose="02000506060000020004" pitchFamily="2" charset="0"/>
                <a:ea typeface="Consolas" charset="0"/>
                <a:cs typeface="Consolas" charset="0"/>
                <a:sym typeface="Roboto"/>
              </a:rPr>
              <a:t>3D printing</a:t>
            </a:r>
            <a:endParaRPr lang="ar-DZ" sz="1800" b="1" dirty="0">
              <a:solidFill>
                <a:schemeClr val="tx1"/>
              </a:solidFill>
              <a:latin typeface="Politica" panose="02000506060000020004" pitchFamily="2" charset="0"/>
              <a:ea typeface="Consolas" charset="0"/>
              <a:cs typeface="Consolas" charset="0"/>
              <a:sym typeface="Roboto"/>
            </a:endParaRPr>
          </a:p>
          <a:p>
            <a:pPr lvl="0" algn="ctr" rtl="0">
              <a:spcBef>
                <a:spcPts val="0"/>
              </a:spcBef>
              <a:buNone/>
            </a:pPr>
            <a:r>
              <a:rPr lang="ar-DZ" sz="1800" b="1" i="1" dirty="0">
                <a:solidFill>
                  <a:schemeClr val="tx1"/>
                </a:solidFill>
                <a:latin typeface="Consolas" charset="0"/>
                <a:ea typeface="Consolas" charset="0"/>
                <a:cs typeface="Consolas" charset="0"/>
                <a:sym typeface="Roboto"/>
              </a:rPr>
              <a:t>الطباعة ثلاثية الأبعاد</a:t>
            </a:r>
            <a:endParaRPr lang="ar-QA" sz="1800" b="1" i="1" dirty="0">
              <a:solidFill>
                <a:schemeClr val="tx1"/>
              </a:solidFill>
              <a:latin typeface="Consolas" charset="0"/>
              <a:ea typeface="Consolas" charset="0"/>
              <a:cs typeface="Consolas" charset="0"/>
              <a:sym typeface="Roboto"/>
            </a:endParaRPr>
          </a:p>
        </p:txBody>
      </p:sp>
      <p:sp>
        <p:nvSpPr>
          <p:cNvPr id="28" name="Shape 148">
            <a:extLst>
              <a:ext uri="{FF2B5EF4-FFF2-40B4-BE49-F238E27FC236}">
                <a16:creationId xmlns:a16="http://schemas.microsoft.com/office/drawing/2014/main" id="{17DAD5B2-D015-4CAB-95FA-F86D2805808C}"/>
              </a:ext>
            </a:extLst>
          </p:cNvPr>
          <p:cNvSpPr txBox="1"/>
          <p:nvPr/>
        </p:nvSpPr>
        <p:spPr>
          <a:xfrm>
            <a:off x="1948804" y="3653852"/>
            <a:ext cx="2193231" cy="625813"/>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rtl="0">
              <a:spcBef>
                <a:spcPts val="0"/>
              </a:spcBef>
              <a:buNone/>
            </a:pPr>
            <a:r>
              <a:rPr lang="en-US" sz="1800" b="1" dirty="0">
                <a:solidFill>
                  <a:schemeClr val="tx1"/>
                </a:solidFill>
                <a:latin typeface="Politica" panose="02000506060000020004" pitchFamily="2" charset="0"/>
                <a:ea typeface="Consolas" charset="0"/>
                <a:cs typeface="Consolas" charset="0"/>
                <a:sym typeface="Roboto"/>
              </a:rPr>
              <a:t>Electronics and programming</a:t>
            </a:r>
            <a:endParaRPr lang="ar-DZ" sz="1800" b="1" dirty="0">
              <a:solidFill>
                <a:schemeClr val="tx1"/>
              </a:solidFill>
              <a:latin typeface="Politica" panose="02000506060000020004" pitchFamily="2" charset="0"/>
              <a:ea typeface="Consolas" charset="0"/>
              <a:cs typeface="Consolas" charset="0"/>
              <a:sym typeface="Roboto"/>
            </a:endParaRPr>
          </a:p>
          <a:p>
            <a:pPr lvl="0" algn="ctr" rtl="0">
              <a:spcBef>
                <a:spcPts val="0"/>
              </a:spcBef>
              <a:buNone/>
            </a:pPr>
            <a:r>
              <a:rPr lang="ar-DZ" sz="1800" b="1" i="1" dirty="0">
                <a:solidFill>
                  <a:schemeClr val="tx1"/>
                </a:solidFill>
                <a:latin typeface="Consolas" charset="0"/>
                <a:ea typeface="Consolas" charset="0"/>
                <a:cs typeface="Consolas" charset="0"/>
                <a:sym typeface="Roboto"/>
              </a:rPr>
              <a:t>الإلكترونيات والبرمجة</a:t>
            </a:r>
          </a:p>
          <a:p>
            <a:pPr lvl="0" algn="ctr" rtl="0">
              <a:spcBef>
                <a:spcPts val="0"/>
              </a:spcBef>
              <a:buNone/>
            </a:pPr>
            <a:endParaRPr lang="ar-QA" sz="1800" b="1" i="1" dirty="0">
              <a:solidFill>
                <a:schemeClr val="tx1"/>
              </a:solidFill>
              <a:latin typeface="Consolas" charset="0"/>
              <a:ea typeface="Consolas" charset="0"/>
              <a:cs typeface="Consolas" charset="0"/>
              <a:sym typeface="Roboto"/>
            </a:endParaRPr>
          </a:p>
        </p:txBody>
      </p:sp>
      <p:pic>
        <p:nvPicPr>
          <p:cNvPr id="29" name="Picture 28" descr="Image result for electronics board diy">
            <a:extLst>
              <a:ext uri="{FF2B5EF4-FFF2-40B4-BE49-F238E27FC236}">
                <a16:creationId xmlns:a16="http://schemas.microsoft.com/office/drawing/2014/main" id="{A8258946-9F16-4C17-BBD3-207F42639EA3}"/>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860644" y="4874392"/>
            <a:ext cx="2256428" cy="204278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Image result for laser cutting">
            <a:extLst>
              <a:ext uri="{FF2B5EF4-FFF2-40B4-BE49-F238E27FC236}">
                <a16:creationId xmlns:a16="http://schemas.microsoft.com/office/drawing/2014/main" id="{46E81C90-693B-4241-89FB-B5CCB036A4AE}"/>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117072" y="5361526"/>
            <a:ext cx="2208124" cy="155564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23B81A6-2B38-4D33-ACC6-C894E8D4BEDD}"/>
              </a:ext>
            </a:extLst>
          </p:cNvPr>
          <p:cNvSpPr/>
          <p:nvPr/>
        </p:nvSpPr>
        <p:spPr>
          <a:xfrm>
            <a:off x="1554212" y="1138130"/>
            <a:ext cx="2420278" cy="1077218"/>
          </a:xfrm>
          <a:prstGeom prst="rect">
            <a:avLst/>
          </a:prstGeom>
          <a:noFill/>
        </p:spPr>
        <p:txBody>
          <a:bodyPr wrap="none" lIns="91440" tIns="45720" rIns="91440" bIns="45720">
            <a:spAutoFit/>
          </a:bodyPr>
          <a:lstStyle/>
          <a:p>
            <a:pPr algn="ctr"/>
            <a:r>
              <a:rPr lang="en-US" sz="3200" dirty="0">
                <a:ln w="0"/>
                <a:solidFill>
                  <a:srgbClr val="F72E41"/>
                </a:solidFill>
                <a:effectLst>
                  <a:outerShdw blurRad="38100" dist="19050" dir="2700000" algn="tl" rotWithShape="0">
                    <a:schemeClr val="dk1">
                      <a:alpha val="40000"/>
                    </a:schemeClr>
                  </a:outerShdw>
                </a:effectLst>
                <a:latin typeface="Politica" panose="02000506060000020004" pitchFamily="2" charset="0"/>
              </a:rPr>
              <a:t>Tools</a:t>
            </a:r>
            <a:r>
              <a:rPr lang="en-US" sz="3200" b="1" dirty="0">
                <a:ln w="6600">
                  <a:solidFill>
                    <a:schemeClr val="accent2"/>
                  </a:solidFill>
                  <a:prstDash val="solid"/>
                </a:ln>
                <a:solidFill>
                  <a:srgbClr val="F72E41"/>
                </a:solidFill>
                <a:effectLst>
                  <a:outerShdw dist="38100" dir="2700000" algn="tl" rotWithShape="0">
                    <a:schemeClr val="accent2"/>
                  </a:outerShdw>
                </a:effectLst>
                <a:latin typeface="Politica" panose="02000506060000020004" pitchFamily="2" charset="0"/>
              </a:rPr>
              <a:t> </a:t>
            </a:r>
            <a:r>
              <a:rPr lang="en-US" sz="3200" dirty="0">
                <a:ln w="0"/>
                <a:solidFill>
                  <a:srgbClr val="F72E41"/>
                </a:solidFill>
                <a:effectLst>
                  <a:outerShdw blurRad="38100" dist="19050" dir="2700000" algn="tl" rotWithShape="0">
                    <a:schemeClr val="dk1">
                      <a:alpha val="40000"/>
                    </a:schemeClr>
                  </a:outerShdw>
                </a:effectLst>
                <a:latin typeface="Politica" panose="02000506060000020004" pitchFamily="2" charset="0"/>
              </a:rPr>
              <a:t>&amp;</a:t>
            </a:r>
            <a:r>
              <a:rPr lang="en-US" sz="3200" b="1" dirty="0">
                <a:ln w="6600">
                  <a:solidFill>
                    <a:schemeClr val="accent2"/>
                  </a:solidFill>
                  <a:prstDash val="solid"/>
                </a:ln>
                <a:solidFill>
                  <a:srgbClr val="F72E41"/>
                </a:solidFill>
                <a:effectLst>
                  <a:outerShdw dist="38100" dir="2700000" algn="tl" rotWithShape="0">
                    <a:schemeClr val="accent2"/>
                  </a:outerShdw>
                </a:effectLst>
                <a:latin typeface="Politica" panose="02000506060000020004" pitchFamily="2" charset="0"/>
              </a:rPr>
              <a:t> </a:t>
            </a:r>
            <a:r>
              <a:rPr lang="en-US" sz="3200" dirty="0">
                <a:ln w="0"/>
                <a:solidFill>
                  <a:srgbClr val="F72E41"/>
                </a:solidFill>
                <a:effectLst>
                  <a:outerShdw blurRad="38100" dist="19050" dir="2700000" algn="tl" rotWithShape="0">
                    <a:schemeClr val="dk1">
                      <a:alpha val="40000"/>
                    </a:schemeClr>
                  </a:outerShdw>
                </a:effectLst>
                <a:latin typeface="Politica" panose="02000506060000020004" pitchFamily="2" charset="0"/>
              </a:rPr>
              <a:t>Machines</a:t>
            </a:r>
          </a:p>
          <a:p>
            <a:pPr algn="ctr"/>
            <a:r>
              <a:rPr lang="ar-DZ" sz="3200" b="1" dirty="0">
                <a:ln w="0"/>
                <a:solidFill>
                  <a:srgbClr val="F72E41"/>
                </a:solidFill>
                <a:effectLst>
                  <a:outerShdw blurRad="38100" dist="19050" dir="2700000" algn="tl" rotWithShape="0">
                    <a:schemeClr val="dk1">
                      <a:alpha val="40000"/>
                    </a:schemeClr>
                  </a:outerShdw>
                </a:effectLst>
                <a:latin typeface="Raleway ExtraBold"/>
              </a:rPr>
              <a:t>آلات وأدوات</a:t>
            </a:r>
            <a:endParaRPr lang="en-US" sz="3200" b="1" dirty="0">
              <a:ln w="6600">
                <a:solidFill>
                  <a:schemeClr val="accent2"/>
                </a:solidFill>
                <a:prstDash val="solid"/>
              </a:ln>
              <a:solidFill>
                <a:srgbClr val="F72E41"/>
              </a:solidFill>
              <a:effectLst>
                <a:outerShdw dist="38100" dir="2700000" algn="tl" rotWithShape="0">
                  <a:schemeClr val="accent2"/>
                </a:outerShdw>
              </a:effectLst>
              <a:latin typeface="Raleway ExtraBold"/>
            </a:endParaRPr>
          </a:p>
        </p:txBody>
      </p:sp>
      <p:sp>
        <p:nvSpPr>
          <p:cNvPr id="32" name="Rectangle 31">
            <a:extLst>
              <a:ext uri="{FF2B5EF4-FFF2-40B4-BE49-F238E27FC236}">
                <a16:creationId xmlns:a16="http://schemas.microsoft.com/office/drawing/2014/main" id="{AB34B4FF-5ED4-4E9B-A0BE-CFB8176F84D9}"/>
              </a:ext>
            </a:extLst>
          </p:cNvPr>
          <p:cNvSpPr/>
          <p:nvPr/>
        </p:nvSpPr>
        <p:spPr>
          <a:xfrm>
            <a:off x="9486575" y="1141705"/>
            <a:ext cx="1029448" cy="1077218"/>
          </a:xfrm>
          <a:prstGeom prst="rect">
            <a:avLst/>
          </a:prstGeom>
          <a:noFill/>
        </p:spPr>
        <p:txBody>
          <a:bodyPr wrap="none" lIns="91440" tIns="45720" rIns="91440" bIns="45720">
            <a:spAutoFit/>
          </a:bodyPr>
          <a:lstStyle/>
          <a:p>
            <a:pPr algn="ctr"/>
            <a:r>
              <a:rPr lang="en-US" sz="3200" dirty="0">
                <a:ln w="0"/>
                <a:solidFill>
                  <a:srgbClr val="F72E41"/>
                </a:solidFill>
                <a:effectLst>
                  <a:outerShdw blurRad="38100" dist="19050" dir="2700000" algn="tl" rotWithShape="0">
                    <a:schemeClr val="dk1">
                      <a:alpha val="40000"/>
                    </a:schemeClr>
                  </a:outerShdw>
                </a:effectLst>
                <a:latin typeface="Politica" panose="02000506060000020004" pitchFamily="2" charset="0"/>
              </a:rPr>
              <a:t>Zones</a:t>
            </a:r>
            <a:endParaRPr lang="ar-DZ" sz="3200" dirty="0">
              <a:ln w="0"/>
              <a:solidFill>
                <a:srgbClr val="F72E41"/>
              </a:solidFill>
              <a:effectLst>
                <a:outerShdw blurRad="38100" dist="19050" dir="2700000" algn="tl" rotWithShape="0">
                  <a:schemeClr val="dk1">
                    <a:alpha val="40000"/>
                  </a:schemeClr>
                </a:outerShdw>
              </a:effectLst>
              <a:latin typeface="Politica" panose="02000506060000020004" pitchFamily="2" charset="0"/>
            </a:endParaRPr>
          </a:p>
          <a:p>
            <a:pPr algn="ctr"/>
            <a:r>
              <a:rPr lang="ar-DZ" sz="3200" b="1" dirty="0">
                <a:ln w="0"/>
                <a:solidFill>
                  <a:srgbClr val="F72E41"/>
                </a:solidFill>
                <a:effectLst>
                  <a:outerShdw blurRad="38100" dist="19050" dir="2700000" algn="tl" rotWithShape="0">
                    <a:schemeClr val="dk1">
                      <a:alpha val="40000"/>
                    </a:schemeClr>
                  </a:outerShdw>
                </a:effectLst>
                <a:latin typeface="Raleway ExtraBold"/>
              </a:rPr>
              <a:t>مناطق</a:t>
            </a:r>
            <a:endParaRPr lang="en-US" sz="3200" b="1" dirty="0">
              <a:ln w="6600">
                <a:solidFill>
                  <a:schemeClr val="accent2"/>
                </a:solidFill>
                <a:prstDash val="solid"/>
              </a:ln>
              <a:solidFill>
                <a:srgbClr val="F72E41"/>
              </a:solidFill>
              <a:effectLst>
                <a:outerShdw dist="38100" dir="2700000" algn="tl" rotWithShape="0">
                  <a:schemeClr val="accent2"/>
                </a:outerShdw>
              </a:effectLst>
              <a:latin typeface="Raleway ExtraBold"/>
            </a:endParaRPr>
          </a:p>
        </p:txBody>
      </p:sp>
      <p:sp>
        <p:nvSpPr>
          <p:cNvPr id="33" name="Shape 147">
            <a:extLst>
              <a:ext uri="{FF2B5EF4-FFF2-40B4-BE49-F238E27FC236}">
                <a16:creationId xmlns:a16="http://schemas.microsoft.com/office/drawing/2014/main" id="{4C0CCE41-F4DA-4D4F-A48E-43DA02098E3B}"/>
              </a:ext>
            </a:extLst>
          </p:cNvPr>
          <p:cNvSpPr txBox="1"/>
          <p:nvPr/>
        </p:nvSpPr>
        <p:spPr>
          <a:xfrm>
            <a:off x="9648005" y="2873153"/>
            <a:ext cx="2225210" cy="565727"/>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rtl="0">
              <a:spcBef>
                <a:spcPts val="0"/>
              </a:spcBef>
              <a:buNone/>
            </a:pPr>
            <a:r>
              <a:rPr lang="en-US" sz="2000" b="1" dirty="0">
                <a:solidFill>
                  <a:schemeClr val="tx1"/>
                </a:solidFill>
                <a:latin typeface="Politica" panose="02000506060000020004" pitchFamily="2" charset="0"/>
                <a:ea typeface="Consolas" charset="0"/>
                <a:cs typeface="Consolas" charset="0"/>
                <a:sym typeface="Roboto"/>
              </a:rPr>
              <a:t>Creativity zone</a:t>
            </a:r>
            <a:endParaRPr lang="ar-DZ" sz="2000" b="1" dirty="0">
              <a:solidFill>
                <a:schemeClr val="tx1"/>
              </a:solidFill>
              <a:latin typeface="Politica" panose="02000506060000020004" pitchFamily="2" charset="0"/>
              <a:ea typeface="Consolas" charset="0"/>
              <a:cs typeface="Consolas" charset="0"/>
              <a:sym typeface="Roboto"/>
            </a:endParaRPr>
          </a:p>
          <a:p>
            <a:pPr lvl="0" algn="ctr" rtl="0">
              <a:spcBef>
                <a:spcPts val="0"/>
              </a:spcBef>
              <a:buNone/>
            </a:pPr>
            <a:r>
              <a:rPr lang="ar-DZ" sz="1800" b="1" i="1" dirty="0">
                <a:solidFill>
                  <a:schemeClr val="tx1"/>
                </a:solidFill>
                <a:latin typeface="Consolas" charset="0"/>
                <a:ea typeface="Consolas" charset="0"/>
                <a:cs typeface="Consolas" charset="0"/>
                <a:sym typeface="Roboto"/>
              </a:rPr>
              <a:t>منطقة الابداع</a:t>
            </a:r>
            <a:endParaRPr lang="ar-QA" sz="1800" b="1" i="1" dirty="0">
              <a:solidFill>
                <a:schemeClr val="tx1"/>
              </a:solidFill>
              <a:latin typeface="Consolas" charset="0"/>
              <a:ea typeface="Consolas" charset="0"/>
              <a:cs typeface="Consolas" charset="0"/>
              <a:sym typeface="Roboto"/>
            </a:endParaRPr>
          </a:p>
        </p:txBody>
      </p:sp>
      <p:sp>
        <p:nvSpPr>
          <p:cNvPr id="34" name="Shape 147">
            <a:extLst>
              <a:ext uri="{FF2B5EF4-FFF2-40B4-BE49-F238E27FC236}">
                <a16:creationId xmlns:a16="http://schemas.microsoft.com/office/drawing/2014/main" id="{EF2A427B-2F0D-467C-AE3E-5CC34693B1FB}"/>
              </a:ext>
            </a:extLst>
          </p:cNvPr>
          <p:cNvSpPr txBox="1"/>
          <p:nvPr/>
        </p:nvSpPr>
        <p:spPr>
          <a:xfrm>
            <a:off x="9485692" y="4373833"/>
            <a:ext cx="2225210" cy="565727"/>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rtl="0">
              <a:spcBef>
                <a:spcPts val="0"/>
              </a:spcBef>
              <a:buNone/>
            </a:pPr>
            <a:r>
              <a:rPr lang="en-US" sz="2000" b="1" dirty="0">
                <a:solidFill>
                  <a:schemeClr val="tx1"/>
                </a:solidFill>
                <a:latin typeface="Politica" panose="02000506060000020004" pitchFamily="2" charset="0"/>
                <a:ea typeface="Consolas" charset="0"/>
                <a:cs typeface="Consolas" charset="0"/>
                <a:sym typeface="Roboto"/>
              </a:rPr>
              <a:t>Software zone</a:t>
            </a:r>
            <a:endParaRPr lang="ar-DZ" sz="2000" b="1" dirty="0">
              <a:solidFill>
                <a:schemeClr val="tx1"/>
              </a:solidFill>
              <a:latin typeface="Politica" panose="02000506060000020004" pitchFamily="2" charset="0"/>
              <a:ea typeface="Consolas" charset="0"/>
              <a:cs typeface="Consolas" charset="0"/>
              <a:sym typeface="Roboto"/>
            </a:endParaRPr>
          </a:p>
          <a:p>
            <a:pPr lvl="0" algn="ctr" rtl="0">
              <a:spcBef>
                <a:spcPts val="0"/>
              </a:spcBef>
              <a:buNone/>
            </a:pPr>
            <a:r>
              <a:rPr lang="ar-DZ" sz="1800" b="1" i="1" dirty="0">
                <a:solidFill>
                  <a:schemeClr val="tx1"/>
                </a:solidFill>
                <a:latin typeface="Consolas" charset="0"/>
                <a:ea typeface="Consolas" charset="0"/>
                <a:cs typeface="Consolas" charset="0"/>
                <a:sym typeface="Roboto"/>
              </a:rPr>
              <a:t>منطقة البرمجة</a:t>
            </a:r>
            <a:endParaRPr lang="ar-QA" sz="1800" b="1" i="1" dirty="0">
              <a:solidFill>
                <a:schemeClr val="tx1"/>
              </a:solidFill>
              <a:latin typeface="Consolas" charset="0"/>
              <a:ea typeface="Consolas" charset="0"/>
              <a:cs typeface="Consolas" charset="0"/>
              <a:sym typeface="Roboto"/>
            </a:endParaRPr>
          </a:p>
        </p:txBody>
      </p:sp>
      <p:sp>
        <p:nvSpPr>
          <p:cNvPr id="35" name="Shape 147">
            <a:extLst>
              <a:ext uri="{FF2B5EF4-FFF2-40B4-BE49-F238E27FC236}">
                <a16:creationId xmlns:a16="http://schemas.microsoft.com/office/drawing/2014/main" id="{5FAC4DDE-5170-4595-A66A-622676B72541}"/>
              </a:ext>
            </a:extLst>
          </p:cNvPr>
          <p:cNvSpPr txBox="1"/>
          <p:nvPr/>
        </p:nvSpPr>
        <p:spPr>
          <a:xfrm>
            <a:off x="9485692" y="5953614"/>
            <a:ext cx="2580617" cy="565727"/>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rtl="0">
              <a:spcBef>
                <a:spcPts val="0"/>
              </a:spcBef>
              <a:buNone/>
            </a:pPr>
            <a:r>
              <a:rPr lang="en-US" sz="2000" b="1" dirty="0">
                <a:solidFill>
                  <a:schemeClr val="tx1"/>
                </a:solidFill>
                <a:latin typeface="Politica" panose="02000506060000020004" pitchFamily="2" charset="0"/>
                <a:ea typeface="Consolas" charset="0"/>
                <a:cs typeface="Consolas" charset="0"/>
                <a:sym typeface="Roboto"/>
              </a:rPr>
              <a:t>Technology zone</a:t>
            </a:r>
            <a:endParaRPr lang="ar-DZ" sz="2000" b="1" dirty="0">
              <a:solidFill>
                <a:schemeClr val="tx1"/>
              </a:solidFill>
              <a:latin typeface="Politica" panose="02000506060000020004" pitchFamily="2" charset="0"/>
              <a:ea typeface="Consolas" charset="0"/>
              <a:cs typeface="Consolas" charset="0"/>
              <a:sym typeface="Roboto"/>
            </a:endParaRPr>
          </a:p>
          <a:p>
            <a:pPr lvl="0" algn="ctr" rtl="0">
              <a:spcBef>
                <a:spcPts val="0"/>
              </a:spcBef>
              <a:buNone/>
            </a:pPr>
            <a:r>
              <a:rPr lang="ar-DZ" sz="1800" b="1" i="1" dirty="0">
                <a:solidFill>
                  <a:schemeClr val="tx1"/>
                </a:solidFill>
                <a:latin typeface="Consolas" charset="0"/>
                <a:ea typeface="Consolas" charset="0"/>
                <a:cs typeface="Consolas" charset="0"/>
                <a:sym typeface="Roboto"/>
              </a:rPr>
              <a:t>منطقة التكنولوجيا</a:t>
            </a:r>
            <a:endParaRPr lang="ar-QA" sz="1800" b="1" i="1" dirty="0">
              <a:solidFill>
                <a:schemeClr val="tx1"/>
              </a:solidFill>
              <a:latin typeface="Consolas" charset="0"/>
              <a:ea typeface="Consolas" charset="0"/>
              <a:cs typeface="Consolas" charset="0"/>
              <a:sym typeface="Roboto"/>
            </a:endParaRPr>
          </a:p>
        </p:txBody>
      </p:sp>
      <p:sp>
        <p:nvSpPr>
          <p:cNvPr id="37" name="Oval 36">
            <a:extLst>
              <a:ext uri="{FF2B5EF4-FFF2-40B4-BE49-F238E27FC236}">
                <a16:creationId xmlns:a16="http://schemas.microsoft.com/office/drawing/2014/main" id="{29F5770D-C228-4BE0-90D2-E9885C7D1A64}"/>
              </a:ext>
            </a:extLst>
          </p:cNvPr>
          <p:cNvSpPr/>
          <p:nvPr/>
        </p:nvSpPr>
        <p:spPr>
          <a:xfrm>
            <a:off x="7877534" y="2315448"/>
            <a:ext cx="1522204" cy="1402829"/>
          </a:xfrm>
          <a:prstGeom prst="ellipse">
            <a:avLst/>
          </a:prstGeom>
          <a:solidFill>
            <a:srgbClr val="F72E41"/>
          </a:solidFill>
          <a:ln>
            <a:solidFill>
              <a:srgbClr val="F7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F55751C3-571F-412A-95FD-E59D8F043A80}"/>
              </a:ext>
            </a:extLst>
          </p:cNvPr>
          <p:cNvSpPr/>
          <p:nvPr/>
        </p:nvSpPr>
        <p:spPr>
          <a:xfrm>
            <a:off x="7877534" y="3870852"/>
            <a:ext cx="1522204" cy="1402829"/>
          </a:xfrm>
          <a:prstGeom prst="ellipse">
            <a:avLst/>
          </a:prstGeom>
          <a:solidFill>
            <a:srgbClr val="F72E41"/>
          </a:solidFill>
          <a:ln>
            <a:solidFill>
              <a:srgbClr val="F7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E50F9A4-A99A-4839-BE14-C36D1CA70536}"/>
              </a:ext>
            </a:extLst>
          </p:cNvPr>
          <p:cNvSpPr/>
          <p:nvPr/>
        </p:nvSpPr>
        <p:spPr>
          <a:xfrm>
            <a:off x="7877534" y="5437935"/>
            <a:ext cx="1522204" cy="1402829"/>
          </a:xfrm>
          <a:prstGeom prst="ellipse">
            <a:avLst/>
          </a:prstGeom>
          <a:solidFill>
            <a:srgbClr val="F72E41"/>
          </a:solidFill>
          <a:ln>
            <a:solidFill>
              <a:srgbClr val="F7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close up of a logo&#10;&#10;Description automatically generated">
            <a:extLst>
              <a:ext uri="{FF2B5EF4-FFF2-40B4-BE49-F238E27FC236}">
                <a16:creationId xmlns:a16="http://schemas.microsoft.com/office/drawing/2014/main" id="{51079AA5-F451-471C-A13D-99917227753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125099" y="5680217"/>
            <a:ext cx="1068637" cy="918264"/>
          </a:xfrm>
          <a:prstGeom prst="rect">
            <a:avLst/>
          </a:prstGeom>
        </p:spPr>
      </p:pic>
      <p:pic>
        <p:nvPicPr>
          <p:cNvPr id="10" name="Picture 9" descr="A close up of a logo&#10;&#10;Description automatically generated">
            <a:extLst>
              <a:ext uri="{FF2B5EF4-FFF2-40B4-BE49-F238E27FC236}">
                <a16:creationId xmlns:a16="http://schemas.microsoft.com/office/drawing/2014/main" id="{DA56B9A5-9535-4039-B51A-421C7F66CF4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010530" y="4055506"/>
            <a:ext cx="1257406" cy="1080470"/>
          </a:xfrm>
          <a:prstGeom prst="rect">
            <a:avLst/>
          </a:prstGeom>
        </p:spPr>
      </p:pic>
      <p:pic>
        <p:nvPicPr>
          <p:cNvPr id="7" name="Picture 6" descr="A close up of a logo&#10;&#10;Description automatically generated">
            <a:extLst>
              <a:ext uri="{FF2B5EF4-FFF2-40B4-BE49-F238E27FC236}">
                <a16:creationId xmlns:a16="http://schemas.microsoft.com/office/drawing/2014/main" id="{00A56D96-7C44-48CF-94F0-F0AF2B014E4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034259" y="2431021"/>
            <a:ext cx="1248878" cy="1080469"/>
          </a:xfrm>
          <a:prstGeom prst="rect">
            <a:avLst/>
          </a:prstGeom>
        </p:spPr>
      </p:pic>
      <p:cxnSp>
        <p:nvCxnSpPr>
          <p:cNvPr id="40" name="Straight Connector 39">
            <a:extLst>
              <a:ext uri="{FF2B5EF4-FFF2-40B4-BE49-F238E27FC236}">
                <a16:creationId xmlns:a16="http://schemas.microsoft.com/office/drawing/2014/main" id="{D9FD8D4D-947E-4C23-87E3-87022069DEDD}"/>
              </a:ext>
            </a:extLst>
          </p:cNvPr>
          <p:cNvCxnSpPr>
            <a:cxnSpLocks/>
          </p:cNvCxnSpPr>
          <p:nvPr/>
        </p:nvCxnSpPr>
        <p:spPr>
          <a:xfrm>
            <a:off x="7123236" y="1709608"/>
            <a:ext cx="0" cy="4888873"/>
          </a:xfrm>
          <a:prstGeom prst="line">
            <a:avLst/>
          </a:prstGeom>
          <a:ln>
            <a:solidFill>
              <a:schemeClr val="tx1"/>
            </a:solidFill>
            <a:prstDash val="lgDashDotDot"/>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63C8C060-F85E-4500-B45A-9A03C22648A8}"/>
              </a:ext>
            </a:extLst>
          </p:cNvPr>
          <p:cNvSpPr txBox="1">
            <a:spLocks/>
          </p:cNvSpPr>
          <p:nvPr/>
        </p:nvSpPr>
        <p:spPr>
          <a:xfrm>
            <a:off x="7096684" y="126790"/>
            <a:ext cx="5063530" cy="68534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ar-DZ" sz="3200" dirty="0">
                <a:latin typeface="Raleway ExtraBold"/>
              </a:rPr>
              <a:t>ماذا نجد داخل مختبر التصنيع؟ </a:t>
            </a:r>
            <a:endParaRPr lang="en-US" sz="3200" dirty="0">
              <a:latin typeface="Raleway ExtraBold"/>
            </a:endParaRPr>
          </a:p>
        </p:txBody>
      </p:sp>
    </p:spTree>
    <p:extLst>
      <p:ext uri="{BB962C8B-B14F-4D97-AF65-F5344CB8AC3E}">
        <p14:creationId xmlns:p14="http://schemas.microsoft.com/office/powerpoint/2010/main" val="2426606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 screen&#10;&#10;Description automatically generated">
            <a:extLst>
              <a:ext uri="{FF2B5EF4-FFF2-40B4-BE49-F238E27FC236}">
                <a16:creationId xmlns:a16="http://schemas.microsoft.com/office/drawing/2014/main" id="{DA91873D-A739-41B6-A979-0631ECB4989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1196" t="9700" r="6244" b="11660"/>
          <a:stretch/>
        </p:blipFill>
        <p:spPr>
          <a:xfrm>
            <a:off x="827103" y="670264"/>
            <a:ext cx="10537793" cy="5393185"/>
          </a:xfrm>
          <a:prstGeom prst="rect">
            <a:avLst/>
          </a:prstGeom>
        </p:spPr>
      </p:pic>
      <p:sp>
        <p:nvSpPr>
          <p:cNvPr id="3" name="TextBox 2"/>
          <p:cNvSpPr txBox="1"/>
          <p:nvPr/>
        </p:nvSpPr>
        <p:spPr>
          <a:xfrm>
            <a:off x="10663642" y="6415873"/>
            <a:ext cx="1140056" cy="400110"/>
          </a:xfrm>
          <a:prstGeom prst="rect">
            <a:avLst/>
          </a:prstGeom>
          <a:noFill/>
        </p:spPr>
        <p:txBody>
          <a:bodyPr wrap="none" rtlCol="0">
            <a:spAutoFit/>
          </a:bodyPr>
          <a:lstStyle/>
          <a:p>
            <a:r>
              <a:rPr lang="en-US" sz="2000" dirty="0">
                <a:latin typeface="Politica" charset="0"/>
                <a:ea typeface="Politica" charset="0"/>
                <a:cs typeface="Politica" charset="0"/>
              </a:rPr>
              <a:t>Studio56.qa</a:t>
            </a:r>
          </a:p>
        </p:txBody>
      </p:sp>
      <p:sp>
        <p:nvSpPr>
          <p:cNvPr id="12" name="Google Shape;342;p12">
            <a:extLst>
              <a:ext uri="{FF2B5EF4-FFF2-40B4-BE49-F238E27FC236}">
                <a16:creationId xmlns:a16="http://schemas.microsoft.com/office/drawing/2014/main" id="{D9DBE533-EF34-49DD-A987-9CB50B2C0E44}"/>
              </a:ext>
            </a:extLst>
          </p:cNvPr>
          <p:cNvSpPr txBox="1">
            <a:spLocks/>
          </p:cNvSpPr>
          <p:nvPr/>
        </p:nvSpPr>
        <p:spPr>
          <a:xfrm>
            <a:off x="1344872" y="1570739"/>
            <a:ext cx="3679898"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800" b="1" dirty="0">
                <a:solidFill>
                  <a:srgbClr val="F72E41"/>
                </a:solidFill>
                <a:highlight>
                  <a:srgbClr val="C0C0C0"/>
                </a:highlight>
                <a:latin typeface="Politica" panose="02000506060000020004" pitchFamily="2" charset="0"/>
                <a:ea typeface="Megrim"/>
                <a:cs typeface="Megrim"/>
                <a:sym typeface="Nixie One"/>
              </a:rPr>
              <a:t>Teams Interface </a:t>
            </a:r>
          </a:p>
        </p:txBody>
      </p:sp>
      <p:grpSp>
        <p:nvGrpSpPr>
          <p:cNvPr id="11" name="Group 10">
            <a:extLst>
              <a:ext uri="{FF2B5EF4-FFF2-40B4-BE49-F238E27FC236}">
                <a16:creationId xmlns:a16="http://schemas.microsoft.com/office/drawing/2014/main" id="{AF15B084-46CF-422A-899D-A7461595CADD}"/>
              </a:ext>
            </a:extLst>
          </p:cNvPr>
          <p:cNvGrpSpPr/>
          <p:nvPr/>
        </p:nvGrpSpPr>
        <p:grpSpPr>
          <a:xfrm>
            <a:off x="9498562" y="6426230"/>
            <a:ext cx="1317480" cy="429393"/>
            <a:chOff x="9331349" y="6222078"/>
            <a:chExt cx="1450765" cy="472833"/>
          </a:xfrm>
        </p:grpSpPr>
        <p:pic>
          <p:nvPicPr>
            <p:cNvPr id="14" name="Picture 13">
              <a:extLst>
                <a:ext uri="{FF2B5EF4-FFF2-40B4-BE49-F238E27FC236}">
                  <a16:creationId xmlns:a16="http://schemas.microsoft.com/office/drawing/2014/main" id="{47E97EF4-A21B-47CC-90C9-F705A84818F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5" name="Picture 14">
              <a:extLst>
                <a:ext uri="{FF2B5EF4-FFF2-40B4-BE49-F238E27FC236}">
                  <a16:creationId xmlns:a16="http://schemas.microsoft.com/office/drawing/2014/main" id="{4FA21837-4211-40B6-B138-3FCB2E071762}"/>
                </a:ext>
              </a:extLst>
            </p:cNvPr>
            <p:cNvPicPr>
              <a:picLocks noChangeAspect="1"/>
            </p:cNvPicPr>
            <p:nvPr/>
          </p:nvPicPr>
          <p:blipFill rotWithShape="1">
            <a:blip r:embed="rId4"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2" name="Oval 1">
            <a:extLst>
              <a:ext uri="{FF2B5EF4-FFF2-40B4-BE49-F238E27FC236}">
                <a16:creationId xmlns:a16="http://schemas.microsoft.com/office/drawing/2014/main" id="{232E48CF-FA0E-4CF9-9B84-350966A2B815}"/>
              </a:ext>
            </a:extLst>
          </p:cNvPr>
          <p:cNvSpPr/>
          <p:nvPr/>
        </p:nvSpPr>
        <p:spPr>
          <a:xfrm>
            <a:off x="4154749" y="5413896"/>
            <a:ext cx="284088" cy="284088"/>
          </a:xfrm>
          <a:prstGeom prst="ellipse">
            <a:avLst/>
          </a:prstGeom>
          <a:noFill/>
          <a:ln w="19050">
            <a:solidFill>
              <a:srgbClr val="F7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2091883-87F5-4C69-9A5B-DB4D5EA86423}"/>
              </a:ext>
            </a:extLst>
          </p:cNvPr>
          <p:cNvSpPr/>
          <p:nvPr/>
        </p:nvSpPr>
        <p:spPr>
          <a:xfrm>
            <a:off x="4589759" y="5413896"/>
            <a:ext cx="284088" cy="284088"/>
          </a:xfrm>
          <a:prstGeom prst="ellipse">
            <a:avLst/>
          </a:prstGeom>
          <a:noFill/>
          <a:ln w="19050">
            <a:solidFill>
              <a:srgbClr val="F7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1EAE2EE-7048-4C2D-A44A-8893130557EE}"/>
              </a:ext>
            </a:extLst>
          </p:cNvPr>
          <p:cNvSpPr/>
          <p:nvPr/>
        </p:nvSpPr>
        <p:spPr>
          <a:xfrm>
            <a:off x="5024770" y="5405018"/>
            <a:ext cx="284088" cy="284088"/>
          </a:xfrm>
          <a:prstGeom prst="ellipse">
            <a:avLst/>
          </a:prstGeom>
          <a:noFill/>
          <a:ln w="19050">
            <a:solidFill>
              <a:srgbClr val="F7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a:extLst>
              <a:ext uri="{FF2B5EF4-FFF2-40B4-BE49-F238E27FC236}">
                <a16:creationId xmlns:a16="http://schemas.microsoft.com/office/drawing/2014/main" id="{E6B20B4A-C963-4EFE-9E8B-9EC288B138C0}"/>
              </a:ext>
            </a:extLst>
          </p:cNvPr>
          <p:cNvCxnSpPr>
            <a:cxnSpLocks/>
          </p:cNvCxnSpPr>
          <p:nvPr/>
        </p:nvCxnSpPr>
        <p:spPr>
          <a:xfrm flipV="1">
            <a:off x="4296793" y="5788241"/>
            <a:ext cx="0" cy="399495"/>
          </a:xfrm>
          <a:prstGeom prst="straightConnector1">
            <a:avLst/>
          </a:prstGeom>
          <a:ln w="28575">
            <a:solidFill>
              <a:srgbClr val="F72E41"/>
            </a:solidFill>
            <a:tailEnd type="triangle"/>
          </a:ln>
        </p:spPr>
        <p:style>
          <a:lnRef idx="1">
            <a:schemeClr val="accent1"/>
          </a:lnRef>
          <a:fillRef idx="0">
            <a:schemeClr val="accent1"/>
          </a:fillRef>
          <a:effectRef idx="0">
            <a:schemeClr val="accent1"/>
          </a:effectRef>
          <a:fontRef idx="minor">
            <a:schemeClr val="tx1"/>
          </a:fontRef>
        </p:style>
      </p:cxnSp>
      <p:sp>
        <p:nvSpPr>
          <p:cNvPr id="13" name="Google Shape;342;p12">
            <a:extLst>
              <a:ext uri="{FF2B5EF4-FFF2-40B4-BE49-F238E27FC236}">
                <a16:creationId xmlns:a16="http://schemas.microsoft.com/office/drawing/2014/main" id="{3A978638-4E9B-425F-A4FC-42AB716F2BF0}"/>
              </a:ext>
            </a:extLst>
          </p:cNvPr>
          <p:cNvSpPr txBox="1">
            <a:spLocks/>
          </p:cNvSpPr>
          <p:nvPr/>
        </p:nvSpPr>
        <p:spPr>
          <a:xfrm>
            <a:off x="4028200" y="6100715"/>
            <a:ext cx="570438" cy="429393"/>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b="1" dirty="0">
                <a:solidFill>
                  <a:srgbClr val="F72E41"/>
                </a:solidFill>
                <a:highlight>
                  <a:srgbClr val="C0C0C0"/>
                </a:highlight>
                <a:latin typeface="Politica" panose="02000506060000020004" pitchFamily="2" charset="0"/>
                <a:ea typeface="Megrim"/>
                <a:cs typeface="Megrim"/>
                <a:sym typeface="Nixie One"/>
              </a:rPr>
              <a:t>Video</a:t>
            </a:r>
            <a:endParaRPr lang="en-US" sz="2000" b="1" dirty="0">
              <a:solidFill>
                <a:srgbClr val="F72E41"/>
              </a:solidFill>
              <a:highlight>
                <a:srgbClr val="C0C0C0"/>
              </a:highlight>
              <a:latin typeface="Politica" panose="02000506060000020004" pitchFamily="2" charset="0"/>
              <a:ea typeface="Megrim"/>
              <a:cs typeface="Megrim"/>
              <a:sym typeface="Nixie One"/>
            </a:endParaRPr>
          </a:p>
        </p:txBody>
      </p:sp>
      <p:cxnSp>
        <p:nvCxnSpPr>
          <p:cNvPr id="18" name="Straight Arrow Connector 17">
            <a:extLst>
              <a:ext uri="{FF2B5EF4-FFF2-40B4-BE49-F238E27FC236}">
                <a16:creationId xmlns:a16="http://schemas.microsoft.com/office/drawing/2014/main" id="{8B78FC9A-E90A-4C7C-BCDB-E2E0B163D901}"/>
              </a:ext>
            </a:extLst>
          </p:cNvPr>
          <p:cNvCxnSpPr>
            <a:cxnSpLocks/>
          </p:cNvCxnSpPr>
          <p:nvPr/>
        </p:nvCxnSpPr>
        <p:spPr>
          <a:xfrm flipV="1">
            <a:off x="4706644" y="5807474"/>
            <a:ext cx="0" cy="722634"/>
          </a:xfrm>
          <a:prstGeom prst="straightConnector1">
            <a:avLst/>
          </a:prstGeom>
          <a:ln w="28575">
            <a:solidFill>
              <a:srgbClr val="F72E41"/>
            </a:solidFill>
            <a:tailEnd type="triangle"/>
          </a:ln>
        </p:spPr>
        <p:style>
          <a:lnRef idx="1">
            <a:schemeClr val="accent1"/>
          </a:lnRef>
          <a:fillRef idx="0">
            <a:schemeClr val="accent1"/>
          </a:fillRef>
          <a:effectRef idx="0">
            <a:schemeClr val="accent1"/>
          </a:effectRef>
          <a:fontRef idx="minor">
            <a:schemeClr val="tx1"/>
          </a:fontRef>
        </p:style>
      </p:cxnSp>
      <p:sp>
        <p:nvSpPr>
          <p:cNvPr id="19" name="Google Shape;342;p12">
            <a:extLst>
              <a:ext uri="{FF2B5EF4-FFF2-40B4-BE49-F238E27FC236}">
                <a16:creationId xmlns:a16="http://schemas.microsoft.com/office/drawing/2014/main" id="{E9ECD80A-68E7-41A2-9163-B34DEBAE6819}"/>
              </a:ext>
            </a:extLst>
          </p:cNvPr>
          <p:cNvSpPr txBox="1">
            <a:spLocks/>
          </p:cNvSpPr>
          <p:nvPr/>
        </p:nvSpPr>
        <p:spPr>
          <a:xfrm>
            <a:off x="4232944" y="6395758"/>
            <a:ext cx="1115354" cy="429393"/>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b="1" dirty="0">
                <a:solidFill>
                  <a:srgbClr val="F72E41"/>
                </a:solidFill>
                <a:highlight>
                  <a:srgbClr val="C0C0C0"/>
                </a:highlight>
                <a:latin typeface="Politica" panose="02000506060000020004" pitchFamily="2" charset="0"/>
                <a:ea typeface="Megrim"/>
                <a:cs typeface="Megrim"/>
                <a:sym typeface="Nixie One"/>
              </a:rPr>
              <a:t>Microphone</a:t>
            </a:r>
          </a:p>
        </p:txBody>
      </p:sp>
      <p:cxnSp>
        <p:nvCxnSpPr>
          <p:cNvPr id="20" name="Straight Arrow Connector 19">
            <a:extLst>
              <a:ext uri="{FF2B5EF4-FFF2-40B4-BE49-F238E27FC236}">
                <a16:creationId xmlns:a16="http://schemas.microsoft.com/office/drawing/2014/main" id="{EB89EA9F-C22E-4B92-B30A-95D637C31A43}"/>
              </a:ext>
            </a:extLst>
          </p:cNvPr>
          <p:cNvCxnSpPr>
            <a:cxnSpLocks/>
          </p:cNvCxnSpPr>
          <p:nvPr/>
        </p:nvCxnSpPr>
        <p:spPr>
          <a:xfrm flipV="1">
            <a:off x="5177158" y="5816352"/>
            <a:ext cx="0" cy="399495"/>
          </a:xfrm>
          <a:prstGeom prst="straightConnector1">
            <a:avLst/>
          </a:prstGeom>
          <a:ln w="28575">
            <a:solidFill>
              <a:srgbClr val="F72E41"/>
            </a:solidFill>
            <a:tailEnd type="triangle"/>
          </a:ln>
        </p:spPr>
        <p:style>
          <a:lnRef idx="1">
            <a:schemeClr val="accent1"/>
          </a:lnRef>
          <a:fillRef idx="0">
            <a:schemeClr val="accent1"/>
          </a:fillRef>
          <a:effectRef idx="0">
            <a:schemeClr val="accent1"/>
          </a:effectRef>
          <a:fontRef idx="minor">
            <a:schemeClr val="tx1"/>
          </a:fontRef>
        </p:style>
      </p:cxnSp>
      <p:sp>
        <p:nvSpPr>
          <p:cNvPr id="21" name="Google Shape;342;p12">
            <a:extLst>
              <a:ext uri="{FF2B5EF4-FFF2-40B4-BE49-F238E27FC236}">
                <a16:creationId xmlns:a16="http://schemas.microsoft.com/office/drawing/2014/main" id="{DB5E77A2-1406-4356-A03D-2FE92CF6CC55}"/>
              </a:ext>
            </a:extLst>
          </p:cNvPr>
          <p:cNvSpPr txBox="1">
            <a:spLocks/>
          </p:cNvSpPr>
          <p:nvPr/>
        </p:nvSpPr>
        <p:spPr>
          <a:xfrm>
            <a:off x="4899686" y="6108283"/>
            <a:ext cx="1269424" cy="429393"/>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b="1" dirty="0">
                <a:solidFill>
                  <a:srgbClr val="F72E41"/>
                </a:solidFill>
                <a:highlight>
                  <a:srgbClr val="C0C0C0"/>
                </a:highlight>
                <a:latin typeface="Politica" panose="02000506060000020004" pitchFamily="2" charset="0"/>
                <a:ea typeface="Megrim"/>
                <a:cs typeface="Megrim"/>
                <a:sym typeface="Nixie One"/>
              </a:rPr>
              <a:t>Screen Sharing </a:t>
            </a:r>
            <a:endParaRPr lang="en-US" sz="2000" b="1" dirty="0">
              <a:solidFill>
                <a:srgbClr val="F72E41"/>
              </a:solidFill>
              <a:highlight>
                <a:srgbClr val="C0C0C0"/>
              </a:highlight>
              <a:latin typeface="Politica" panose="02000506060000020004" pitchFamily="2" charset="0"/>
              <a:ea typeface="Megrim"/>
              <a:cs typeface="Megrim"/>
              <a:sym typeface="Nixie One"/>
            </a:endParaRPr>
          </a:p>
        </p:txBody>
      </p:sp>
      <p:sp>
        <p:nvSpPr>
          <p:cNvPr id="22" name="Oval 21">
            <a:extLst>
              <a:ext uri="{FF2B5EF4-FFF2-40B4-BE49-F238E27FC236}">
                <a16:creationId xmlns:a16="http://schemas.microsoft.com/office/drawing/2014/main" id="{31E99009-3031-4E0C-99B3-73C9EE76CB69}"/>
              </a:ext>
            </a:extLst>
          </p:cNvPr>
          <p:cNvSpPr/>
          <p:nvPr/>
        </p:nvSpPr>
        <p:spPr>
          <a:xfrm>
            <a:off x="5886614" y="5413897"/>
            <a:ext cx="284088" cy="284088"/>
          </a:xfrm>
          <a:prstGeom prst="ellipse">
            <a:avLst/>
          </a:prstGeom>
          <a:noFill/>
          <a:ln w="19050">
            <a:solidFill>
              <a:srgbClr val="F7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17F1D66-CE7D-4BFC-A3CD-4AFCEE4E78C5}"/>
              </a:ext>
            </a:extLst>
          </p:cNvPr>
          <p:cNvSpPr/>
          <p:nvPr/>
        </p:nvSpPr>
        <p:spPr>
          <a:xfrm>
            <a:off x="6321624" y="5413897"/>
            <a:ext cx="284088" cy="284088"/>
          </a:xfrm>
          <a:prstGeom prst="ellipse">
            <a:avLst/>
          </a:prstGeom>
          <a:noFill/>
          <a:ln w="19050">
            <a:solidFill>
              <a:srgbClr val="F7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0E4EA77-DB9B-4064-8C39-78F6EF068831}"/>
              </a:ext>
            </a:extLst>
          </p:cNvPr>
          <p:cNvSpPr/>
          <p:nvPr/>
        </p:nvSpPr>
        <p:spPr>
          <a:xfrm>
            <a:off x="6756635" y="5405019"/>
            <a:ext cx="284088" cy="284088"/>
          </a:xfrm>
          <a:prstGeom prst="ellipse">
            <a:avLst/>
          </a:prstGeom>
          <a:noFill/>
          <a:ln w="19050">
            <a:solidFill>
              <a:srgbClr val="F7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Arrow Connector 30">
            <a:extLst>
              <a:ext uri="{FF2B5EF4-FFF2-40B4-BE49-F238E27FC236}">
                <a16:creationId xmlns:a16="http://schemas.microsoft.com/office/drawing/2014/main" id="{5F4DB33B-6D1A-4B46-8158-5C828244B7A1}"/>
              </a:ext>
            </a:extLst>
          </p:cNvPr>
          <p:cNvCxnSpPr>
            <a:cxnSpLocks/>
          </p:cNvCxnSpPr>
          <p:nvPr/>
        </p:nvCxnSpPr>
        <p:spPr>
          <a:xfrm>
            <a:off x="6011663" y="4977840"/>
            <a:ext cx="0" cy="399495"/>
          </a:xfrm>
          <a:prstGeom prst="straightConnector1">
            <a:avLst/>
          </a:prstGeom>
          <a:ln w="28575">
            <a:solidFill>
              <a:srgbClr val="F72E41"/>
            </a:solidFill>
            <a:tailEnd type="triangle"/>
          </a:ln>
        </p:spPr>
        <p:style>
          <a:lnRef idx="1">
            <a:schemeClr val="accent1"/>
          </a:lnRef>
          <a:fillRef idx="0">
            <a:schemeClr val="accent1"/>
          </a:fillRef>
          <a:effectRef idx="0">
            <a:schemeClr val="accent1"/>
          </a:effectRef>
          <a:fontRef idx="minor">
            <a:schemeClr val="tx1"/>
          </a:fontRef>
        </p:style>
      </p:cxnSp>
      <p:sp>
        <p:nvSpPr>
          <p:cNvPr id="32" name="Google Shape;342;p12">
            <a:extLst>
              <a:ext uri="{FF2B5EF4-FFF2-40B4-BE49-F238E27FC236}">
                <a16:creationId xmlns:a16="http://schemas.microsoft.com/office/drawing/2014/main" id="{DFF7952C-4D04-445B-AE8A-F5BC9EF0BC41}"/>
              </a:ext>
            </a:extLst>
          </p:cNvPr>
          <p:cNvSpPr txBox="1">
            <a:spLocks/>
          </p:cNvSpPr>
          <p:nvPr/>
        </p:nvSpPr>
        <p:spPr>
          <a:xfrm>
            <a:off x="5512997" y="4634831"/>
            <a:ext cx="988449" cy="429393"/>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b="1" dirty="0">
                <a:solidFill>
                  <a:srgbClr val="F72E41"/>
                </a:solidFill>
                <a:highlight>
                  <a:srgbClr val="C0C0C0"/>
                </a:highlight>
                <a:latin typeface="Politica" panose="02000506060000020004" pitchFamily="2" charset="0"/>
                <a:ea typeface="Megrim"/>
                <a:cs typeface="Megrim"/>
                <a:sym typeface="Nixie One"/>
              </a:rPr>
              <a:t>Raise  hand</a:t>
            </a:r>
            <a:endParaRPr lang="en-US" sz="2000" b="1" dirty="0">
              <a:solidFill>
                <a:srgbClr val="F72E41"/>
              </a:solidFill>
              <a:highlight>
                <a:srgbClr val="C0C0C0"/>
              </a:highlight>
              <a:latin typeface="Politica" panose="02000506060000020004" pitchFamily="2" charset="0"/>
              <a:ea typeface="Megrim"/>
              <a:cs typeface="Megrim"/>
              <a:sym typeface="Nixie One"/>
            </a:endParaRPr>
          </a:p>
        </p:txBody>
      </p:sp>
      <p:cxnSp>
        <p:nvCxnSpPr>
          <p:cNvPr id="33" name="Straight Arrow Connector 32">
            <a:extLst>
              <a:ext uri="{FF2B5EF4-FFF2-40B4-BE49-F238E27FC236}">
                <a16:creationId xmlns:a16="http://schemas.microsoft.com/office/drawing/2014/main" id="{DEAC4D5A-274E-4DFC-B20C-3CAB43AD03D1}"/>
              </a:ext>
            </a:extLst>
          </p:cNvPr>
          <p:cNvCxnSpPr>
            <a:cxnSpLocks/>
          </p:cNvCxnSpPr>
          <p:nvPr/>
        </p:nvCxnSpPr>
        <p:spPr>
          <a:xfrm>
            <a:off x="6463669" y="4655697"/>
            <a:ext cx="0" cy="710499"/>
          </a:xfrm>
          <a:prstGeom prst="straightConnector1">
            <a:avLst/>
          </a:prstGeom>
          <a:ln w="28575">
            <a:solidFill>
              <a:srgbClr val="F72E41"/>
            </a:solidFill>
            <a:tailEnd type="triangle"/>
          </a:ln>
        </p:spPr>
        <p:style>
          <a:lnRef idx="1">
            <a:schemeClr val="accent1"/>
          </a:lnRef>
          <a:fillRef idx="0">
            <a:schemeClr val="accent1"/>
          </a:fillRef>
          <a:effectRef idx="0">
            <a:schemeClr val="accent1"/>
          </a:effectRef>
          <a:fontRef idx="minor">
            <a:schemeClr val="tx1"/>
          </a:fontRef>
        </p:style>
      </p:cxnSp>
      <p:sp>
        <p:nvSpPr>
          <p:cNvPr id="34" name="Google Shape;342;p12">
            <a:extLst>
              <a:ext uri="{FF2B5EF4-FFF2-40B4-BE49-F238E27FC236}">
                <a16:creationId xmlns:a16="http://schemas.microsoft.com/office/drawing/2014/main" id="{E42527BD-517F-41C9-BB01-48A6397176E7}"/>
              </a:ext>
            </a:extLst>
          </p:cNvPr>
          <p:cNvSpPr txBox="1">
            <a:spLocks/>
          </p:cNvSpPr>
          <p:nvPr/>
        </p:nvSpPr>
        <p:spPr>
          <a:xfrm>
            <a:off x="6223173" y="4305883"/>
            <a:ext cx="587525" cy="429393"/>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b="1" dirty="0">
                <a:solidFill>
                  <a:srgbClr val="F72E41"/>
                </a:solidFill>
                <a:highlight>
                  <a:srgbClr val="C0C0C0"/>
                </a:highlight>
                <a:latin typeface="Politica" panose="02000506060000020004" pitchFamily="2" charset="0"/>
                <a:ea typeface="Megrim"/>
                <a:cs typeface="Megrim"/>
                <a:sym typeface="Nixie One"/>
              </a:rPr>
              <a:t>Chat</a:t>
            </a:r>
          </a:p>
        </p:txBody>
      </p:sp>
      <p:cxnSp>
        <p:nvCxnSpPr>
          <p:cNvPr id="35" name="Straight Arrow Connector 34">
            <a:extLst>
              <a:ext uri="{FF2B5EF4-FFF2-40B4-BE49-F238E27FC236}">
                <a16:creationId xmlns:a16="http://schemas.microsoft.com/office/drawing/2014/main" id="{D3A35BA3-069A-432F-A6AC-510CB6FA2A69}"/>
              </a:ext>
            </a:extLst>
          </p:cNvPr>
          <p:cNvCxnSpPr>
            <a:cxnSpLocks/>
          </p:cNvCxnSpPr>
          <p:nvPr/>
        </p:nvCxnSpPr>
        <p:spPr>
          <a:xfrm flipH="1">
            <a:off x="6900905" y="4966701"/>
            <a:ext cx="0" cy="399495"/>
          </a:xfrm>
          <a:prstGeom prst="straightConnector1">
            <a:avLst/>
          </a:prstGeom>
          <a:ln w="28575">
            <a:solidFill>
              <a:srgbClr val="F72E41"/>
            </a:solidFill>
            <a:tailEnd type="triangle"/>
          </a:ln>
        </p:spPr>
        <p:style>
          <a:lnRef idx="1">
            <a:schemeClr val="accent1"/>
          </a:lnRef>
          <a:fillRef idx="0">
            <a:schemeClr val="accent1"/>
          </a:fillRef>
          <a:effectRef idx="0">
            <a:schemeClr val="accent1"/>
          </a:effectRef>
          <a:fontRef idx="minor">
            <a:schemeClr val="tx1"/>
          </a:fontRef>
        </p:style>
      </p:cxnSp>
      <p:sp>
        <p:nvSpPr>
          <p:cNvPr id="36" name="Google Shape;342;p12">
            <a:extLst>
              <a:ext uri="{FF2B5EF4-FFF2-40B4-BE49-F238E27FC236}">
                <a16:creationId xmlns:a16="http://schemas.microsoft.com/office/drawing/2014/main" id="{71ADCA49-49BA-44D7-B675-401859B2F177}"/>
              </a:ext>
            </a:extLst>
          </p:cNvPr>
          <p:cNvSpPr txBox="1">
            <a:spLocks/>
          </p:cNvSpPr>
          <p:nvPr/>
        </p:nvSpPr>
        <p:spPr>
          <a:xfrm>
            <a:off x="6538443" y="4749296"/>
            <a:ext cx="1025325" cy="302835"/>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b="1" dirty="0">
                <a:solidFill>
                  <a:srgbClr val="F72E41"/>
                </a:solidFill>
                <a:highlight>
                  <a:srgbClr val="C0C0C0"/>
                </a:highlight>
                <a:latin typeface="Politica" panose="02000506060000020004" pitchFamily="2" charset="0"/>
                <a:ea typeface="Megrim"/>
                <a:cs typeface="Megrim"/>
                <a:sym typeface="Nixie One"/>
              </a:rPr>
              <a:t>Attendees</a:t>
            </a:r>
            <a:endParaRPr lang="en-US" sz="2000" b="1" dirty="0">
              <a:solidFill>
                <a:srgbClr val="F72E41"/>
              </a:solidFill>
              <a:highlight>
                <a:srgbClr val="C0C0C0"/>
              </a:highlight>
              <a:latin typeface="Politica" panose="02000506060000020004" pitchFamily="2" charset="0"/>
              <a:ea typeface="Megrim"/>
              <a:cs typeface="Megrim"/>
              <a:sym typeface="Nixie One"/>
            </a:endParaRPr>
          </a:p>
        </p:txBody>
      </p:sp>
    </p:spTree>
    <p:extLst>
      <p:ext uri="{BB962C8B-B14F-4D97-AF65-F5344CB8AC3E}">
        <p14:creationId xmlns:p14="http://schemas.microsoft.com/office/powerpoint/2010/main" val="2717883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C2E4EC6-3963-482D-B2BE-85E7094304D3}"/>
              </a:ext>
            </a:extLst>
          </p:cNvPr>
          <p:cNvSpPr/>
          <p:nvPr/>
        </p:nvSpPr>
        <p:spPr>
          <a:xfrm>
            <a:off x="-1" y="584170"/>
            <a:ext cx="12191999" cy="5529112"/>
          </a:xfrm>
          <a:prstGeom prst="rect">
            <a:avLst/>
          </a:prstGeom>
          <a:solidFill>
            <a:srgbClr val="F72E41"/>
          </a:solidFill>
          <a:ln>
            <a:solidFill>
              <a:srgbClr val="F7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63642" y="6273830"/>
            <a:ext cx="1042273" cy="369332"/>
          </a:xfrm>
          <a:prstGeom prst="rect">
            <a:avLst/>
          </a:prstGeom>
          <a:noFill/>
        </p:spPr>
        <p:txBody>
          <a:bodyPr wrap="none" rtlCol="0">
            <a:spAutoFit/>
          </a:bodyPr>
          <a:lstStyle/>
          <a:p>
            <a:r>
              <a:rPr lang="en-US" dirty="0">
                <a:solidFill>
                  <a:schemeClr val="bg1"/>
                </a:solidFill>
                <a:latin typeface="Politica" charset="0"/>
                <a:ea typeface="Politica" charset="0"/>
                <a:cs typeface="Politica" charset="0"/>
              </a:rPr>
              <a:t>Studio56.qa</a:t>
            </a:r>
          </a:p>
        </p:txBody>
      </p:sp>
      <p:grpSp>
        <p:nvGrpSpPr>
          <p:cNvPr id="8" name="Group 7"/>
          <p:cNvGrpSpPr/>
          <p:nvPr/>
        </p:nvGrpSpPr>
        <p:grpSpPr>
          <a:xfrm>
            <a:off x="9346162" y="6273830"/>
            <a:ext cx="1317480" cy="429393"/>
            <a:chOff x="9331349" y="6222078"/>
            <a:chExt cx="1450765" cy="472833"/>
          </a:xfrm>
        </p:grpSpPr>
        <p:pic>
          <p:nvPicPr>
            <p:cNvPr id="12" name="Picture 11"/>
            <p:cNvPicPr>
              <a:picLocks noChangeAspect="1"/>
            </p:cNvPicPr>
            <p:nvPr/>
          </p:nvPicPr>
          <p:blipFill rotWithShape="1">
            <a:blip r:embed="rId3" cstate="email">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3" name="Picture 12"/>
            <p:cNvPicPr>
              <a:picLocks noChangeAspect="1"/>
            </p:cNvPicPr>
            <p:nvPr/>
          </p:nvPicPr>
          <p:blipFill rotWithShape="1">
            <a:blip r:embed="rId3"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14" name="Title 1">
            <a:extLst>
              <a:ext uri="{FF2B5EF4-FFF2-40B4-BE49-F238E27FC236}">
                <a16:creationId xmlns:a16="http://schemas.microsoft.com/office/drawing/2014/main" id="{FDE3715B-A79F-46FF-AB87-D1AD8D995E9C}"/>
              </a:ext>
            </a:extLst>
          </p:cNvPr>
          <p:cNvSpPr txBox="1">
            <a:spLocks/>
          </p:cNvSpPr>
          <p:nvPr/>
        </p:nvSpPr>
        <p:spPr>
          <a:xfrm>
            <a:off x="1" y="1205942"/>
            <a:ext cx="4215384" cy="4446116"/>
          </a:xfrm>
          <a:prstGeom prst="rect">
            <a:avLst/>
          </a:prstGeom>
          <a:no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en-US" sz="1800" b="1" dirty="0" err="1">
                <a:solidFill>
                  <a:schemeClr val="bg1"/>
                </a:solidFill>
                <a:latin typeface="Politica" panose="02000506060000020004" pitchFamily="2" charset="0"/>
                <a:ea typeface="Lato"/>
                <a:cs typeface="Lato"/>
                <a:sym typeface="Lato"/>
              </a:rPr>
              <a:t>Gabgha</a:t>
            </a:r>
            <a:r>
              <a:rPr lang="en-US" sz="1800" b="1" dirty="0">
                <a:solidFill>
                  <a:schemeClr val="bg1"/>
                </a:solidFill>
                <a:latin typeface="Politica" panose="02000506060000020004" pitchFamily="2" charset="0"/>
                <a:ea typeface="Lato"/>
                <a:cs typeface="Lato"/>
                <a:sym typeface="Lato"/>
              </a:rPr>
              <a:t>, is a type of gathering event that takes place at the nights of the blessed month of Ramadhan. In this event, friends gather in one house, after they are done with Salat Al </a:t>
            </a:r>
            <a:r>
              <a:rPr lang="en-US" sz="1800" b="1" dirty="0" err="1">
                <a:solidFill>
                  <a:schemeClr val="bg1"/>
                </a:solidFill>
                <a:latin typeface="Politica" panose="02000506060000020004" pitchFamily="2" charset="0"/>
                <a:ea typeface="Lato"/>
                <a:cs typeface="Lato"/>
                <a:sym typeface="Lato"/>
              </a:rPr>
              <a:t>Taraweh</a:t>
            </a:r>
            <a:r>
              <a:rPr lang="en-US" sz="1800" b="1" dirty="0">
                <a:solidFill>
                  <a:schemeClr val="bg1"/>
                </a:solidFill>
                <a:latin typeface="Politica" panose="02000506060000020004" pitchFamily="2" charset="0"/>
                <a:ea typeface="Lato"/>
                <a:cs typeface="Lato"/>
                <a:sym typeface="Lato"/>
              </a:rPr>
              <a:t> and enjoy an evening filled with food and fun activities. </a:t>
            </a:r>
          </a:p>
          <a:p>
            <a:pPr>
              <a:lnSpc>
                <a:spcPct val="150000"/>
              </a:lnSpc>
            </a:pPr>
            <a:r>
              <a:rPr lang="en-US" sz="1800" b="1" dirty="0">
                <a:solidFill>
                  <a:schemeClr val="bg1"/>
                </a:solidFill>
                <a:latin typeface="Politica" panose="02000506060000020004" pitchFamily="2" charset="0"/>
                <a:ea typeface="Lato"/>
                <a:cs typeface="Lato"/>
                <a:sym typeface="Lato"/>
              </a:rPr>
              <a:t>We want to have a fashion show of traditional Qatari clothes in one of these events, as a fun activity. However, we need a video that simulates this fashion show. Please help us in this workshop to create a video that contains a character, animation, and sound.</a:t>
            </a:r>
          </a:p>
          <a:p>
            <a:pPr lvl="0">
              <a:lnSpc>
                <a:spcPct val="150000"/>
              </a:lnSpc>
            </a:pPr>
            <a:endParaRPr lang="en-US" sz="2000" b="1" dirty="0">
              <a:solidFill>
                <a:schemeClr val="bg1"/>
              </a:solidFill>
              <a:latin typeface="Politica" panose="02000506060000020004" pitchFamily="2" charset="0"/>
              <a:ea typeface="Lato"/>
              <a:cs typeface="Lato"/>
              <a:sym typeface="Lato"/>
            </a:endParaRPr>
          </a:p>
        </p:txBody>
      </p:sp>
      <p:pic>
        <p:nvPicPr>
          <p:cNvPr id="2" name="Picture 1">
            <a:extLst>
              <a:ext uri="{FF2B5EF4-FFF2-40B4-BE49-F238E27FC236}">
                <a16:creationId xmlns:a16="http://schemas.microsoft.com/office/drawing/2014/main" id="{296CA23A-ABD3-4462-BF1E-EB94E2E09F5D}"/>
              </a:ext>
            </a:extLst>
          </p:cNvPr>
          <p:cNvPicPr>
            <a:picLocks noChangeAspect="1"/>
          </p:cNvPicPr>
          <p:nvPr/>
        </p:nvPicPr>
        <p:blipFill>
          <a:blip r:embed="rId4"/>
          <a:stretch>
            <a:fillRect/>
          </a:stretch>
        </p:blipFill>
        <p:spPr>
          <a:xfrm>
            <a:off x="4099683" y="330624"/>
            <a:ext cx="8120598" cy="5863435"/>
          </a:xfrm>
          <a:prstGeom prst="rect">
            <a:avLst/>
          </a:prstGeom>
        </p:spPr>
      </p:pic>
      <p:sp>
        <p:nvSpPr>
          <p:cNvPr id="11" name="TextBox 10">
            <a:extLst>
              <a:ext uri="{FF2B5EF4-FFF2-40B4-BE49-F238E27FC236}">
                <a16:creationId xmlns:a16="http://schemas.microsoft.com/office/drawing/2014/main" id="{32A4ED73-EB4E-4CEC-BCCC-7AC35BBA7587}"/>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spTree>
    <p:extLst>
      <p:ext uri="{BB962C8B-B14F-4D97-AF65-F5344CB8AC3E}">
        <p14:creationId xmlns:p14="http://schemas.microsoft.com/office/powerpoint/2010/main" val="1710019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nnequins in traditional Qatari women's attire - Women in Qatar -  Wikipedia | Traditional dresses, Attire women, Women">
            <a:extLst>
              <a:ext uri="{FF2B5EF4-FFF2-40B4-BE49-F238E27FC236}">
                <a16:creationId xmlns:a16="http://schemas.microsoft.com/office/drawing/2014/main" id="{AD3E74CE-6530-4BA1-A6A4-3276E784A6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312782"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56A82546-571B-4229-AC2C-E93868AC0CBA}"/>
              </a:ext>
            </a:extLst>
          </p:cNvPr>
          <p:cNvSpPr txBox="1">
            <a:spLocks/>
          </p:cNvSpPr>
          <p:nvPr/>
        </p:nvSpPr>
        <p:spPr>
          <a:xfrm>
            <a:off x="10312782" y="2167128"/>
            <a:ext cx="1758695" cy="2523744"/>
          </a:xfrm>
          <a:prstGeom prst="rect">
            <a:avLst/>
          </a:prstGeom>
          <a:no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lnSpc>
                <a:spcPct val="150000"/>
              </a:lnSpc>
            </a:pPr>
            <a:r>
              <a:rPr lang="en-US" sz="4000" b="1" dirty="0">
                <a:solidFill>
                  <a:schemeClr val="tx1"/>
                </a:solidFill>
                <a:latin typeface="Politica" panose="02000506060000020004" pitchFamily="2" charset="0"/>
                <a:ea typeface="Lato"/>
                <a:cs typeface="Lato"/>
                <a:sym typeface="Lato"/>
              </a:rPr>
              <a:t>QATARI </a:t>
            </a:r>
          </a:p>
          <a:p>
            <a:pPr lvl="0" algn="ctr">
              <a:lnSpc>
                <a:spcPct val="150000"/>
              </a:lnSpc>
            </a:pPr>
            <a:r>
              <a:rPr lang="en-US" sz="2400" b="1" dirty="0">
                <a:solidFill>
                  <a:schemeClr val="tx1"/>
                </a:solidFill>
                <a:latin typeface="Politica" panose="02000506060000020004" pitchFamily="2" charset="0"/>
                <a:ea typeface="Lato"/>
                <a:cs typeface="Lato"/>
                <a:sym typeface="Lato"/>
              </a:rPr>
              <a:t>TRADITIONAL </a:t>
            </a:r>
          </a:p>
          <a:p>
            <a:pPr lvl="0" algn="ctr">
              <a:lnSpc>
                <a:spcPct val="150000"/>
              </a:lnSpc>
            </a:pPr>
            <a:r>
              <a:rPr lang="en-US" sz="3200" b="1" dirty="0">
                <a:solidFill>
                  <a:schemeClr val="tx1"/>
                </a:solidFill>
                <a:latin typeface="Politica" panose="02000506060000020004" pitchFamily="2" charset="0"/>
                <a:ea typeface="Lato"/>
                <a:cs typeface="Lato"/>
                <a:sym typeface="Lato"/>
              </a:rPr>
              <a:t>CUTOMES</a:t>
            </a:r>
            <a:r>
              <a:rPr lang="en-US" sz="2400" b="1" dirty="0">
                <a:solidFill>
                  <a:schemeClr val="tx1"/>
                </a:solidFill>
                <a:latin typeface="Politica" panose="02000506060000020004" pitchFamily="2" charset="0"/>
                <a:ea typeface="Lato"/>
                <a:cs typeface="Lato"/>
                <a:sym typeface="Lato"/>
              </a:rPr>
              <a:t> </a:t>
            </a:r>
          </a:p>
        </p:txBody>
      </p:sp>
      <p:sp>
        <p:nvSpPr>
          <p:cNvPr id="7" name="TextBox 6">
            <a:extLst>
              <a:ext uri="{FF2B5EF4-FFF2-40B4-BE49-F238E27FC236}">
                <a16:creationId xmlns:a16="http://schemas.microsoft.com/office/drawing/2014/main" id="{973A09F2-EB55-4904-9E1B-99282A064809}"/>
              </a:ext>
            </a:extLst>
          </p:cNvPr>
          <p:cNvSpPr txBox="1"/>
          <p:nvPr/>
        </p:nvSpPr>
        <p:spPr>
          <a:xfrm>
            <a:off x="11191074" y="6488526"/>
            <a:ext cx="1319592" cy="369332"/>
          </a:xfrm>
          <a:prstGeom prst="rect">
            <a:avLst/>
          </a:prstGeom>
          <a:noFill/>
        </p:spPr>
        <p:txBody>
          <a:bodyPr wrap="square" rtlCol="0">
            <a:spAutoFit/>
          </a:bodyPr>
          <a:lstStyle/>
          <a:p>
            <a:r>
              <a:rPr lang="en-US" dirty="0">
                <a:latin typeface="Politica" charset="0"/>
                <a:ea typeface="Politica" charset="0"/>
                <a:cs typeface="Politica" charset="0"/>
              </a:rPr>
              <a:t>Studio56.qa</a:t>
            </a:r>
          </a:p>
        </p:txBody>
      </p:sp>
    </p:spTree>
    <p:extLst>
      <p:ext uri="{BB962C8B-B14F-4D97-AF65-F5344CB8AC3E}">
        <p14:creationId xmlns:p14="http://schemas.microsoft.com/office/powerpoint/2010/main" val="4164905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9" name="Group 8"/>
          <p:cNvGrpSpPr/>
          <p:nvPr/>
        </p:nvGrpSpPr>
        <p:grpSpPr>
          <a:xfrm>
            <a:off x="9346162" y="6273830"/>
            <a:ext cx="1317480" cy="429393"/>
            <a:chOff x="9331349" y="6222078"/>
            <a:chExt cx="1450765" cy="472833"/>
          </a:xfrm>
        </p:grpSpPr>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1" name="Picture 10"/>
            <p:cNvPicPr>
              <a:picLocks noChangeAspect="1"/>
            </p:cNvPicPr>
            <p:nvPr/>
          </p:nvPicPr>
          <p:blipFill rotWithShape="1">
            <a:blip r:embed="rId3"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25" name="Google Shape;342;p12">
            <a:extLst>
              <a:ext uri="{FF2B5EF4-FFF2-40B4-BE49-F238E27FC236}">
                <a16:creationId xmlns:a16="http://schemas.microsoft.com/office/drawing/2014/main" id="{1F7550FC-D3C9-4E68-9EA6-2B75387A3C01}"/>
              </a:ext>
            </a:extLst>
          </p:cNvPr>
          <p:cNvSpPr txBox="1">
            <a:spLocks/>
          </p:cNvSpPr>
          <p:nvPr/>
        </p:nvSpPr>
        <p:spPr>
          <a:xfrm>
            <a:off x="228600" y="403079"/>
            <a:ext cx="11865427"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b="1" dirty="0">
                <a:solidFill>
                  <a:schemeClr val="tx1"/>
                </a:solidFill>
                <a:latin typeface="Politica" panose="02000506060000020004" pitchFamily="2" charset="0"/>
                <a:ea typeface="Megrim"/>
                <a:cs typeface="Megrim"/>
                <a:sym typeface="Nixie One"/>
              </a:rPr>
              <a:t>What is Fashion?  </a:t>
            </a:r>
            <a:r>
              <a:rPr lang="ar-DZ" sz="4000" b="1" dirty="0">
                <a:solidFill>
                  <a:schemeClr val="tx1"/>
                </a:solidFill>
                <a:latin typeface="Politica" panose="02000506060000020004" pitchFamily="2" charset="0"/>
                <a:ea typeface="Megrim"/>
                <a:cs typeface="Megrim"/>
                <a:sym typeface="Nixie One"/>
              </a:rPr>
              <a:t> </a:t>
            </a:r>
            <a:r>
              <a:rPr lang="en-US" sz="4000" b="1" dirty="0">
                <a:solidFill>
                  <a:schemeClr val="tx1"/>
                </a:solidFill>
                <a:latin typeface="Politica" panose="02000506060000020004" pitchFamily="2" charset="0"/>
                <a:ea typeface="Megrim"/>
                <a:cs typeface="Megrim"/>
                <a:sym typeface="Nixie One"/>
              </a:rPr>
              <a:t>                    </a:t>
            </a:r>
            <a:r>
              <a:rPr lang="ar-QA" sz="4000" b="1" dirty="0">
                <a:solidFill>
                  <a:schemeClr val="tx1"/>
                </a:solidFill>
                <a:latin typeface="+mn-lt"/>
                <a:ea typeface="Megrim"/>
                <a:cs typeface="Megrim"/>
                <a:sym typeface="Nixie One"/>
              </a:rPr>
              <a:t>ماهي الموضة؟                                      </a:t>
            </a:r>
            <a:endParaRPr lang="en-US" sz="4000" b="1" dirty="0">
              <a:solidFill>
                <a:schemeClr val="tx1"/>
              </a:solidFill>
              <a:latin typeface="+mn-lt"/>
              <a:ea typeface="Megrim"/>
              <a:cs typeface="Megrim"/>
              <a:sym typeface="Nixie One"/>
            </a:endParaRPr>
          </a:p>
        </p:txBody>
      </p:sp>
      <p:sp>
        <p:nvSpPr>
          <p:cNvPr id="26" name="Rectangle 25">
            <a:extLst>
              <a:ext uri="{FF2B5EF4-FFF2-40B4-BE49-F238E27FC236}">
                <a16:creationId xmlns:a16="http://schemas.microsoft.com/office/drawing/2014/main" id="{7FE5EF7A-AAAA-48E4-997E-6ADC7DD55A20}"/>
              </a:ext>
            </a:extLst>
          </p:cNvPr>
          <p:cNvSpPr/>
          <p:nvPr/>
        </p:nvSpPr>
        <p:spPr>
          <a:xfrm>
            <a:off x="228600" y="1997839"/>
            <a:ext cx="6744097" cy="2862322"/>
          </a:xfrm>
          <a:prstGeom prst="rect">
            <a:avLst/>
          </a:prstGeom>
          <a:solidFill>
            <a:srgbClr val="F72E41"/>
          </a:solidFill>
        </p:spPr>
        <p:txBody>
          <a:bodyPr wrap="square">
            <a:spAutoFit/>
          </a:bodyPr>
          <a:lstStyle/>
          <a:p>
            <a:pPr algn="just"/>
            <a:r>
              <a:rPr lang="en-US" sz="2000" dirty="0">
                <a:solidFill>
                  <a:schemeClr val="bg1"/>
                </a:solidFill>
                <a:latin typeface="Consolas" charset="0"/>
              </a:rPr>
              <a:t>Fashion is the general style of dress or behavior at any given time, constantly changing to adapt with time change. We can find fashion in furniture, automobiles, clothing and other objects.</a:t>
            </a:r>
            <a:endParaRPr lang="ar-QA" sz="2000" dirty="0">
              <a:solidFill>
                <a:schemeClr val="bg1"/>
              </a:solidFill>
              <a:latin typeface="Consolas" charset="0"/>
            </a:endParaRPr>
          </a:p>
          <a:p>
            <a:pPr algn="just"/>
            <a:endParaRPr lang="ar-QA" sz="2000" dirty="0">
              <a:solidFill>
                <a:schemeClr val="bg1"/>
              </a:solidFill>
              <a:latin typeface="Consolas" charset="0"/>
            </a:endParaRPr>
          </a:p>
          <a:p>
            <a:pPr algn="r"/>
            <a:r>
              <a:rPr kumimoji="0" lang="ar-QA" altLang="en-US" sz="2000" b="0" i="0" u="none" strike="noStrike" cap="none" normalizeH="0" baseline="0" dirty="0">
                <a:ln>
                  <a:noFill/>
                </a:ln>
                <a:solidFill>
                  <a:schemeClr val="bg1"/>
                </a:solidFill>
                <a:effectLst/>
                <a:latin typeface="Google Sans"/>
                <a:cs typeface="Arial" panose="020B0604020202020204" pitchFamily="34" charset="0"/>
              </a:rPr>
              <a:t>الموضة هي</a:t>
            </a:r>
            <a:r>
              <a:rPr kumimoji="0" lang="ar-SA" altLang="en-US" sz="2000" b="0" i="0" u="none" strike="noStrike" cap="none" normalizeH="0" baseline="0" dirty="0">
                <a:ln>
                  <a:noFill/>
                </a:ln>
                <a:solidFill>
                  <a:schemeClr val="bg1"/>
                </a:solidFill>
                <a:effectLst/>
                <a:latin typeface="Google Sans"/>
                <a:cs typeface="Arial" panose="020B0604020202020204" pitchFamily="34" charset="0"/>
              </a:rPr>
              <a:t> النمط العام للباس أو السلوك في أي وقت ، </a:t>
            </a:r>
            <a:r>
              <a:rPr lang="ar-QA" altLang="en-US" sz="2000" dirty="0">
                <a:solidFill>
                  <a:schemeClr val="bg1"/>
                </a:solidFill>
                <a:latin typeface="Google Sans"/>
                <a:cs typeface="Arial" panose="020B0604020202020204" pitchFamily="34" charset="0"/>
              </a:rPr>
              <a:t>وتتغير</a:t>
            </a:r>
            <a:r>
              <a:rPr kumimoji="0" lang="ar-SA" altLang="en-US" sz="2000" b="0" i="0" u="none" strike="noStrike" cap="none" normalizeH="0" baseline="0" dirty="0">
                <a:ln>
                  <a:noFill/>
                </a:ln>
                <a:solidFill>
                  <a:schemeClr val="bg1"/>
                </a:solidFill>
                <a:effectLst/>
                <a:latin typeface="Google Sans"/>
                <a:cs typeface="Arial" panose="020B0604020202020204" pitchFamily="34" charset="0"/>
              </a:rPr>
              <a:t> باستمرار للتكيف مع تغير الوقت. يمكننا أن نجد الموضة في الأثاث والسيارات والملابس والأشياء الأخرى</a:t>
            </a:r>
            <a:r>
              <a:rPr kumimoji="0" lang="ar-QA" altLang="en-US" sz="2000" b="0" i="0" u="none" strike="noStrike" cap="none" normalizeH="0" baseline="0" dirty="0">
                <a:ln>
                  <a:noFill/>
                </a:ln>
                <a:solidFill>
                  <a:schemeClr val="bg1"/>
                </a:solidFill>
                <a:effectLst/>
                <a:latin typeface="Google Sans"/>
                <a:cs typeface="Arial" panose="020B0604020202020204" pitchFamily="34" charset="0"/>
              </a:rPr>
              <a:t>.</a:t>
            </a:r>
            <a:endParaRPr lang="ar-DZ" sz="2000" dirty="0">
              <a:solidFill>
                <a:schemeClr val="bg1"/>
              </a:solidFill>
              <a:latin typeface="Consolas" charset="0"/>
              <a:sym typeface="Arial"/>
            </a:endParaRPr>
          </a:p>
        </p:txBody>
      </p:sp>
      <p:sp>
        <p:nvSpPr>
          <p:cNvPr id="4" name="Rectangle 1">
            <a:extLst>
              <a:ext uri="{FF2B5EF4-FFF2-40B4-BE49-F238E27FC236}">
                <a16:creationId xmlns:a16="http://schemas.microsoft.com/office/drawing/2014/main" id="{03CC0D00-B00E-4A8F-8AAB-F260EB58D352}"/>
              </a:ext>
            </a:extLst>
          </p:cNvPr>
          <p:cNvSpPr>
            <a:spLocks noChangeArrowheads="1"/>
          </p:cNvSpPr>
          <p:nvPr/>
        </p:nvSpPr>
        <p:spPr bwMode="auto">
          <a:xfrm>
            <a:off x="12191935"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descr="A picture containing shape&#10;&#10;Description automatically generated">
            <a:extLst>
              <a:ext uri="{FF2B5EF4-FFF2-40B4-BE49-F238E27FC236}">
                <a16:creationId xmlns:a16="http://schemas.microsoft.com/office/drawing/2014/main" id="{3477119A-6D06-486F-AE96-EEB546AFBEC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416210" y="1916628"/>
            <a:ext cx="3601528" cy="3116424"/>
          </a:xfrm>
          <a:prstGeom prst="rect">
            <a:avLst/>
          </a:prstGeom>
        </p:spPr>
      </p:pic>
      <p:pic>
        <p:nvPicPr>
          <p:cNvPr id="8" name="Picture 7">
            <a:extLst>
              <a:ext uri="{FF2B5EF4-FFF2-40B4-BE49-F238E27FC236}">
                <a16:creationId xmlns:a16="http://schemas.microsoft.com/office/drawing/2014/main" id="{6AB6A48F-0F8E-4AFE-B6D9-F93F99F7CBC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326840" y="3287537"/>
            <a:ext cx="2178741" cy="1674814"/>
          </a:xfrm>
          <a:prstGeom prst="rect">
            <a:avLst/>
          </a:prstGeom>
        </p:spPr>
      </p:pic>
      <p:pic>
        <p:nvPicPr>
          <p:cNvPr id="5" name="Picture 4" descr="A picture containing shape&#10;&#10;Description automatically generated">
            <a:extLst>
              <a:ext uri="{FF2B5EF4-FFF2-40B4-BE49-F238E27FC236}">
                <a16:creationId xmlns:a16="http://schemas.microsoft.com/office/drawing/2014/main" id="{EC85C8FF-35A9-4DC5-B9B0-CCD98F4F541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653311" y="1896554"/>
            <a:ext cx="1525798" cy="1320282"/>
          </a:xfrm>
          <a:prstGeom prst="rect">
            <a:avLst/>
          </a:prstGeom>
        </p:spPr>
      </p:pic>
    </p:spTree>
    <p:extLst>
      <p:ext uri="{BB962C8B-B14F-4D97-AF65-F5344CB8AC3E}">
        <p14:creationId xmlns:p14="http://schemas.microsoft.com/office/powerpoint/2010/main" val="886318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0F20C4-574D-4AD1-A244-96E69925EC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EBEA493-4FFB-441C-81ED-65BC0916D80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grpSp>
        <p:nvGrpSpPr>
          <p:cNvPr id="10" name="Group 9">
            <a:extLst>
              <a:ext uri="{FF2B5EF4-FFF2-40B4-BE49-F238E27FC236}">
                <a16:creationId xmlns:a16="http://schemas.microsoft.com/office/drawing/2014/main" id="{9A7CC453-6F47-4427-B67D-37E65A92C5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2021" y="518649"/>
            <a:ext cx="1128382" cy="847206"/>
            <a:chOff x="8183879" y="1000124"/>
            <a:chExt cx="1562267" cy="1172973"/>
          </a:xfrm>
        </p:grpSpPr>
        <p:sp>
          <p:nvSpPr>
            <p:cNvPr id="11" name="Freeform 5">
              <a:extLst>
                <a:ext uri="{FF2B5EF4-FFF2-40B4-BE49-F238E27FC236}">
                  <a16:creationId xmlns:a16="http://schemas.microsoft.com/office/drawing/2014/main" id="{1B6AD4D9-2CD8-4BB1-8DA9-B1E2BC9BB6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rgbClr val="FFFFFF"/>
              </a:solidFill>
            </a:ln>
          </p:spPr>
          <p:txBody>
            <a:bodyPr vert="horz" wrap="square" lIns="91440" tIns="45720" rIns="91440" bIns="45720" numCol="1" anchor="t" anchorCtr="0" compatLnSpc="1">
              <a:prstTxWarp prst="textNoShape">
                <a:avLst/>
              </a:prstTxWarp>
            </a:bodyPr>
            <a:lstStyle/>
            <a:p>
              <a:endParaRPr lang="en-US"/>
            </a:p>
          </p:txBody>
        </p:sp>
        <p:sp>
          <p:nvSpPr>
            <p:cNvPr id="12" name="Freeform 5">
              <a:extLst>
                <a:ext uri="{FF2B5EF4-FFF2-40B4-BE49-F238E27FC236}">
                  <a16:creationId xmlns:a16="http://schemas.microsoft.com/office/drawing/2014/main" id="{58E860C5-0E72-4769-BC34-B0F6BEFBC8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rgbClr val="FFFFFF"/>
              </a:solidFill>
            </a:ln>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id="{410B4B11-67FA-4043-A58C-BC226E7AC3BB}"/>
              </a:ext>
            </a:extLst>
          </p:cNvPr>
          <p:cNvSpPr txBox="1"/>
          <p:nvPr/>
        </p:nvSpPr>
        <p:spPr>
          <a:xfrm>
            <a:off x="364500" y="2478368"/>
            <a:ext cx="5577757" cy="2554545"/>
          </a:xfrm>
          <a:prstGeom prst="rect">
            <a:avLst/>
          </a:prstGeom>
          <a:noFill/>
        </p:spPr>
        <p:txBody>
          <a:bodyPr wrap="square" rtlCol="0">
            <a:spAutoFit/>
          </a:bodyPr>
          <a:lstStyle/>
          <a:p>
            <a:r>
              <a:rPr lang="en-US" sz="8000" dirty="0">
                <a:solidFill>
                  <a:schemeClr val="bg1"/>
                </a:solidFill>
                <a:latin typeface="Politica" charset="0"/>
                <a:ea typeface="Politica" charset="0"/>
                <a:cs typeface="Politica" charset="0"/>
              </a:rPr>
              <a:t>DIGITAL</a:t>
            </a:r>
          </a:p>
          <a:p>
            <a:r>
              <a:rPr lang="en-US" sz="8000" dirty="0">
                <a:solidFill>
                  <a:schemeClr val="bg1"/>
                </a:solidFill>
                <a:latin typeface="Politica" charset="0"/>
                <a:ea typeface="Politica" charset="0"/>
                <a:cs typeface="Politica" charset="0"/>
              </a:rPr>
              <a:t>FASHION</a:t>
            </a:r>
          </a:p>
        </p:txBody>
      </p:sp>
    </p:spTree>
    <p:extLst>
      <p:ext uri="{BB962C8B-B14F-4D97-AF65-F5344CB8AC3E}">
        <p14:creationId xmlns:p14="http://schemas.microsoft.com/office/powerpoint/2010/main" val="3166195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0DF00A-F0F2-4AF5-8084-5E6BD3D46873}"/>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5" name="Group 4">
            <a:extLst>
              <a:ext uri="{FF2B5EF4-FFF2-40B4-BE49-F238E27FC236}">
                <a16:creationId xmlns:a16="http://schemas.microsoft.com/office/drawing/2014/main" id="{7228C0B8-DF82-4BD9-B2CF-C6533E3AF099}"/>
              </a:ext>
            </a:extLst>
          </p:cNvPr>
          <p:cNvGrpSpPr/>
          <p:nvPr/>
        </p:nvGrpSpPr>
        <p:grpSpPr>
          <a:xfrm>
            <a:off x="9346162" y="6273830"/>
            <a:ext cx="1317480" cy="429393"/>
            <a:chOff x="9331349" y="6222078"/>
            <a:chExt cx="1450765" cy="472833"/>
          </a:xfrm>
        </p:grpSpPr>
        <p:pic>
          <p:nvPicPr>
            <p:cNvPr id="6" name="Picture 5">
              <a:extLst>
                <a:ext uri="{FF2B5EF4-FFF2-40B4-BE49-F238E27FC236}">
                  <a16:creationId xmlns:a16="http://schemas.microsoft.com/office/drawing/2014/main" id="{ED707FCE-F54D-4B41-84A9-06CFB50B7D9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7" name="Picture 6">
              <a:extLst>
                <a:ext uri="{FF2B5EF4-FFF2-40B4-BE49-F238E27FC236}">
                  <a16:creationId xmlns:a16="http://schemas.microsoft.com/office/drawing/2014/main" id="{B8565698-846B-48C6-A15A-7015B7F6E1D4}"/>
                </a:ext>
              </a:extLst>
            </p:cNvPr>
            <p:cNvPicPr>
              <a:picLocks noChangeAspect="1"/>
            </p:cNvPicPr>
            <p:nvPr/>
          </p:nvPicPr>
          <p:blipFill rotWithShape="1">
            <a:blip r:embed="rId2"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pic>
        <p:nvPicPr>
          <p:cNvPr id="9" name="Picture 8" descr="A picture containing shape&#10;&#10;Description automatically generated">
            <a:extLst>
              <a:ext uri="{FF2B5EF4-FFF2-40B4-BE49-F238E27FC236}">
                <a16:creationId xmlns:a16="http://schemas.microsoft.com/office/drawing/2014/main" id="{5DFC7D8C-EA23-40E0-A32E-D1367A16CCA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9338" y="2258906"/>
            <a:ext cx="2651779" cy="2289279"/>
          </a:xfrm>
          <a:prstGeom prst="rect">
            <a:avLst/>
          </a:prstGeom>
        </p:spPr>
      </p:pic>
      <p:sp>
        <p:nvSpPr>
          <p:cNvPr id="11" name="Plus Sign 10">
            <a:extLst>
              <a:ext uri="{FF2B5EF4-FFF2-40B4-BE49-F238E27FC236}">
                <a16:creationId xmlns:a16="http://schemas.microsoft.com/office/drawing/2014/main" id="{921CBBB1-53CB-416E-90B4-6EC7D237F9EA}"/>
              </a:ext>
            </a:extLst>
          </p:cNvPr>
          <p:cNvSpPr/>
          <p:nvPr/>
        </p:nvSpPr>
        <p:spPr>
          <a:xfrm>
            <a:off x="3055775" y="2830615"/>
            <a:ext cx="938952" cy="938952"/>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3" name="Picture 12" descr="A picture containing shape&#10;&#10;Description automatically generated">
            <a:extLst>
              <a:ext uri="{FF2B5EF4-FFF2-40B4-BE49-F238E27FC236}">
                <a16:creationId xmlns:a16="http://schemas.microsoft.com/office/drawing/2014/main" id="{EECDBF30-CD3E-43A9-ABBE-44134376F23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42528" y="1974032"/>
            <a:ext cx="3375940" cy="2691565"/>
          </a:xfrm>
          <a:prstGeom prst="rect">
            <a:avLst/>
          </a:prstGeom>
        </p:spPr>
      </p:pic>
      <p:pic>
        <p:nvPicPr>
          <p:cNvPr id="15" name="Picture 14" descr="A picture containing shape&#10;&#10;Description automatically generated">
            <a:extLst>
              <a:ext uri="{FF2B5EF4-FFF2-40B4-BE49-F238E27FC236}">
                <a16:creationId xmlns:a16="http://schemas.microsoft.com/office/drawing/2014/main" id="{3BB640AD-1568-4DB9-AC5B-584ADC46AF5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218237" y="2448526"/>
            <a:ext cx="1523868" cy="1257450"/>
          </a:xfrm>
          <a:prstGeom prst="rect">
            <a:avLst/>
          </a:prstGeom>
        </p:spPr>
      </p:pic>
      <p:pic>
        <p:nvPicPr>
          <p:cNvPr id="17" name="Picture 16" descr="A picture containing shape&#10;&#10;Description automatically generated">
            <a:extLst>
              <a:ext uri="{FF2B5EF4-FFF2-40B4-BE49-F238E27FC236}">
                <a16:creationId xmlns:a16="http://schemas.microsoft.com/office/drawing/2014/main" id="{B0845F8A-95F8-4867-9110-B844BE6A503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304174" y="2258907"/>
            <a:ext cx="2658168" cy="2289279"/>
          </a:xfrm>
          <a:prstGeom prst="rect">
            <a:avLst/>
          </a:prstGeom>
        </p:spPr>
      </p:pic>
      <p:sp>
        <p:nvSpPr>
          <p:cNvPr id="18" name="Plus Sign 17">
            <a:extLst>
              <a:ext uri="{FF2B5EF4-FFF2-40B4-BE49-F238E27FC236}">
                <a16:creationId xmlns:a16="http://schemas.microsoft.com/office/drawing/2014/main" id="{04BB6C83-C784-419C-A068-0F1F6012591F}"/>
              </a:ext>
            </a:extLst>
          </p:cNvPr>
          <p:cNvSpPr/>
          <p:nvPr/>
        </p:nvSpPr>
        <p:spPr>
          <a:xfrm>
            <a:off x="7985449" y="2850338"/>
            <a:ext cx="938952" cy="938952"/>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Google Shape;342;p12">
            <a:extLst>
              <a:ext uri="{FF2B5EF4-FFF2-40B4-BE49-F238E27FC236}">
                <a16:creationId xmlns:a16="http://schemas.microsoft.com/office/drawing/2014/main" id="{0A59FC47-8AA2-4A43-99F5-B35C8421EB45}"/>
              </a:ext>
            </a:extLst>
          </p:cNvPr>
          <p:cNvSpPr txBox="1">
            <a:spLocks/>
          </p:cNvSpPr>
          <p:nvPr/>
        </p:nvSpPr>
        <p:spPr>
          <a:xfrm>
            <a:off x="228600" y="403079"/>
            <a:ext cx="11865427"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b="1" dirty="0">
                <a:solidFill>
                  <a:schemeClr val="tx1"/>
                </a:solidFill>
                <a:latin typeface="Politica" panose="02000506060000020004" pitchFamily="2" charset="0"/>
                <a:ea typeface="Megrim"/>
                <a:cs typeface="Megrim"/>
                <a:sym typeface="Nixie One"/>
              </a:rPr>
              <a:t>Digital Fashion </a:t>
            </a:r>
            <a:r>
              <a:rPr lang="ar-QA" sz="4000" b="1" dirty="0">
                <a:solidFill>
                  <a:schemeClr val="tx1"/>
                </a:solidFill>
                <a:latin typeface="+mn-lt"/>
                <a:ea typeface="Megrim"/>
                <a:cs typeface="Megrim"/>
                <a:sym typeface="Nixie One"/>
              </a:rPr>
              <a:t>الموضة الرقمية                                                        </a:t>
            </a:r>
            <a:endParaRPr lang="en-US" sz="4000" b="1" dirty="0">
              <a:solidFill>
                <a:schemeClr val="tx1"/>
              </a:solidFill>
              <a:latin typeface="+mn-lt"/>
              <a:ea typeface="Megrim"/>
              <a:cs typeface="Megrim"/>
              <a:sym typeface="Nixie One"/>
            </a:endParaRPr>
          </a:p>
        </p:txBody>
      </p:sp>
      <p:sp>
        <p:nvSpPr>
          <p:cNvPr id="26" name="Google Shape;342;p12">
            <a:extLst>
              <a:ext uri="{FF2B5EF4-FFF2-40B4-BE49-F238E27FC236}">
                <a16:creationId xmlns:a16="http://schemas.microsoft.com/office/drawing/2014/main" id="{CB757B56-4212-428E-84FA-FE07E6FF76DD}"/>
              </a:ext>
            </a:extLst>
          </p:cNvPr>
          <p:cNvSpPr txBox="1">
            <a:spLocks/>
          </p:cNvSpPr>
          <p:nvPr/>
        </p:nvSpPr>
        <p:spPr>
          <a:xfrm>
            <a:off x="578915" y="4665597"/>
            <a:ext cx="1892624" cy="128276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a:solidFill>
                  <a:schemeClr val="tx1"/>
                </a:solidFill>
                <a:latin typeface="Politica" panose="02000506060000020004" pitchFamily="2" charset="0"/>
                <a:ea typeface="Megrim"/>
                <a:cs typeface="Megrim"/>
                <a:sym typeface="Nixie One"/>
              </a:rPr>
              <a:t>Fashion</a:t>
            </a:r>
          </a:p>
          <a:p>
            <a:pPr algn="ctr"/>
            <a:r>
              <a:rPr lang="ar-QA" sz="3600" dirty="0">
                <a:solidFill>
                  <a:schemeClr val="tx1"/>
                </a:solidFill>
                <a:latin typeface="Politica" panose="02000506060000020004" pitchFamily="2" charset="0"/>
                <a:ea typeface="Megrim"/>
                <a:cs typeface="Megrim"/>
                <a:sym typeface="Nixie One"/>
              </a:rPr>
              <a:t>الموضة</a:t>
            </a:r>
            <a:endParaRPr lang="en-US" sz="3600" dirty="0">
              <a:solidFill>
                <a:schemeClr val="tx1"/>
              </a:solidFill>
              <a:latin typeface="Politica" panose="02000506060000020004" pitchFamily="2" charset="0"/>
              <a:ea typeface="Megrim"/>
              <a:cs typeface="Megrim"/>
              <a:sym typeface="Nixie One"/>
            </a:endParaRPr>
          </a:p>
        </p:txBody>
      </p:sp>
      <p:sp>
        <p:nvSpPr>
          <p:cNvPr id="27" name="Google Shape;342;p12">
            <a:extLst>
              <a:ext uri="{FF2B5EF4-FFF2-40B4-BE49-F238E27FC236}">
                <a16:creationId xmlns:a16="http://schemas.microsoft.com/office/drawing/2014/main" id="{13D2DCFA-A77F-4FED-BACC-82344D594C8F}"/>
              </a:ext>
            </a:extLst>
          </p:cNvPr>
          <p:cNvSpPr txBox="1">
            <a:spLocks/>
          </p:cNvSpPr>
          <p:nvPr/>
        </p:nvSpPr>
        <p:spPr>
          <a:xfrm>
            <a:off x="5149688" y="4665597"/>
            <a:ext cx="1892624" cy="128276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a:solidFill>
                  <a:schemeClr val="tx1"/>
                </a:solidFill>
                <a:latin typeface="Politica" panose="02000506060000020004" pitchFamily="2" charset="0"/>
                <a:ea typeface="Megrim"/>
                <a:cs typeface="Megrim"/>
                <a:sym typeface="Nixie One"/>
              </a:rPr>
              <a:t>Computer</a:t>
            </a:r>
            <a:endParaRPr lang="ar-QA" sz="3600" dirty="0">
              <a:solidFill>
                <a:schemeClr val="tx1"/>
              </a:solidFill>
              <a:latin typeface="Politica" panose="02000506060000020004" pitchFamily="2" charset="0"/>
              <a:ea typeface="Megrim"/>
              <a:cs typeface="Megrim"/>
              <a:sym typeface="Nixie One"/>
            </a:endParaRPr>
          </a:p>
          <a:p>
            <a:pPr algn="ctr"/>
            <a:r>
              <a:rPr lang="ar-QA" sz="3600" dirty="0">
                <a:solidFill>
                  <a:schemeClr val="tx1"/>
                </a:solidFill>
                <a:latin typeface="Politica" panose="02000506060000020004" pitchFamily="2" charset="0"/>
                <a:ea typeface="Megrim"/>
                <a:cs typeface="Megrim"/>
                <a:sym typeface="Nixie One"/>
              </a:rPr>
              <a:t>الكمبيوتر</a:t>
            </a:r>
            <a:endParaRPr lang="en-US" sz="3600" dirty="0">
              <a:solidFill>
                <a:schemeClr val="tx1"/>
              </a:solidFill>
              <a:latin typeface="Politica" panose="02000506060000020004" pitchFamily="2" charset="0"/>
              <a:ea typeface="Megrim"/>
              <a:cs typeface="Megrim"/>
              <a:sym typeface="Nixie One"/>
            </a:endParaRPr>
          </a:p>
        </p:txBody>
      </p:sp>
      <p:sp>
        <p:nvSpPr>
          <p:cNvPr id="28" name="Google Shape;342;p12">
            <a:extLst>
              <a:ext uri="{FF2B5EF4-FFF2-40B4-BE49-F238E27FC236}">
                <a16:creationId xmlns:a16="http://schemas.microsoft.com/office/drawing/2014/main" id="{B067BF07-BB90-40EC-BC1C-183AB9E37BBA}"/>
              </a:ext>
            </a:extLst>
          </p:cNvPr>
          <p:cNvSpPr txBox="1">
            <a:spLocks/>
          </p:cNvSpPr>
          <p:nvPr/>
        </p:nvSpPr>
        <p:spPr>
          <a:xfrm>
            <a:off x="8986934" y="4662619"/>
            <a:ext cx="3205066" cy="1285744"/>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a:solidFill>
                  <a:schemeClr val="tx1"/>
                </a:solidFill>
                <a:latin typeface="Politica" panose="02000506060000020004" pitchFamily="2" charset="0"/>
                <a:ea typeface="Megrim"/>
                <a:cs typeface="Megrim"/>
                <a:sym typeface="Nixie One"/>
              </a:rPr>
              <a:t>Digital Fabrication</a:t>
            </a:r>
            <a:endParaRPr lang="ar-QA" sz="3600" dirty="0">
              <a:solidFill>
                <a:schemeClr val="tx1"/>
              </a:solidFill>
              <a:latin typeface="Politica" panose="02000506060000020004" pitchFamily="2" charset="0"/>
              <a:ea typeface="Megrim"/>
              <a:cs typeface="Megrim"/>
              <a:sym typeface="Nixie One"/>
            </a:endParaRPr>
          </a:p>
          <a:p>
            <a:pPr algn="ctr"/>
            <a:r>
              <a:rPr lang="ar-QA" sz="3600" dirty="0">
                <a:solidFill>
                  <a:schemeClr val="tx1"/>
                </a:solidFill>
                <a:latin typeface="Politica" panose="02000506060000020004" pitchFamily="2" charset="0"/>
                <a:ea typeface="Megrim"/>
                <a:cs typeface="Megrim"/>
                <a:sym typeface="Nixie One"/>
              </a:rPr>
              <a:t>التصنيع الرقمي</a:t>
            </a:r>
            <a:r>
              <a:rPr lang="en-US" sz="3600" dirty="0">
                <a:solidFill>
                  <a:schemeClr val="tx1"/>
                </a:solidFill>
                <a:latin typeface="Politica" panose="02000506060000020004" pitchFamily="2" charset="0"/>
                <a:ea typeface="Megrim"/>
                <a:cs typeface="Megrim"/>
                <a:sym typeface="Nixie One"/>
              </a:rPr>
              <a:t> </a:t>
            </a:r>
          </a:p>
        </p:txBody>
      </p:sp>
    </p:spTree>
    <p:extLst>
      <p:ext uri="{BB962C8B-B14F-4D97-AF65-F5344CB8AC3E}">
        <p14:creationId xmlns:p14="http://schemas.microsoft.com/office/powerpoint/2010/main" val="27540774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1274</TotalTime>
  <Words>590</Words>
  <Application>Microsoft Office PowerPoint</Application>
  <PresentationFormat>Widescreen</PresentationFormat>
  <Paragraphs>116</Paragraphs>
  <Slides>18</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Calibri</vt:lpstr>
      <vt:lpstr>Calibri Light</vt:lpstr>
      <vt:lpstr>Consolas</vt:lpstr>
      <vt:lpstr>Google Sans</vt:lpstr>
      <vt:lpstr>Neo Sans Arabic</vt:lpstr>
      <vt:lpstr>Politica</vt:lpstr>
      <vt:lpstr>Raleway ExtraBold</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Busaaa</dc:creator>
  <cp:lastModifiedBy>Sarah-studio56@outlook.com</cp:lastModifiedBy>
  <cp:revision>16</cp:revision>
  <dcterms:created xsi:type="dcterms:W3CDTF">2020-10-12T07:52:43Z</dcterms:created>
  <dcterms:modified xsi:type="dcterms:W3CDTF">2021-04-18T10:39:06Z</dcterms:modified>
</cp:coreProperties>
</file>