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92" r:id="rId4"/>
    <p:sldId id="276" r:id="rId5"/>
    <p:sldId id="325" r:id="rId6"/>
    <p:sldId id="442" r:id="rId7"/>
    <p:sldId id="405" r:id="rId8"/>
    <p:sldId id="415" r:id="rId9"/>
    <p:sldId id="416" r:id="rId10"/>
    <p:sldId id="378" r:id="rId11"/>
    <p:sldId id="456" r:id="rId12"/>
    <p:sldId id="457" r:id="rId13"/>
    <p:sldId id="475" r:id="rId14"/>
    <p:sldId id="472" r:id="rId15"/>
    <p:sldId id="285" r:id="rId16"/>
    <p:sldId id="330" r:id="rId17"/>
    <p:sldId id="331" r:id="rId18"/>
    <p:sldId id="298" r:id="rId19"/>
    <p:sldId id="332" r:id="rId20"/>
    <p:sldId id="448" r:id="rId21"/>
    <p:sldId id="474" r:id="rId22"/>
    <p:sldId id="473" r:id="rId23"/>
    <p:sldId id="32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ŠARAH ♥" initials="Š♥" lastIdx="1" clrIdx="0">
    <p:extLst>
      <p:ext uri="{19B8F6BF-5375-455C-9EA6-DF929625EA0E}">
        <p15:presenceInfo xmlns:p15="http://schemas.microsoft.com/office/powerpoint/2012/main" userId="711c8199ab14c27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9500"/>
    <a:srgbClr val="F3B12F"/>
    <a:srgbClr val="F72E41"/>
    <a:srgbClr val="BE5108"/>
    <a:srgbClr val="4A5695"/>
    <a:srgbClr val="1D4999"/>
    <a:srgbClr val="262221"/>
    <a:srgbClr val="252122"/>
    <a:srgbClr val="1E1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86158F-D625-4C11-8148-E94CDD8592B6}" v="9" dt="2021-03-07T10:16:51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3" autoAdjust="0"/>
    <p:restoredTop sz="95181" autoAdjust="0"/>
  </p:normalViewPr>
  <p:slideViewPr>
    <p:cSldViewPr snapToGrid="0" snapToObjects="1">
      <p:cViewPr varScale="1">
        <p:scale>
          <a:sx n="107" d="100"/>
          <a:sy n="107" d="100"/>
        </p:scale>
        <p:origin x="138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-studio56@outlook.com" userId="74a0a806361afc10" providerId="LiveId" clId="{EF86158F-D625-4C11-8148-E94CDD8592B6}"/>
    <pc:docChg chg="undo custSel addSld modSld">
      <pc:chgData name="Sarah-studio56@outlook.com" userId="74a0a806361afc10" providerId="LiveId" clId="{EF86158F-D625-4C11-8148-E94CDD8592B6}" dt="2021-03-07T10:18:00.706" v="284" actId="2711"/>
      <pc:docMkLst>
        <pc:docMk/>
      </pc:docMkLst>
      <pc:sldChg chg="addSp delSp modSp mod">
        <pc:chgData name="Sarah-studio56@outlook.com" userId="74a0a806361afc10" providerId="LiveId" clId="{EF86158F-D625-4C11-8148-E94CDD8592B6}" dt="2021-03-07T10:17:40.583" v="282" actId="20577"/>
        <pc:sldMkLst>
          <pc:docMk/>
          <pc:sldMk cId="197467808" sldId="256"/>
        </pc:sldMkLst>
        <pc:spChg chg="mod">
          <ac:chgData name="Sarah-studio56@outlook.com" userId="74a0a806361afc10" providerId="LiveId" clId="{EF86158F-D625-4C11-8148-E94CDD8592B6}" dt="2021-03-07T10:15:21.943" v="167" actId="20577"/>
          <ac:spMkLst>
            <pc:docMk/>
            <pc:sldMk cId="197467808" sldId="256"/>
            <ac:spMk id="4" creationId="{00000000-0000-0000-0000-000000000000}"/>
          </ac:spMkLst>
        </pc:spChg>
        <pc:spChg chg="mod">
          <ac:chgData name="Sarah-studio56@outlook.com" userId="74a0a806361afc10" providerId="LiveId" clId="{EF86158F-D625-4C11-8148-E94CDD8592B6}" dt="2021-03-07T10:17:31.400" v="256" actId="5793"/>
          <ac:spMkLst>
            <pc:docMk/>
            <pc:sldMk cId="197467808" sldId="256"/>
            <ac:spMk id="8" creationId="{9F6FABCB-8763-4183-8FD7-701B7B9E5BF2}"/>
          </ac:spMkLst>
        </pc:spChg>
        <pc:spChg chg="mod">
          <ac:chgData name="Sarah-studio56@outlook.com" userId="74a0a806361afc10" providerId="LiveId" clId="{EF86158F-D625-4C11-8148-E94CDD8592B6}" dt="2021-03-07T10:17:40.583" v="282" actId="20577"/>
          <ac:spMkLst>
            <pc:docMk/>
            <pc:sldMk cId="197467808" sldId="256"/>
            <ac:spMk id="9" creationId="{B0B764AF-D4C9-421D-B4C5-8FF02F689A65}"/>
          </ac:spMkLst>
        </pc:spChg>
        <pc:spChg chg="add del mod">
          <ac:chgData name="Sarah-studio56@outlook.com" userId="74a0a806361afc10" providerId="LiveId" clId="{EF86158F-D625-4C11-8148-E94CDD8592B6}" dt="2021-03-07T10:17:16.106" v="230" actId="404"/>
          <ac:spMkLst>
            <pc:docMk/>
            <pc:sldMk cId="197467808" sldId="256"/>
            <ac:spMk id="10" creationId="{306D6DE8-8DA8-4B8F-AA8A-EB9944E4A441}"/>
          </ac:spMkLst>
        </pc:spChg>
        <pc:spChg chg="add del mod">
          <ac:chgData name="Sarah-studio56@outlook.com" userId="74a0a806361afc10" providerId="LiveId" clId="{EF86158F-D625-4C11-8148-E94CDD8592B6}" dt="2021-03-07T10:15:59.416" v="171" actId="1076"/>
          <ac:spMkLst>
            <pc:docMk/>
            <pc:sldMk cId="197467808" sldId="256"/>
            <ac:spMk id="11" creationId="{A716EEBE-6311-4D8D-9B0D-CC0445B338FE}"/>
          </ac:spMkLst>
        </pc:spChg>
        <pc:picChg chg="add del mod">
          <ac:chgData name="Sarah-studio56@outlook.com" userId="74a0a806361afc10" providerId="LiveId" clId="{EF86158F-D625-4C11-8148-E94CDD8592B6}" dt="2021-03-07T10:16:51.311" v="196" actId="478"/>
          <ac:picMkLst>
            <pc:docMk/>
            <pc:sldMk cId="197467808" sldId="256"/>
            <ac:picMk id="1025" creationId="{65BC95AD-3F54-4399-848C-420403ACD488}"/>
          </ac:picMkLst>
        </pc:picChg>
      </pc:sldChg>
      <pc:sldChg chg="modSp mod">
        <pc:chgData name="Sarah-studio56@outlook.com" userId="74a0a806361afc10" providerId="LiveId" clId="{EF86158F-D625-4C11-8148-E94CDD8592B6}" dt="2021-03-01T10:56:05.568" v="3" actId="14100"/>
        <pc:sldMkLst>
          <pc:docMk/>
          <pc:sldMk cId="1527778722" sldId="274"/>
        </pc:sldMkLst>
        <pc:spChg chg="mod">
          <ac:chgData name="Sarah-studio56@outlook.com" userId="74a0a806361afc10" providerId="LiveId" clId="{EF86158F-D625-4C11-8148-E94CDD8592B6}" dt="2021-03-01T10:55:50.881" v="0" actId="2711"/>
          <ac:spMkLst>
            <pc:docMk/>
            <pc:sldMk cId="1527778722" sldId="274"/>
            <ac:spMk id="16" creationId="{DBA70AB3-8402-4130-8019-3EFA205FE93F}"/>
          </ac:spMkLst>
        </pc:spChg>
        <pc:spChg chg="mod">
          <ac:chgData name="Sarah-studio56@outlook.com" userId="74a0a806361afc10" providerId="LiveId" clId="{EF86158F-D625-4C11-8148-E94CDD8592B6}" dt="2021-03-01T10:56:05.568" v="3" actId="14100"/>
          <ac:spMkLst>
            <pc:docMk/>
            <pc:sldMk cId="1527778722" sldId="274"/>
            <ac:spMk id="17" creationId="{2C5E85B8-90A2-4A9E-BBB0-0D03E9C89C2C}"/>
          </ac:spMkLst>
        </pc:spChg>
      </pc:sldChg>
      <pc:sldChg chg="modSp mod">
        <pc:chgData name="Sarah-studio56@outlook.com" userId="74a0a806361afc10" providerId="LiveId" clId="{EF86158F-D625-4C11-8148-E94CDD8592B6}" dt="2021-03-01T10:56:30.533" v="5" actId="114"/>
        <pc:sldMkLst>
          <pc:docMk/>
          <pc:sldMk cId="2426606380" sldId="276"/>
        </pc:sldMkLst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5" creationId="{523B81A6-2B38-4D33-ACC6-C894E8D4BEDD}"/>
          </ac:spMkLst>
        </pc:spChg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14" creationId="{0A074172-4A28-4993-B05A-BE4F215A05BD}"/>
          </ac:spMkLst>
        </pc:spChg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18" creationId="{2F2AF982-5BEF-4DD5-A541-6AC35A7A853B}"/>
          </ac:spMkLst>
        </pc:spChg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27" creationId="{2C91F23B-D450-470B-91A7-B7EEFF82380D}"/>
          </ac:spMkLst>
        </pc:spChg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28" creationId="{17DAD5B2-D015-4CAB-95FA-F86D2805808C}"/>
          </ac:spMkLst>
        </pc:spChg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32" creationId="{AB34B4FF-5ED4-4E9B-A0BE-CFB8176F84D9}"/>
          </ac:spMkLst>
        </pc:spChg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33" creationId="{4C0CCE41-F4DA-4D4F-A48E-43DA02098E3B}"/>
          </ac:spMkLst>
        </pc:spChg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34" creationId="{EF2A427B-2F0D-467C-AE3E-5CC34693B1FB}"/>
          </ac:spMkLst>
        </pc:spChg>
        <pc:spChg chg="mod">
          <ac:chgData name="Sarah-studio56@outlook.com" userId="74a0a806361afc10" providerId="LiveId" clId="{EF86158F-D625-4C11-8148-E94CDD8592B6}" dt="2021-03-01T10:56:30.533" v="5" actId="114"/>
          <ac:spMkLst>
            <pc:docMk/>
            <pc:sldMk cId="2426606380" sldId="276"/>
            <ac:spMk id="35" creationId="{5FAC4DDE-5170-4595-A66A-622676B72541}"/>
          </ac:spMkLst>
        </pc:spChg>
      </pc:sldChg>
      <pc:sldChg chg="modSp mod">
        <pc:chgData name="Sarah-studio56@outlook.com" userId="74a0a806361afc10" providerId="LiveId" clId="{EF86158F-D625-4C11-8148-E94CDD8592B6}" dt="2021-03-07T10:18:00.706" v="284" actId="2711"/>
        <pc:sldMkLst>
          <pc:docMk/>
          <pc:sldMk cId="2717883407" sldId="325"/>
        </pc:sldMkLst>
        <pc:spChg chg="mod">
          <ac:chgData name="Sarah-studio56@outlook.com" userId="74a0a806361afc10" providerId="LiveId" clId="{EF86158F-D625-4C11-8148-E94CDD8592B6}" dt="2021-03-07T10:18:00.706" v="284" actId="2711"/>
          <ac:spMkLst>
            <pc:docMk/>
            <pc:sldMk cId="2717883407" sldId="325"/>
            <ac:spMk id="13" creationId="{2FA9AED0-1821-40A9-B58A-268CAA64F07F}"/>
          </ac:spMkLst>
        </pc:spChg>
      </pc:sldChg>
      <pc:sldChg chg="add">
        <pc:chgData name="Sarah-studio56@outlook.com" userId="74a0a806361afc10" providerId="LiveId" clId="{EF86158F-D625-4C11-8148-E94CDD8592B6}" dt="2021-03-01T11:09:11.258" v="80"/>
        <pc:sldMkLst>
          <pc:docMk/>
          <pc:sldMk cId="2897240830" sldId="405"/>
        </pc:sldMkLst>
      </pc:sldChg>
      <pc:sldChg chg="add">
        <pc:chgData name="Sarah-studio56@outlook.com" userId="74a0a806361afc10" providerId="LiveId" clId="{EF86158F-D625-4C11-8148-E94CDD8592B6}" dt="2021-03-01T11:09:11.258" v="80"/>
        <pc:sldMkLst>
          <pc:docMk/>
          <pc:sldMk cId="1391804788" sldId="415"/>
        </pc:sldMkLst>
      </pc:sldChg>
      <pc:sldChg chg="add">
        <pc:chgData name="Sarah-studio56@outlook.com" userId="74a0a806361afc10" providerId="LiveId" clId="{EF86158F-D625-4C11-8148-E94CDD8592B6}" dt="2021-03-01T11:09:11.258" v="80"/>
        <pc:sldMkLst>
          <pc:docMk/>
          <pc:sldMk cId="2021673391" sldId="416"/>
        </pc:sldMkLst>
      </pc:sldChg>
      <pc:sldChg chg="addSp delSp modSp mod">
        <pc:chgData name="Sarah-studio56@outlook.com" userId="74a0a806361afc10" providerId="LiveId" clId="{EF86158F-D625-4C11-8148-E94CDD8592B6}" dt="2021-03-01T11:03:22.006" v="79" actId="1036"/>
        <pc:sldMkLst>
          <pc:docMk/>
          <pc:sldMk cId="885066022" sldId="442"/>
        </pc:sldMkLst>
        <pc:spChg chg="mod">
          <ac:chgData name="Sarah-studio56@outlook.com" userId="74a0a806361afc10" providerId="LiveId" clId="{EF86158F-D625-4C11-8148-E94CDD8592B6}" dt="2021-03-01T11:03:22.006" v="79" actId="1036"/>
          <ac:spMkLst>
            <pc:docMk/>
            <pc:sldMk cId="885066022" sldId="442"/>
            <ac:spMk id="14" creationId="{FDE3715B-A79F-46FF-AB87-D1AD8D995E9C}"/>
          </ac:spMkLst>
        </pc:spChg>
        <pc:picChg chg="add mod ord">
          <ac:chgData name="Sarah-studio56@outlook.com" userId="74a0a806361afc10" providerId="LiveId" clId="{EF86158F-D625-4C11-8148-E94CDD8592B6}" dt="2021-03-01T11:02:30.721" v="11" actId="171"/>
          <ac:picMkLst>
            <pc:docMk/>
            <pc:sldMk cId="885066022" sldId="442"/>
            <ac:picMk id="3" creationId="{B3F26BCE-6930-49CC-8AE9-2EDFDB8B7164}"/>
          </ac:picMkLst>
        </pc:picChg>
        <pc:picChg chg="del">
          <ac:chgData name="Sarah-studio56@outlook.com" userId="74a0a806361afc10" providerId="LiveId" clId="{EF86158F-D625-4C11-8148-E94CDD8592B6}" dt="2021-03-01T11:02:18.996" v="7" actId="478"/>
          <ac:picMkLst>
            <pc:docMk/>
            <pc:sldMk cId="885066022" sldId="442"/>
            <ac:picMk id="5" creationId="{17B1E469-FC80-492A-BE9B-1D9A78C90B7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8AAAB-A382-FC40-AAE5-751CE1CF36C6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0378D-BA1D-F143-A08D-3F1E4FE066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58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we do in Studio5/6 and the age group we target.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1023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6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12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0745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relation of 3D design in relation to VR Box.</a:t>
            </a:r>
          </a:p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36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1192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relation of 3D design in relation to VR 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40BAC4-AE1E-4A26-A01C-FEFC7E51577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5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08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418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what is a FabLab and where the word come from.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3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client letter: explain to the participants the problem we have and ask them to suggest solutions to solve 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7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9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Explain the program that we will be using today to make our application.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0320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64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0378D-BA1D-F143-A08D-3F1E4FE066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80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2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97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7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0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1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478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4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566F8-A159-374A-93FD-CDE22B7453F0}" type="datetimeFigureOut">
              <a:rPr lang="en-US" smtClean="0"/>
              <a:t>6/17/2021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62527-AB62-424A-A9C9-49DD8B400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studio56.qa/ar/activity/3028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gif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gif"/><Relationship Id="rId4" Type="http://schemas.openxmlformats.org/officeDocument/2006/relationships/image" Target="../media/image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2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1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29.emf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48587" y="1"/>
            <a:ext cx="5943413" cy="10073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03" y="1007392"/>
            <a:ext cx="12192001" cy="5434048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025" y="1158586"/>
            <a:ext cx="61167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Exploring VR Education City </a:t>
            </a:r>
            <a:endParaRPr lang="ar-QA" sz="5400" dirty="0">
              <a:solidFill>
                <a:schemeClr val="bg1"/>
              </a:solidFill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024" y="5779994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5257" b="44113"/>
          <a:stretch/>
        </p:blipFill>
        <p:spPr>
          <a:xfrm>
            <a:off x="6242119" y="0"/>
            <a:ext cx="5949881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F6FABCB-8763-4183-8FD7-701B7B9E5BF2}"/>
              </a:ext>
            </a:extLst>
          </p:cNvPr>
          <p:cNvSpPr txBox="1"/>
          <p:nvPr/>
        </p:nvSpPr>
        <p:spPr>
          <a:xfrm>
            <a:off x="37320" y="2080323"/>
            <a:ext cx="2761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Politica" panose="02000506060000020004" pitchFamily="2" charset="0"/>
              </a:rPr>
              <a:t>Virtual Reality design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B764AF-D4C9-421D-B4C5-8FF02F689A65}"/>
              </a:ext>
            </a:extLst>
          </p:cNvPr>
          <p:cNvSpPr txBox="1"/>
          <p:nvPr/>
        </p:nvSpPr>
        <p:spPr>
          <a:xfrm>
            <a:off x="3874402" y="3710437"/>
            <a:ext cx="2327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dirty="0">
                <a:solidFill>
                  <a:schemeClr val="bg1"/>
                </a:solidFill>
              </a:rPr>
              <a:t>تصميم الواقع الافتراضي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6D6DE8-8DA8-4B8F-AA8A-EB9944E4A441}"/>
              </a:ext>
            </a:extLst>
          </p:cNvPr>
          <p:cNvSpPr txBox="1"/>
          <p:nvPr/>
        </p:nvSpPr>
        <p:spPr>
          <a:xfrm>
            <a:off x="403100" y="3026964"/>
            <a:ext cx="62042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DZ" altLang="en-US" sz="4000" dirty="0">
                <a:solidFill>
                  <a:schemeClr val="bg1"/>
                </a:solidFill>
                <a:latin typeface="Google Sans"/>
                <a:cs typeface="Arial" panose="020B0604020202020204" pitchFamily="34" charset="0"/>
              </a:rPr>
              <a:t>استكشاف </a:t>
            </a:r>
            <a:r>
              <a:rPr kumimoji="0" lang="ar-DZ" altLang="en-US" sz="4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Google Sans"/>
                <a:cs typeface="Arial" panose="020B0604020202020204" pitchFamily="34" charset="0"/>
              </a:rPr>
              <a:t>المدينة التعليمية الافتراضية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9EDD53-129E-4DFB-B681-F59E0B825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A716EEBE-6311-4D8D-9B0D-CC0445B33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71" y="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19044" rIns="317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1600" b="1" i="0" u="none" strike="noStrike" cap="none" normalizeH="0" baseline="0" dirty="0">
                <a:ln>
                  <a:noFill/>
                </a:ln>
                <a:solidFill>
                  <a:srgbClr val="202020"/>
                </a:solidFill>
                <a:effectLst/>
                <a:latin typeface="GESSTVBold-Bold"/>
                <a:cs typeface="Arial" panose="020B0604020202020204" pitchFamily="34" charset="0"/>
                <a:hlinkClick r:id="rId4"/>
              </a:rPr>
              <a:t>استكشاف المدينة التعليمية </a:t>
            </a:r>
            <a:r>
              <a:rPr kumimoji="0" lang="ar-SA" altLang="en-US" sz="1600" b="1" i="0" u="none" strike="noStrike" cap="none" normalizeH="0" baseline="0" dirty="0" err="1">
                <a:ln>
                  <a:noFill/>
                </a:ln>
                <a:solidFill>
                  <a:srgbClr val="202020"/>
                </a:solidFill>
                <a:effectLst/>
                <a:latin typeface="GESSTVBold-Bold"/>
                <a:cs typeface="Arial" panose="020B0604020202020204" pitchFamily="34" charset="0"/>
                <a:hlinkClick r:id="rId4"/>
              </a:rPr>
              <a:t>الإفتراضية</a:t>
            </a:r>
            <a:endParaRPr kumimoji="0" lang="en-US" altLang="en-US" sz="1600" b="1" i="0" u="none" strike="noStrike" cap="none" normalizeH="0" baseline="0" dirty="0">
              <a:ln>
                <a:noFill/>
              </a:ln>
              <a:solidFill>
                <a:srgbClr val="202020"/>
              </a:solidFill>
              <a:effectLst/>
              <a:latin typeface="GESSTVBold-Bold"/>
              <a:hlinkClick r:id="rId4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7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2887076" y="1927412"/>
            <a:ext cx="4362277" cy="234959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b="1" dirty="0">
                <a:solidFill>
                  <a:schemeClr val="bg1"/>
                </a:solidFill>
                <a:latin typeface="Politica" panose="02000506060000020004" pitchFamily="2" charset="0"/>
                <a:cs typeface="Neo Sans Arabic" panose="020B0504030504040204" pitchFamily="34" charset="-78"/>
              </a:rPr>
              <a:t>USED TERMS </a:t>
            </a:r>
          </a:p>
          <a:p>
            <a:pPr algn="ctr">
              <a:spcBef>
                <a:spcPts val="0"/>
              </a:spcBef>
            </a:pPr>
            <a:endParaRPr lang="en-US" sz="3000" b="1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 algn="ctr">
              <a:spcBef>
                <a:spcPts val="0"/>
              </a:spcBef>
            </a:pPr>
            <a:r>
              <a:rPr lang="ar-DZ" sz="3600" dirty="0">
                <a:solidFill>
                  <a:schemeClr val="bg1"/>
                </a:solidFill>
                <a:latin typeface="Politica" panose="02000506060000020004" pitchFamily="2" charset="0"/>
              </a:rPr>
              <a:t>الكلمات المستخدمة</a:t>
            </a:r>
            <a:endParaRPr lang="en-US" sz="3600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pic>
        <p:nvPicPr>
          <p:cNvPr id="4" name="Graphic 3" descr="Star outline">
            <a:extLst>
              <a:ext uri="{FF2B5EF4-FFF2-40B4-BE49-F238E27FC236}">
                <a16:creationId xmlns:a16="http://schemas.microsoft.com/office/drawing/2014/main" id="{43B35176-0B2C-4854-ADFF-429C0D182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751727">
            <a:off x="2859741" y="147021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497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1" y="687125"/>
            <a:ext cx="208202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Mesh?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6330821" y="687125"/>
            <a:ext cx="270879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36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شبكة خيوط؟</a:t>
            </a:r>
            <a:endParaRPr lang="en-US" sz="36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5A2CEBF0-8078-468C-9B8B-6328396C8851}"/>
              </a:ext>
            </a:extLst>
          </p:cNvPr>
          <p:cNvSpPr txBox="1">
            <a:spLocks/>
          </p:cNvSpPr>
          <p:nvPr/>
        </p:nvSpPr>
        <p:spPr>
          <a:xfrm>
            <a:off x="5207049" y="2317688"/>
            <a:ext cx="3937000" cy="345048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latin typeface="Politica" panose="02000506060000020004" pitchFamily="2" charset="0"/>
              </a:rPr>
              <a:t>A collection of vertices, edges, and faces that act as the foundation of a model in a video game.</a:t>
            </a: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مجموعة من الرؤوس والحواف والوجوه التي تعمل كأساس لنموذج في لعبة فيديو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Politica" panose="02000506060000020004" pitchFamily="2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2DBFE9-45CA-4862-94DE-DED665B2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4DA44E-AFA8-4948-8687-F9B28C37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AC309DA6-488A-40FB-AC77-A2A03074FE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1" name="Picture 5" descr="Blender Encyclopedia: Modifiers — Blender Guru">
            <a:extLst>
              <a:ext uri="{FF2B5EF4-FFF2-40B4-BE49-F238E27FC236}">
                <a16:creationId xmlns:a16="http://schemas.microsoft.com/office/drawing/2014/main" id="{343C826B-689D-4DD3-8A73-67433EB2059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30468"/>
            <a:ext cx="5222681" cy="3917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843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833"/>
          <a:stretch/>
        </p:blipFill>
        <p:spPr>
          <a:xfrm>
            <a:off x="9248482" y="-285317"/>
            <a:ext cx="2943518" cy="6499086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4" name="Google Shape;342;p12">
            <a:extLst>
              <a:ext uri="{FF2B5EF4-FFF2-40B4-BE49-F238E27FC236}">
                <a16:creationId xmlns:a16="http://schemas.microsoft.com/office/drawing/2014/main" id="{79C5B3C2-AA06-4A82-B8D7-F2BA3F73F9EA}"/>
              </a:ext>
            </a:extLst>
          </p:cNvPr>
          <p:cNvSpPr txBox="1">
            <a:spLocks/>
          </p:cNvSpPr>
          <p:nvPr/>
        </p:nvSpPr>
        <p:spPr>
          <a:xfrm>
            <a:off x="68681" y="687125"/>
            <a:ext cx="208202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Model?</a:t>
            </a:r>
          </a:p>
        </p:txBody>
      </p:sp>
      <p:sp>
        <p:nvSpPr>
          <p:cNvPr id="15" name="Google Shape;342;p12">
            <a:extLst>
              <a:ext uri="{FF2B5EF4-FFF2-40B4-BE49-F238E27FC236}">
                <a16:creationId xmlns:a16="http://schemas.microsoft.com/office/drawing/2014/main" id="{C252CA46-BD8C-4D0F-93C7-FF84AA508907}"/>
              </a:ext>
            </a:extLst>
          </p:cNvPr>
          <p:cNvSpPr txBox="1">
            <a:spLocks/>
          </p:cNvSpPr>
          <p:nvPr/>
        </p:nvSpPr>
        <p:spPr>
          <a:xfrm>
            <a:off x="6774023" y="687125"/>
            <a:ext cx="226559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3600" b="1" dirty="0">
                <a:solidFill>
                  <a:schemeClr val="tx1"/>
                </a:solidFill>
                <a:latin typeface="+mn-lt"/>
                <a:ea typeface="Megrim"/>
                <a:cs typeface="Megrim"/>
                <a:sym typeface="Nixie One"/>
              </a:rPr>
              <a:t>نموذج؟</a:t>
            </a:r>
            <a:endParaRPr lang="en-US" sz="36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16" name="Google Shape;342;p12">
            <a:extLst>
              <a:ext uri="{FF2B5EF4-FFF2-40B4-BE49-F238E27FC236}">
                <a16:creationId xmlns:a16="http://schemas.microsoft.com/office/drawing/2014/main" id="{5A2CEBF0-8078-468C-9B8B-6328396C8851}"/>
              </a:ext>
            </a:extLst>
          </p:cNvPr>
          <p:cNvSpPr txBox="1">
            <a:spLocks/>
          </p:cNvSpPr>
          <p:nvPr/>
        </p:nvSpPr>
        <p:spPr>
          <a:xfrm>
            <a:off x="5258318" y="2626568"/>
            <a:ext cx="3937000" cy="32330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>
                <a:latin typeface="Politica" panose="02000506060000020004" pitchFamily="2" charset="0"/>
              </a:rPr>
              <a:t>A fully 3D asset in a video game that is created by adding textures and other features to a mesh.</a:t>
            </a:r>
            <a:endParaRPr lang="ar-QA" sz="2800" dirty="0">
              <a:latin typeface="Politica" panose="02000506060000020004" pitchFamily="2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عنصر ثلاثي الأبعاد بالكامل في لعبة فيديو يتم إنشاؤه عن طريق إضافة مواد وميزات أخرى إلى </a:t>
            </a:r>
            <a:r>
              <a:rPr kumimoji="0" lang="ar-Q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ال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شبكة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.</a:t>
            </a:r>
            <a:r>
              <a:rPr kumimoji="0" lang="en-US" altLang="en-US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sz="2800" b="0" i="0" dirty="0">
              <a:solidFill>
                <a:srgbClr val="000000"/>
              </a:solidFill>
              <a:effectLst/>
              <a:latin typeface="Politica" panose="02000506060000020004" pitchFamily="2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92DBFE9-45CA-4862-94DE-DED665B2B5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4DA44E-AFA8-4948-8687-F9B28C37A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2" name="Picture 2" descr="3D Modelling GIF | Gfycat">
            <a:extLst>
              <a:ext uri="{FF2B5EF4-FFF2-40B4-BE49-F238E27FC236}">
                <a16:creationId xmlns:a16="http://schemas.microsoft.com/office/drawing/2014/main" id="{77BD3C8C-586E-449B-A46E-F9FEE4D6171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02" y="1895960"/>
            <a:ext cx="5284885" cy="3963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7CC9AE23-DB75-4F03-AC6D-F6060F2F8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273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Politica" panose="02000506060000020004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email">
            <a:lum bright="100000"/>
            <a:alphaModFix amt="3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78" t="-3599" r="48363" b="8518"/>
          <a:stretch/>
        </p:blipFill>
        <p:spPr>
          <a:xfrm>
            <a:off x="9248482" y="-246831"/>
            <a:ext cx="2943518" cy="652066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Google Shape;417;p20">
            <a:extLst>
              <a:ext uri="{FF2B5EF4-FFF2-40B4-BE49-F238E27FC236}">
                <a16:creationId xmlns:a16="http://schemas.microsoft.com/office/drawing/2014/main" id="{D39C708F-5C5C-4EC7-ABED-655BE0BC40AC}"/>
              </a:ext>
            </a:extLst>
          </p:cNvPr>
          <p:cNvPicPr preferRelativeResize="0"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684" y="1389530"/>
            <a:ext cx="4591000" cy="4078940"/>
          </a:xfrm>
          <a:prstGeom prst="hexagon">
            <a:avLst>
              <a:gd name="adj" fmla="val 28504"/>
              <a:gd name="vf" fmla="val 115470"/>
            </a:avLst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14" name="Google Shape;415;p20">
            <a:extLst>
              <a:ext uri="{FF2B5EF4-FFF2-40B4-BE49-F238E27FC236}">
                <a16:creationId xmlns:a16="http://schemas.microsoft.com/office/drawing/2014/main" id="{6F6A52BB-B5F3-4647-BA6E-D15861FA0CA8}"/>
              </a:ext>
            </a:extLst>
          </p:cNvPr>
          <p:cNvSpPr txBox="1">
            <a:spLocks/>
          </p:cNvSpPr>
          <p:nvPr/>
        </p:nvSpPr>
        <p:spPr>
          <a:xfrm>
            <a:off x="4983885" y="561462"/>
            <a:ext cx="4362277" cy="547262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ما هو البرنامج الذي سنقوم باستخدامه</a:t>
            </a:r>
            <a:r>
              <a:rPr lang="ar-DZ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 اليوم</a:t>
            </a:r>
            <a:r>
              <a:rPr lang="ar-QA" sz="3000" b="1" dirty="0">
                <a:solidFill>
                  <a:schemeClr val="bg1"/>
                </a:solidFill>
                <a:latin typeface="Neo Sans Arabic" panose="020B0504030504040204" pitchFamily="34" charset="-78"/>
                <a:cs typeface="Neo Sans Arabic" panose="020B0504030504040204" pitchFamily="34" charset="-78"/>
              </a:rPr>
              <a:t>؟</a:t>
            </a:r>
            <a:br>
              <a:rPr lang="ar-QA" sz="3000" b="1" dirty="0">
                <a:solidFill>
                  <a:schemeClr val="bg1"/>
                </a:solidFill>
              </a:rPr>
            </a:br>
            <a:r>
              <a:rPr lang="en-US" sz="3000" b="1" dirty="0">
                <a:solidFill>
                  <a:schemeClr val="bg1"/>
                </a:solidFill>
                <a:latin typeface="Politica" panose="02000506060000020004" pitchFamily="2" charset="0"/>
              </a:rPr>
              <a:t>What program we will be using TODAY?</a:t>
            </a:r>
          </a:p>
          <a:p>
            <a:pPr algn="r">
              <a:spcBef>
                <a:spcPts val="0"/>
              </a:spcBef>
            </a:pPr>
            <a:endParaRPr lang="en-US" sz="3000" b="1" dirty="0">
              <a:solidFill>
                <a:schemeClr val="bg1"/>
              </a:solidFill>
              <a:latin typeface="Politica" panose="02000506060000020004" pitchFamily="2" charset="0"/>
            </a:endParaRPr>
          </a:p>
          <a:p>
            <a:pPr>
              <a:spcBef>
                <a:spcPts val="0"/>
              </a:spcBef>
            </a:pPr>
            <a:r>
              <a:rPr lang="en-US" sz="2400" b="0" i="0" dirty="0">
                <a:solidFill>
                  <a:schemeClr val="bg1"/>
                </a:solidFill>
                <a:effectLst/>
                <a:latin typeface="Politica" panose="02000506060000020004" pitchFamily="2" charset="0"/>
              </a:rPr>
              <a:t>Unity is a cross-platform game engine developed by Unity Technologies.</a:t>
            </a:r>
          </a:p>
        </p:txBody>
      </p:sp>
    </p:spTree>
    <p:extLst>
      <p:ext uri="{BB962C8B-B14F-4D97-AF65-F5344CB8AC3E}">
        <p14:creationId xmlns:p14="http://schemas.microsoft.com/office/powerpoint/2010/main" val="2510295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DD11A5-2E5F-4E9D-BAD8-239EAB5A51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70338"/>
            <a:ext cx="12192000" cy="59173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1EC730-6101-4F51-9597-EF669A3B8E0C}"/>
              </a:ext>
            </a:extLst>
          </p:cNvPr>
          <p:cNvSpPr txBox="1"/>
          <p:nvPr/>
        </p:nvSpPr>
        <p:spPr>
          <a:xfrm>
            <a:off x="3520425" y="4453522"/>
            <a:ext cx="3624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F72E41"/>
                </a:highlight>
                <a:latin typeface="Politica" charset="0"/>
                <a:ea typeface="Politica" charset="0"/>
                <a:cs typeface="Politica" charset="0"/>
              </a:rPr>
              <a:t>Let’s make an account!</a:t>
            </a:r>
          </a:p>
        </p:txBody>
      </p:sp>
      <p:pic>
        <p:nvPicPr>
          <p:cNvPr id="6" name="Graphic 5" descr="Back with solid fill">
            <a:extLst>
              <a:ext uri="{FF2B5EF4-FFF2-40B4-BE49-F238E27FC236}">
                <a16:creationId xmlns:a16="http://schemas.microsoft.com/office/drawing/2014/main" id="{59FF0FEE-0065-4015-B614-7E4156C28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95365" y="363773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E6A8AC-2857-4106-B4F9-1C1C80470573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0" name="Picture 7" descr="Picture 7">
            <a:extLst>
              <a:ext uri="{FF2B5EF4-FFF2-40B4-BE49-F238E27FC236}">
                <a16:creationId xmlns:a16="http://schemas.microsoft.com/office/drawing/2014/main" id="{E0D2C5EA-C197-4488-9929-9E0A522C020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6663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114" y="235105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Getting Started with Vectary - OBJECT MODE</a:t>
            </a:r>
            <a:endParaRPr lang="en-US" sz="2800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8E3D8-2DAE-4CE5-9480-4C572848F5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E780127-32CB-4BBE-8357-A9A246A1A7C1}"/>
              </a:ext>
            </a:extLst>
          </p:cNvPr>
          <p:cNvSpPr txBox="1"/>
          <p:nvPr/>
        </p:nvSpPr>
        <p:spPr>
          <a:xfrm>
            <a:off x="1776114" y="1182469"/>
            <a:ext cx="51457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4F4F4F"/>
                </a:solidFill>
                <a:latin typeface="Politica" panose="02000506060000020004" pitchFamily="2" charset="0"/>
              </a:rPr>
              <a:t>C</a:t>
            </a:r>
            <a:r>
              <a:rPr lang="en-US" sz="2400" b="0" i="0" dirty="0">
                <a:solidFill>
                  <a:srgbClr val="4F4F4F"/>
                </a:solidFill>
                <a:effectLst/>
                <a:latin typeface="Politica" panose="02000506060000020004" pitchFamily="2" charset="0"/>
              </a:rPr>
              <a:t>reating a 3D scene made up of 3D primitives by just drag &amp; drop them from the toolbar.</a:t>
            </a:r>
            <a:endParaRPr lang="en-US" sz="2400" dirty="0">
              <a:latin typeface="Politica" panose="02000506060000020004" pitchFamily="2" charset="0"/>
            </a:endParaRPr>
          </a:p>
        </p:txBody>
      </p:sp>
      <p:pic>
        <p:nvPicPr>
          <p:cNvPr id="15" name="Picture 1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9FA76B2B-8218-4A36-976F-40F7954B16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6114" y="2288389"/>
            <a:ext cx="5294083" cy="4223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C778498-70D7-4907-82F5-565A1F0FB8DE}"/>
              </a:ext>
            </a:extLst>
          </p:cNvPr>
          <p:cNvSpPr txBox="1"/>
          <p:nvPr/>
        </p:nvSpPr>
        <p:spPr>
          <a:xfrm>
            <a:off x="7356724" y="1169244"/>
            <a:ext cx="40967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Arial" panose="020B0604020202020204" pitchFamily="34" charset="0"/>
              <a:buChar char="•"/>
            </a:pPr>
            <a:r>
              <a:rPr lang="ar-QA" sz="2400" dirty="0"/>
              <a:t>انشاء مشهد ثلاثي الأبعاد مكون من عناصر أولية ثلاثية الأبعاد عن طريق سحبها وإفلاتها من شريط الأدوات.</a:t>
            </a:r>
            <a:endParaRPr lang="en-US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1AD6A9-386B-46D1-B531-EFDC8E516E6F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4" name="Picture 7" descr="Picture 7">
            <a:extLst>
              <a:ext uri="{FF2B5EF4-FFF2-40B4-BE49-F238E27FC236}">
                <a16:creationId xmlns:a16="http://schemas.microsoft.com/office/drawing/2014/main" id="{FA3DBBFF-2371-407A-8B57-22CFD2281C6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56537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729" y="206189"/>
            <a:ext cx="2882660" cy="914400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latin typeface="Politica" panose="02000506060000020004" pitchFamily="2" charset="0"/>
              </a:rPr>
              <a:t>Rotation</a:t>
            </a:r>
            <a:r>
              <a:rPr lang="en-US" sz="2000" dirty="0">
                <a:latin typeface="Politica" panose="02000506060000020004" pitchFamily="2" charset="0"/>
              </a:rPr>
              <a:t> </a:t>
            </a:r>
            <a:br>
              <a:rPr lang="en-US" sz="2000" dirty="0">
                <a:latin typeface="Politica" panose="02000506060000020004" pitchFamily="2" charset="0"/>
              </a:rPr>
            </a:br>
            <a:r>
              <a:rPr lang="en-US" sz="2400" dirty="0">
                <a:latin typeface="Politica" panose="02000506060000020004" pitchFamily="2" charset="0"/>
              </a:rPr>
              <a:t>How to rotate an object:</a:t>
            </a:r>
            <a:br>
              <a:rPr lang="en-US" sz="20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000" b="1" dirty="0">
              <a:solidFill>
                <a:srgbClr val="00B050"/>
              </a:solidFill>
              <a:latin typeface="Politica" panose="02000506060000020004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7" name="Picture 6" descr="Radar chart&#10;&#10;Description automatically generated">
            <a:extLst>
              <a:ext uri="{FF2B5EF4-FFF2-40B4-BE49-F238E27FC236}">
                <a16:creationId xmlns:a16="http://schemas.microsoft.com/office/drawing/2014/main" id="{D4F4FBF5-CEC5-4ED7-B430-3743A6FBA8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7712" y="2383856"/>
            <a:ext cx="5177952" cy="43667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413051B-85B8-4046-8C8A-E358CE37D230}"/>
              </a:ext>
            </a:extLst>
          </p:cNvPr>
          <p:cNvSpPr txBox="1"/>
          <p:nvPr/>
        </p:nvSpPr>
        <p:spPr>
          <a:xfrm>
            <a:off x="1590728" y="997746"/>
            <a:ext cx="88335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to select it. A gizmo appears</a:t>
            </a:r>
            <a:r>
              <a:rPr lang="en-US" sz="2800" dirty="0">
                <a:solidFill>
                  <a:srgbClr val="222222"/>
                </a:solidFill>
                <a:latin typeface="Politica" panose="02000506060000020004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Click on the curves between the arrows and drag to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the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object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. You can </a:t>
            </a:r>
            <a:r>
              <a:rPr lang="en-US" sz="2800" b="1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rotate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  <a:t> it in three directions.</a:t>
            </a:r>
            <a:br>
              <a:rPr lang="en-US" sz="2800" b="0" i="0" dirty="0">
                <a:solidFill>
                  <a:srgbClr val="222222"/>
                </a:solidFill>
                <a:effectLst/>
                <a:latin typeface="Politica" panose="02000506060000020004" pitchFamily="2" charset="0"/>
              </a:rPr>
            </a:br>
            <a:endParaRPr lang="en-US" sz="28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F0A2C7-84D7-4E0E-A603-79C556639282}"/>
              </a:ext>
            </a:extLst>
          </p:cNvPr>
          <p:cNvSpPr txBox="1"/>
          <p:nvPr/>
        </p:nvSpPr>
        <p:spPr>
          <a:xfrm>
            <a:off x="6945665" y="2724589"/>
            <a:ext cx="490698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المجسم لتحديده. ثم ستظهر منحنيات الاسهم.</a:t>
            </a:r>
          </a:p>
          <a:p>
            <a:pPr marL="342900" indent="-342900" algn="r" rtl="1">
              <a:buFont typeface="+mj-lt"/>
              <a:buAutoNum type="arabicPeriod"/>
            </a:pPr>
            <a:r>
              <a:rPr lang="ar-QA" sz="2400" dirty="0"/>
              <a:t>انقر فوق المنحنيات بين الأسهم واسحب لتدوير الكائن. يمكنك تدويره في ثلاثة اتجاهات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716E54-7C0D-4DA4-AFFA-2F217328CE26}"/>
              </a:ext>
            </a:extLst>
          </p:cNvPr>
          <p:cNvSpPr txBox="1"/>
          <p:nvPr/>
        </p:nvSpPr>
        <p:spPr>
          <a:xfrm>
            <a:off x="9943541" y="2153023"/>
            <a:ext cx="16321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/>
              <a:t>التدوير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6E1A54-A3EE-4351-AFD8-5861732B60CD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5" name="Picture 7" descr="Picture 7">
            <a:extLst>
              <a:ext uri="{FF2B5EF4-FFF2-40B4-BE49-F238E27FC236}">
                <a16:creationId xmlns:a16="http://schemas.microsoft.com/office/drawing/2014/main" id="{C8C27B5A-A977-4D9F-9BB4-3BDA21B391A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07528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4102" y="349384"/>
            <a:ext cx="2697564" cy="792726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Politica"/>
              </a:rPr>
              <a:t>Scaling and moving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CE65F4-74CB-4073-A2D6-114671A5A8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86A51827-3168-4858-8E70-AAE9BA39E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4448" y="3321080"/>
            <a:ext cx="5715000" cy="29527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51B4071-D88C-4200-AA68-C5F4DAD848D3}"/>
              </a:ext>
            </a:extLst>
          </p:cNvPr>
          <p:cNvSpPr txBox="1"/>
          <p:nvPr/>
        </p:nvSpPr>
        <p:spPr>
          <a:xfrm>
            <a:off x="1779638" y="1317974"/>
            <a:ext cx="539791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To scale an object, you need to go through the same steps of rotation, but the only difference is to click on the dots not the curves.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8F0615-7DAC-4CD1-B887-804B3DFC318B}"/>
              </a:ext>
            </a:extLst>
          </p:cNvPr>
          <p:cNvSpPr txBox="1"/>
          <p:nvPr/>
        </p:nvSpPr>
        <p:spPr>
          <a:xfrm>
            <a:off x="7629831" y="1438476"/>
            <a:ext cx="4309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لتوسيع نطاق كائن ما ، تحتاج إلى المرور بنفس خطوات التدوير ، ولكن الاختلاف الوحيد هو النقر على النقاط وليس الأسهم.</a:t>
            </a:r>
            <a:endParaRPr lang="en-US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28D835-1314-46E9-A101-7E47DE89CCDB}"/>
              </a:ext>
            </a:extLst>
          </p:cNvPr>
          <p:cNvSpPr txBox="1"/>
          <p:nvPr/>
        </p:nvSpPr>
        <p:spPr>
          <a:xfrm>
            <a:off x="9055510" y="792971"/>
            <a:ext cx="28840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b="1" dirty="0"/>
              <a:t>التحجيم والتحرك</a:t>
            </a:r>
            <a:endParaRPr lang="en-US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5B26E4-8115-47E3-85B5-CA6DCB28EBDE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6" name="Picture 7" descr="Picture 7">
            <a:extLst>
              <a:ext uri="{FF2B5EF4-FFF2-40B4-BE49-F238E27FC236}">
                <a16:creationId xmlns:a16="http://schemas.microsoft.com/office/drawing/2014/main" id="{6CF7F86D-6468-4FC7-9EBA-0A9F90BBA8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49895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9583" y="167159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Vectary basic objects 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0E98F-155C-4A90-8959-98BDBC455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639" y="1305847"/>
            <a:ext cx="2428875" cy="43053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1E1363-622A-4D89-9103-60E57B7261FE}"/>
              </a:ext>
            </a:extLst>
          </p:cNvPr>
          <p:cNvSpPr txBox="1"/>
          <p:nvPr/>
        </p:nvSpPr>
        <p:spPr>
          <a:xfrm>
            <a:off x="4438035" y="1997772"/>
            <a:ext cx="3814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Politica" panose="02000506060000020004" pitchFamily="2" charset="0"/>
              </a:rPr>
              <a:t>From menu select back to my projects, then select Templates to see some ready 3D designs and explore them.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BD248E-9D08-435D-B01B-97E18DF826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2951" y="1305847"/>
            <a:ext cx="3276600" cy="378142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30372B7-4CBB-4BEA-9314-96FCF9976893}"/>
              </a:ext>
            </a:extLst>
          </p:cNvPr>
          <p:cNvSpPr/>
          <p:nvPr/>
        </p:nvSpPr>
        <p:spPr>
          <a:xfrm>
            <a:off x="1779639" y="1305847"/>
            <a:ext cx="471948" cy="503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772984A-45D0-4356-AFAA-4CEE162E1C9C}"/>
              </a:ext>
            </a:extLst>
          </p:cNvPr>
          <p:cNvSpPr/>
          <p:nvPr/>
        </p:nvSpPr>
        <p:spPr>
          <a:xfrm>
            <a:off x="8401665" y="3355874"/>
            <a:ext cx="1224116" cy="503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489587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9B7893E-DF14-4442-9D67-07EF03E5B845}"/>
              </a:ext>
            </a:extLst>
          </p:cNvPr>
          <p:cNvSpPr txBox="1"/>
          <p:nvPr/>
        </p:nvSpPr>
        <p:spPr>
          <a:xfrm>
            <a:off x="4438035" y="4215613"/>
            <a:ext cx="352056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-QA" sz="2400" dirty="0"/>
              <a:t>من القائمة ، حدد العودة إلى مشاريعي ، ثم حدد القوالب لرؤية بعض التصميمات ثلاثية الأبعاد الجاهزة واستكشافها.</a:t>
            </a:r>
            <a:endParaRPr lang="en-US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7EB304-1CD3-44B9-8AA4-F175B910225C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18" name="Picture 7" descr="Picture 7">
            <a:extLst>
              <a:ext uri="{FF2B5EF4-FFF2-40B4-BE49-F238E27FC236}">
                <a16:creationId xmlns:a16="http://schemas.microsoft.com/office/drawing/2014/main" id="{A3A45808-F936-4EC3-B75E-3593792F446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2106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3E969209-77B6-4539-8ACE-44A3F868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4586" y="224380"/>
            <a:ext cx="8634063" cy="792726"/>
          </a:xfrm>
        </p:spPr>
        <p:txBody>
          <a:bodyPr>
            <a:noAutofit/>
          </a:bodyPr>
          <a:lstStyle/>
          <a:p>
            <a:pPr algn="ctr"/>
            <a:r>
              <a:rPr lang="en-US" sz="2800" dirty="0">
                <a:latin typeface="Politica"/>
              </a:rPr>
              <a:t>Changing background color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A44650-5B70-4AFD-BBA4-F5A546D2D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319592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7AFB22B-6D9D-476E-9B44-9DF6AA83B7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8589" y="1074328"/>
            <a:ext cx="10356155" cy="5085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60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15" t="8200" r="76033" b="38094"/>
          <a:stretch/>
        </p:blipFill>
        <p:spPr>
          <a:xfrm>
            <a:off x="1" y="-297710"/>
            <a:ext cx="2051594" cy="715571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DBA70AB3-8402-4130-8019-3EFA205FE93F}"/>
              </a:ext>
            </a:extLst>
          </p:cNvPr>
          <p:cNvSpPr txBox="1">
            <a:spLocks/>
          </p:cNvSpPr>
          <p:nvPr/>
        </p:nvSpPr>
        <p:spPr>
          <a:xfrm>
            <a:off x="2544522" y="308013"/>
            <a:ext cx="8069894" cy="69873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WHO</a:t>
            </a:r>
            <a:r>
              <a:rPr lang="en-US" sz="1600" dirty="0">
                <a:latin typeface="Politica" panose="02000506060000020004" pitchFamily="2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  <a:sym typeface="Raleway ExtraBold"/>
              </a:rPr>
              <a:t>ARE</a:t>
            </a:r>
            <a:r>
              <a:rPr lang="en-US" sz="1600" dirty="0">
                <a:latin typeface="Politica" panose="02000506060000020004" pitchFamily="2" charset="0"/>
              </a:rPr>
              <a:t> </a:t>
            </a:r>
            <a:r>
              <a:rPr lang="en-US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WE?</a:t>
            </a:r>
            <a:r>
              <a:rPr lang="ar-DZ" sz="4400" dirty="0">
                <a:solidFill>
                  <a:schemeClr val="dk1"/>
                </a:solidFill>
                <a:latin typeface="Politica" panose="02000506060000020004" pitchFamily="2" charset="0"/>
                <a:ea typeface="Raleway ExtraBold"/>
                <a:cs typeface="Raleway ExtraBold"/>
              </a:rPr>
              <a:t> من نحن؟                  </a:t>
            </a:r>
            <a:endParaRPr lang="en-US" sz="3600" b="1" i="1" dirty="0">
              <a:solidFill>
                <a:schemeClr val="tx1"/>
              </a:solidFill>
              <a:latin typeface="Politica" panose="02000506060000020004" pitchFamily="2" charset="0"/>
              <a:ea typeface="Roboto"/>
              <a:cs typeface="Roboto"/>
              <a:sym typeface="Work Sans Light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C5E85B8-90A2-4A9E-BBB0-0D03E9C89C2C}"/>
              </a:ext>
            </a:extLst>
          </p:cNvPr>
          <p:cNvSpPr txBox="1">
            <a:spLocks/>
          </p:cNvSpPr>
          <p:nvPr/>
        </p:nvSpPr>
        <p:spPr>
          <a:xfrm>
            <a:off x="2395863" y="1273375"/>
            <a:ext cx="4544133" cy="5117998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2000" dirty="0">
                <a:latin typeface="Politica" panose="02000506060000020004" pitchFamily="2" charset="0"/>
              </a:rPr>
              <a:t>ستوديو 5\6 هو مختبر تصنيع للأطفال الذين يتراوح أعمارهم بين عمر 7 و 18.</a:t>
            </a:r>
            <a:endParaRPr lang="en-US" sz="2000" dirty="0">
              <a:latin typeface="Politica" panose="02000506060000020004" pitchFamily="2" charset="0"/>
            </a:endParaRPr>
          </a:p>
          <a:p>
            <a:endParaRPr lang="en-US" sz="2000" dirty="0">
              <a:latin typeface="Politica" panose="02000506060000020004" pitchFamily="2" charset="0"/>
            </a:endParaRPr>
          </a:p>
          <a:p>
            <a:r>
              <a:rPr lang="en-US" sz="2400" dirty="0">
                <a:latin typeface="Politica" panose="02000506060000020004" pitchFamily="2" charset="0"/>
              </a:rPr>
              <a:t>STUDIO 5\6 is a fabrication lab targeting kids from age 7 to 18. </a:t>
            </a:r>
          </a:p>
          <a:p>
            <a:pPr marL="101600" algn="ctr" rtl="1"/>
            <a:r>
              <a:rPr lang="en-US" sz="1800" b="1" i="1" dirty="0">
                <a:solidFill>
                  <a:schemeClr val="tx1"/>
                </a:solidFill>
                <a:latin typeface="Politica" panose="02000506060000020004" pitchFamily="2" charset="0"/>
                <a:ea typeface="Roboto"/>
                <a:cs typeface="Roboto"/>
              </a:rPr>
              <a:t>_____</a:t>
            </a: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Politica" panose="02000506060000020004" pitchFamily="2" charset="0"/>
              <a:ea typeface="Roboto"/>
              <a:cs typeface="Roboto"/>
            </a:endParaRPr>
          </a:p>
          <a:p>
            <a:pPr marL="101600" algn="ctr" rtl="1"/>
            <a:endParaRPr lang="en-US" sz="1800" b="1" i="1" dirty="0">
              <a:solidFill>
                <a:schemeClr val="tx1"/>
              </a:solidFill>
              <a:latin typeface="Politica" panose="02000506060000020004" pitchFamily="2" charset="0"/>
              <a:ea typeface="Roboto"/>
              <a:cs typeface="Roboto"/>
            </a:endParaRPr>
          </a:p>
          <a:p>
            <a:pPr algn="r"/>
            <a:r>
              <a:rPr lang="ar-DZ" sz="2000" dirty="0">
                <a:latin typeface="Politica" panose="02000506060000020004" pitchFamily="2" charset="0"/>
              </a:rPr>
              <a:t>سوف يحتوي مخبر التصنيع على آلات ومعدات مختلفة لتصنيع مختلف النماذج المبدئية المبتكرة.</a:t>
            </a:r>
            <a:endParaRPr lang="ar-QA" sz="2000" dirty="0">
              <a:latin typeface="Politica" panose="02000506060000020004" pitchFamily="2" charset="0"/>
            </a:endParaRPr>
          </a:p>
          <a:p>
            <a:endParaRPr lang="en-US" sz="2000" dirty="0">
              <a:latin typeface="Politica" panose="02000506060000020004" pitchFamily="2" charset="0"/>
            </a:endParaRPr>
          </a:p>
          <a:p>
            <a:r>
              <a:rPr lang="en-US" sz="2400" dirty="0">
                <a:latin typeface="Politica" panose="02000506060000020004" pitchFamily="2" charset="0"/>
              </a:rPr>
              <a:t>We will have Fablab with different machines and tools to use for creating active prototypes.</a:t>
            </a:r>
            <a:endParaRPr lang="ar-DZ" sz="2400" dirty="0">
              <a:latin typeface="Politica" panose="02000506060000020004" pitchFamily="2" charset="0"/>
            </a:endParaRPr>
          </a:p>
          <a:p>
            <a:endParaRPr lang="ar-DZ" sz="2000" dirty="0">
              <a:latin typeface="Politica" panose="02000506060000020004" pitchFamily="2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D865-3919-4D62-9B8A-ED14446A8D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0611" y="1820131"/>
            <a:ext cx="4882149" cy="40289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7787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D48F48A-7F6E-40DE-ADDD-2D324DD9A6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943600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3A349B4-1E35-4F0D-AB92-41AB3E6BFE5E}"/>
              </a:ext>
            </a:extLst>
          </p:cNvPr>
          <p:cNvSpPr txBox="1">
            <a:spLocks/>
          </p:cNvSpPr>
          <p:nvPr/>
        </p:nvSpPr>
        <p:spPr>
          <a:xfrm>
            <a:off x="7801389" y="4769224"/>
            <a:ext cx="4390611" cy="208877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800" dirty="0">
                <a:solidFill>
                  <a:schemeClr val="bg1"/>
                </a:solidFill>
                <a:latin typeface="Politica" panose="02000506060000020004" pitchFamily="2" charset="0"/>
                <a:cs typeface="Calibri" panose="020F0502020204030204" pitchFamily="34" charset="0"/>
                <a:sym typeface="Lato"/>
              </a:rPr>
              <a:t>Add components from the library to the 3D environment.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800" dirty="0">
                <a:solidFill>
                  <a:schemeClr val="bg1"/>
                </a:solidFill>
                <a:latin typeface="Politica" panose="02000506060000020004" pitchFamily="2" charset="0"/>
                <a:cs typeface="Calibri" panose="020F0502020204030204" pitchFamily="34" charset="0"/>
                <a:sym typeface="Lato"/>
              </a:rPr>
              <a:t>Use the edit tool to modify the properties of components. </a:t>
            </a:r>
          </a:p>
          <a:p>
            <a:pPr marL="457200" lvl="0" indent="-317500">
              <a:lnSpc>
                <a:spcPct val="150000"/>
              </a:lnSpc>
              <a:buClr>
                <a:srgbClr val="FFFFFF"/>
              </a:buClr>
              <a:buSzPts val="1400"/>
              <a:buFont typeface="Lato"/>
              <a:buChar char="●"/>
            </a:pPr>
            <a:r>
              <a:rPr lang="en-US" sz="1800" dirty="0">
                <a:solidFill>
                  <a:schemeClr val="bg1"/>
                </a:solidFill>
                <a:latin typeface="Politica" panose="02000506060000020004" pitchFamily="2" charset="0"/>
                <a:cs typeface="Calibri" panose="020F0502020204030204" pitchFamily="34" charset="0"/>
                <a:sym typeface="Lato"/>
              </a:rPr>
              <a:t>Design a full 3D environment of an Education city.</a:t>
            </a:r>
            <a:endParaRPr lang="en-US" sz="1800" dirty="0">
              <a:solidFill>
                <a:schemeClr val="bg1"/>
              </a:solidFill>
              <a:latin typeface="Politica" panose="02000506060000020004" pitchFamily="2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C2DF7-77AF-434A-A759-901BDD3FEC58}"/>
              </a:ext>
            </a:extLst>
          </p:cNvPr>
          <p:cNvSpPr txBox="1"/>
          <p:nvPr/>
        </p:nvSpPr>
        <p:spPr>
          <a:xfrm>
            <a:off x="104567" y="6077634"/>
            <a:ext cx="2530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Politica" charset="0"/>
                <a:ea typeface="Politica" charset="0"/>
                <a:cs typeface="Politica" charset="0"/>
              </a:rPr>
              <a:t>What's next?</a:t>
            </a:r>
          </a:p>
        </p:txBody>
      </p:sp>
    </p:spTree>
    <p:extLst>
      <p:ext uri="{BB962C8B-B14F-4D97-AF65-F5344CB8AC3E}">
        <p14:creationId xmlns:p14="http://schemas.microsoft.com/office/powerpoint/2010/main" val="979498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B5028BA-03FB-476B-A119-82581C3BF5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41D084-720E-4D6F-947B-F8BDBA035188}"/>
              </a:ext>
            </a:extLst>
          </p:cNvPr>
          <p:cNvSpPr txBox="1"/>
          <p:nvPr/>
        </p:nvSpPr>
        <p:spPr>
          <a:xfrm>
            <a:off x="158356" y="234345"/>
            <a:ext cx="2656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highlight>
                  <a:srgbClr val="D29500"/>
                </a:highlight>
                <a:latin typeface="Politica" charset="0"/>
                <a:ea typeface="Politica" charset="0"/>
                <a:cs typeface="Politica" charset="0"/>
              </a:rPr>
              <a:t>CREATE THE</a:t>
            </a:r>
          </a:p>
          <a:p>
            <a:r>
              <a:rPr lang="en-US" sz="3600" b="1" dirty="0">
                <a:solidFill>
                  <a:schemeClr val="bg1"/>
                </a:solidFill>
                <a:highlight>
                  <a:srgbClr val="D29500"/>
                </a:highlight>
                <a:latin typeface="Politica" charset="0"/>
                <a:ea typeface="Politica" charset="0"/>
                <a:cs typeface="Politica" charset="0"/>
              </a:rPr>
              <a:t>NEW</a:t>
            </a:r>
          </a:p>
          <a:p>
            <a:r>
              <a:rPr lang="en-US" sz="3600" b="1" dirty="0">
                <a:solidFill>
                  <a:schemeClr val="bg1"/>
                </a:solidFill>
                <a:highlight>
                  <a:srgbClr val="D29500"/>
                </a:highlight>
                <a:latin typeface="Politica" charset="0"/>
                <a:ea typeface="Politica" charset="0"/>
                <a:cs typeface="Politica" charset="0"/>
              </a:rPr>
              <a:t> EDUCATION CITY</a:t>
            </a:r>
          </a:p>
        </p:txBody>
      </p:sp>
    </p:spTree>
    <p:extLst>
      <p:ext uri="{BB962C8B-B14F-4D97-AF65-F5344CB8AC3E}">
        <p14:creationId xmlns:p14="http://schemas.microsoft.com/office/powerpoint/2010/main" val="240690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55EB42-44B8-4FF0-85F7-2BE509A4EA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213" y="1111879"/>
            <a:ext cx="2142564" cy="4930334"/>
          </a:xfrm>
          <a:prstGeom prst="rect">
            <a:avLst/>
          </a:prstGeom>
        </p:spPr>
      </p:pic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E3754763-3BBD-410B-8776-FEA0964703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1323" y="2402541"/>
            <a:ext cx="1767617" cy="2052917"/>
          </a:xfrm>
          <a:prstGeom prst="rect">
            <a:avLst/>
          </a:prstGeom>
        </p:spPr>
      </p:pic>
      <p:pic>
        <p:nvPicPr>
          <p:cNvPr id="1026" name="Picture 2" descr="Unity Real-Time Development Platform | 3D, 2D VR &amp; AR Engine">
            <a:extLst>
              <a:ext uri="{FF2B5EF4-FFF2-40B4-BE49-F238E27FC236}">
                <a16:creationId xmlns:a16="http://schemas.microsoft.com/office/drawing/2014/main" id="{6900E1EA-5774-49EB-B154-A09A6EDAAE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53543" y="2234064"/>
            <a:ext cx="2975989" cy="135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phic 3" descr="Arrow Right with solid fill">
            <a:extLst>
              <a:ext uri="{FF2B5EF4-FFF2-40B4-BE49-F238E27FC236}">
                <a16:creationId xmlns:a16="http://schemas.microsoft.com/office/drawing/2014/main" id="{82824196-7BB4-42C5-886E-7A4F18BABD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78671" y="2922493"/>
            <a:ext cx="914400" cy="914400"/>
          </a:xfrm>
          <a:prstGeom prst="rect">
            <a:avLst/>
          </a:prstGeom>
        </p:spPr>
      </p:pic>
      <p:pic>
        <p:nvPicPr>
          <p:cNvPr id="7" name="Graphic 6" descr="Arrow Right with solid fill">
            <a:extLst>
              <a:ext uri="{FF2B5EF4-FFF2-40B4-BE49-F238E27FC236}">
                <a16:creationId xmlns:a16="http://schemas.microsoft.com/office/drawing/2014/main" id="{945AFF81-B6B5-4D08-B017-7C06BAE808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17224" y="2971799"/>
            <a:ext cx="914400" cy="914400"/>
          </a:xfrm>
          <a:prstGeom prst="rect">
            <a:avLst/>
          </a:prstGeom>
        </p:spPr>
      </p:pic>
      <p:pic>
        <p:nvPicPr>
          <p:cNvPr id="6" name="Picture 2" descr="unreal-engine-4-logo-large - Indie MEGABOOTH">
            <a:extLst>
              <a:ext uri="{FF2B5EF4-FFF2-40B4-BE49-F238E27FC236}">
                <a16:creationId xmlns:a16="http://schemas.microsoft.com/office/drawing/2014/main" id="{06F7E8D8-BBEF-4107-A3F8-7CD272C5809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31784" y="3518647"/>
            <a:ext cx="2527377" cy="108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170DA4-22A4-4141-9D90-85D499302004}"/>
              </a:ext>
            </a:extLst>
          </p:cNvPr>
          <p:cNvSpPr/>
          <p:nvPr/>
        </p:nvSpPr>
        <p:spPr>
          <a:xfrm>
            <a:off x="502025" y="923365"/>
            <a:ext cx="2527378" cy="52891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4C6081-4476-45AB-BD3D-1090A05E15F0}"/>
              </a:ext>
            </a:extLst>
          </p:cNvPr>
          <p:cNvSpPr/>
          <p:nvPr/>
        </p:nvSpPr>
        <p:spPr>
          <a:xfrm>
            <a:off x="4930547" y="2169458"/>
            <a:ext cx="2527378" cy="25011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9556D8-3469-449B-AD7A-53C424AFC784}"/>
              </a:ext>
            </a:extLst>
          </p:cNvPr>
          <p:cNvSpPr/>
          <p:nvPr/>
        </p:nvSpPr>
        <p:spPr>
          <a:xfrm>
            <a:off x="8938523" y="2088776"/>
            <a:ext cx="2814206" cy="25818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C57E6B9-5F07-4F96-A419-5CC55DDD0973}"/>
              </a:ext>
            </a:extLst>
          </p:cNvPr>
          <p:cNvSpPr txBox="1">
            <a:spLocks/>
          </p:cNvSpPr>
          <p:nvPr/>
        </p:nvSpPr>
        <p:spPr>
          <a:xfrm>
            <a:off x="4688897" y="337488"/>
            <a:ext cx="2814206" cy="4783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latin typeface="Politica"/>
              </a:rPr>
              <a:t>VR PROJECT</a:t>
            </a:r>
            <a:endParaRPr lang="en-US" sz="2800" b="1" dirty="0">
              <a:solidFill>
                <a:srgbClr val="00B050"/>
              </a:solidFill>
              <a:latin typeface="Politica"/>
            </a:endParaRPr>
          </a:p>
        </p:txBody>
      </p:sp>
    </p:spTree>
    <p:extLst>
      <p:ext uri="{BB962C8B-B14F-4D97-AF65-F5344CB8AC3E}">
        <p14:creationId xmlns:p14="http://schemas.microsoft.com/office/powerpoint/2010/main" val="19787613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7157" y="2529544"/>
            <a:ext cx="55777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Politica" charset="0"/>
                <a:ea typeface="Politica" charset="0"/>
                <a:cs typeface="Politica" charset="0"/>
              </a:rPr>
              <a:t>Thanks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5261" y="3659505"/>
            <a:ext cx="35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Politica" charset="0"/>
                <a:ea typeface="Politica" charset="0"/>
                <a:cs typeface="Politica" charset="0"/>
              </a:rPr>
              <a:t>@studio56qa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2750" y="6273830"/>
            <a:ext cx="1310892" cy="4144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lum bright="-100000" contrast="-6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954" y="289039"/>
            <a:ext cx="3688502" cy="151323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5742808" y="2353860"/>
            <a:ext cx="5035134" cy="1871501"/>
            <a:chOff x="5628508" y="2353860"/>
            <a:chExt cx="5035134" cy="187150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140" r="37541"/>
            <a:stretch/>
          </p:blipFill>
          <p:spPr>
            <a:xfrm>
              <a:off x="7183646" y="2353860"/>
              <a:ext cx="1628775" cy="1854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4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7778"/>
            <a:stretch/>
          </p:blipFill>
          <p:spPr>
            <a:xfrm>
              <a:off x="8932655" y="2371161"/>
              <a:ext cx="1730987" cy="18542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1052"/>
            <a:stretch/>
          </p:blipFill>
          <p:spPr>
            <a:xfrm>
              <a:off x="5628508" y="2353860"/>
              <a:ext cx="1555138" cy="1854200"/>
            </a:xfrm>
            <a:prstGeom prst="rect">
              <a:avLst/>
            </a:prstGeom>
          </p:spPr>
        </p:pic>
      </p:grp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E9C10F7E-4E2E-463E-89A0-D313F76844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087" y="3819433"/>
            <a:ext cx="469062" cy="40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635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sp>
        <p:nvSpPr>
          <p:cNvPr id="16" name="Google Shape;126;p16">
            <a:extLst>
              <a:ext uri="{FF2B5EF4-FFF2-40B4-BE49-F238E27FC236}">
                <a16:creationId xmlns:a16="http://schemas.microsoft.com/office/drawing/2014/main" id="{BE76C092-CD5E-47D5-8CFF-CB6001A6A961}"/>
              </a:ext>
            </a:extLst>
          </p:cNvPr>
          <p:cNvSpPr txBox="1">
            <a:spLocks noGrp="1"/>
          </p:cNvSpPr>
          <p:nvPr/>
        </p:nvSpPr>
        <p:spPr>
          <a:xfrm>
            <a:off x="3976765" y="2853318"/>
            <a:ext cx="4551520" cy="11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Raleway ExtraBold"/>
              <a:buNone/>
              <a:defRPr sz="4200" b="0" i="0" u="none" strike="noStrike" cap="none">
                <a:solidFill>
                  <a:schemeClr val="dk1"/>
                </a:solidFill>
                <a:latin typeface="Raleway ExtraBold"/>
                <a:ea typeface="Raleway ExtraBold"/>
                <a:cs typeface="Raleway ExtraBold"/>
                <a:sym typeface="Raleway ExtraBold"/>
              </a:defRPr>
            </a:lvl9pPr>
          </a:lstStyle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FAB</a:t>
            </a:r>
            <a:r>
              <a:rPr lang="en" sz="6600" dirty="0"/>
              <a:t>      </a:t>
            </a:r>
            <a:r>
              <a:rPr lang="en" sz="66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LAB</a:t>
            </a:r>
            <a:endParaRPr sz="66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hape 156">
            <a:extLst>
              <a:ext uri="{FF2B5EF4-FFF2-40B4-BE49-F238E27FC236}">
                <a16:creationId xmlns:a16="http://schemas.microsoft.com/office/drawing/2014/main" id="{32A5A4D7-5158-4D8F-A8BE-75B7DB97EB35}"/>
              </a:ext>
            </a:extLst>
          </p:cNvPr>
          <p:cNvSpPr txBox="1"/>
          <p:nvPr/>
        </p:nvSpPr>
        <p:spPr>
          <a:xfrm>
            <a:off x="213341" y="3827307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Fab</a:t>
            </a:r>
            <a:r>
              <a:rPr lang="en-US" sz="3200" i="1" dirty="0">
                <a:solidFill>
                  <a:srgbClr val="434343"/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rication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</a:t>
            </a:r>
            <a:r>
              <a:rPr lang="en-US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Lab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oratory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" name="Shape 154">
            <a:extLst>
              <a:ext uri="{FF2B5EF4-FFF2-40B4-BE49-F238E27FC236}">
                <a16:creationId xmlns:a16="http://schemas.microsoft.com/office/drawing/2014/main" id="{5B863A6D-82F2-4B7C-AEA7-53298DDC41DA}"/>
              </a:ext>
            </a:extLst>
          </p:cNvPr>
          <p:cNvSpPr txBox="1"/>
          <p:nvPr/>
        </p:nvSpPr>
        <p:spPr>
          <a:xfrm>
            <a:off x="143521" y="1939654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DZ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أين يمكننا تصنيع أشيائنا الخاصة؟</a:t>
            </a:r>
            <a:endParaRPr lang="en-US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-US" sz="2800" b="1" i="1" dirty="0">
                <a:latin typeface="Consolas" charset="0"/>
                <a:ea typeface="Consolas" charset="0"/>
                <a:cs typeface="Consolas" charset="0"/>
                <a:sym typeface="Roboto"/>
              </a:rPr>
              <a:t>¿Where we can fabricate our objects?</a:t>
            </a:r>
            <a:endParaRPr lang="ar-DZ" sz="2800" b="1" i="1" dirty="0">
              <a:latin typeface="Consolas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11" name="Shape 156">
            <a:extLst>
              <a:ext uri="{FF2B5EF4-FFF2-40B4-BE49-F238E27FC236}">
                <a16:creationId xmlns:a16="http://schemas.microsoft.com/office/drawing/2014/main" id="{B0BC30F1-88EB-4ADC-AFBD-FDEC69621D3F}"/>
              </a:ext>
            </a:extLst>
          </p:cNvPr>
          <p:cNvSpPr txBox="1"/>
          <p:nvPr/>
        </p:nvSpPr>
        <p:spPr>
          <a:xfrm>
            <a:off x="24804" y="4283145"/>
            <a:ext cx="11695499" cy="756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onsolas" charset="0"/>
                <a:ea typeface="Consolas" charset="0"/>
                <a:cs typeface="Consolas" charset="0"/>
                <a:sym typeface="Roboto"/>
              </a:rPr>
              <a:t>التصنيع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       </a:t>
            </a:r>
            <a:r>
              <a:rPr lang="en-US" sz="3200" i="1" dirty="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  </a:t>
            </a:r>
            <a:r>
              <a:rPr lang="ar-DZ" sz="3200" b="1" i="1" dirty="0">
                <a:solidFill>
                  <a:schemeClr val="accent4">
                    <a:lumMod val="60000"/>
                    <a:lumOff val="40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مختبر </a:t>
            </a:r>
            <a:endParaRPr lang="ar-QA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endParaRPr lang="en-US" sz="3200" i="1" dirty="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68009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A074172-4A28-4993-B05A-BE4F215A05BD}"/>
              </a:ext>
            </a:extLst>
          </p:cNvPr>
          <p:cNvSpPr txBox="1">
            <a:spLocks/>
          </p:cNvSpPr>
          <p:nvPr/>
        </p:nvSpPr>
        <p:spPr>
          <a:xfrm>
            <a:off x="0" y="104497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>
                <a:latin typeface="Politica" panose="02000506060000020004" pitchFamily="2" charset="0"/>
              </a:rPr>
              <a:t>What is inside the FABLAB?</a:t>
            </a:r>
          </a:p>
        </p:txBody>
      </p:sp>
      <p:pic>
        <p:nvPicPr>
          <p:cNvPr id="17" name="Picture 16" descr="Image result for 3d printer">
            <a:extLst>
              <a:ext uri="{FF2B5EF4-FFF2-40B4-BE49-F238E27FC236}">
                <a16:creationId xmlns:a16="http://schemas.microsoft.com/office/drawing/2014/main" id="{381A6FE3-0202-43BF-A881-0A5C5DDC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049129"/>
            <a:ext cx="1860644" cy="2868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hape 146">
            <a:extLst>
              <a:ext uri="{FF2B5EF4-FFF2-40B4-BE49-F238E27FC236}">
                <a16:creationId xmlns:a16="http://schemas.microsoft.com/office/drawing/2014/main" id="{2F2AF982-5BEF-4DD5-A541-6AC35A7A853B}"/>
              </a:ext>
            </a:extLst>
          </p:cNvPr>
          <p:cNvSpPr txBox="1"/>
          <p:nvPr/>
        </p:nvSpPr>
        <p:spPr>
          <a:xfrm>
            <a:off x="4338955" y="4685412"/>
            <a:ext cx="1860639" cy="61845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Laser cutting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القص بالليزر</a:t>
            </a:r>
            <a:endParaRPr lang="en-US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7" name="Shape 147">
            <a:extLst>
              <a:ext uri="{FF2B5EF4-FFF2-40B4-BE49-F238E27FC236}">
                <a16:creationId xmlns:a16="http://schemas.microsoft.com/office/drawing/2014/main" id="{2C91F23B-D450-470B-91A7-B7EEFF82380D}"/>
              </a:ext>
            </a:extLst>
          </p:cNvPr>
          <p:cNvSpPr txBox="1"/>
          <p:nvPr/>
        </p:nvSpPr>
        <p:spPr>
          <a:xfrm>
            <a:off x="-223161" y="3146363"/>
            <a:ext cx="2225210" cy="9091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3D printing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الطباعة ثلاثية الأبعاد</a:t>
            </a:r>
            <a:endParaRPr lang="ar-QA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28" name="Shape 148">
            <a:extLst>
              <a:ext uri="{FF2B5EF4-FFF2-40B4-BE49-F238E27FC236}">
                <a16:creationId xmlns:a16="http://schemas.microsoft.com/office/drawing/2014/main" id="{17DAD5B2-D015-4CAB-95FA-F86D2805808C}"/>
              </a:ext>
            </a:extLst>
          </p:cNvPr>
          <p:cNvSpPr txBox="1"/>
          <p:nvPr/>
        </p:nvSpPr>
        <p:spPr>
          <a:xfrm>
            <a:off x="1948804" y="3653852"/>
            <a:ext cx="2193231" cy="62581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Electronics and programming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الإلكترونيات والبرمجة</a:t>
            </a:r>
          </a:p>
          <a:p>
            <a:pPr lvl="0" algn="ctr" rtl="0">
              <a:spcBef>
                <a:spcPts val="0"/>
              </a:spcBef>
              <a:buNone/>
            </a:pPr>
            <a:endParaRPr lang="ar-QA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</p:txBody>
      </p:sp>
      <p:pic>
        <p:nvPicPr>
          <p:cNvPr id="29" name="Picture 28" descr="Image result for electronics board diy">
            <a:extLst>
              <a:ext uri="{FF2B5EF4-FFF2-40B4-BE49-F238E27FC236}">
                <a16:creationId xmlns:a16="http://schemas.microsoft.com/office/drawing/2014/main" id="{A8258946-9F16-4C17-BBD3-207F42639E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0644" y="4874392"/>
            <a:ext cx="2256428" cy="204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9" descr="Image result for laser cutting">
            <a:extLst>
              <a:ext uri="{FF2B5EF4-FFF2-40B4-BE49-F238E27FC236}">
                <a16:creationId xmlns:a16="http://schemas.microsoft.com/office/drawing/2014/main" id="{46E81C90-693B-4241-89FB-B5CCB036A4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7072" y="5361526"/>
            <a:ext cx="2208124" cy="15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23B81A6-2B38-4D33-ACC6-C894E8D4BEDD}"/>
              </a:ext>
            </a:extLst>
          </p:cNvPr>
          <p:cNvSpPr/>
          <p:nvPr/>
        </p:nvSpPr>
        <p:spPr>
          <a:xfrm>
            <a:off x="1554212" y="1138130"/>
            <a:ext cx="242027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Tools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&amp;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72E4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Politica" panose="02000506060000020004" pitchFamily="2" charset="0"/>
              </a:rPr>
              <a:t> </a:t>
            </a:r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Machines</a:t>
            </a: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آلات وأدوات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olitica" panose="02000506060000020004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34B4FF-5ED4-4E9B-A0BE-CFB8176F84D9}"/>
              </a:ext>
            </a:extLst>
          </p:cNvPr>
          <p:cNvSpPr/>
          <p:nvPr/>
        </p:nvSpPr>
        <p:spPr>
          <a:xfrm>
            <a:off x="9486575" y="1141705"/>
            <a:ext cx="102944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Zones</a:t>
            </a:r>
            <a:endParaRPr lang="ar-DZ" sz="3200" dirty="0">
              <a:ln w="0"/>
              <a:solidFill>
                <a:srgbClr val="F72E4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litica" panose="02000506060000020004" pitchFamily="2" charset="0"/>
            </a:endParaRPr>
          </a:p>
          <a:p>
            <a:pPr algn="ctr"/>
            <a:r>
              <a:rPr lang="ar-DZ" sz="3200" b="1" dirty="0">
                <a:ln w="0"/>
                <a:solidFill>
                  <a:srgbClr val="F72E4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litica" panose="02000506060000020004" pitchFamily="2" charset="0"/>
              </a:rPr>
              <a:t>مناطق</a:t>
            </a:r>
            <a:endParaRPr 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72E4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Politica" panose="02000506060000020004" pitchFamily="2" charset="0"/>
            </a:endParaRPr>
          </a:p>
        </p:txBody>
      </p:sp>
      <p:sp>
        <p:nvSpPr>
          <p:cNvPr id="33" name="Shape 147">
            <a:extLst>
              <a:ext uri="{FF2B5EF4-FFF2-40B4-BE49-F238E27FC236}">
                <a16:creationId xmlns:a16="http://schemas.microsoft.com/office/drawing/2014/main" id="{4C0CCE41-F4DA-4D4F-A48E-43DA02098E3B}"/>
              </a:ext>
            </a:extLst>
          </p:cNvPr>
          <p:cNvSpPr txBox="1"/>
          <p:nvPr/>
        </p:nvSpPr>
        <p:spPr>
          <a:xfrm>
            <a:off x="9648005" y="287315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Creativity zone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منطقة الابداع</a:t>
            </a:r>
            <a:endParaRPr lang="ar-QA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4" name="Shape 147">
            <a:extLst>
              <a:ext uri="{FF2B5EF4-FFF2-40B4-BE49-F238E27FC236}">
                <a16:creationId xmlns:a16="http://schemas.microsoft.com/office/drawing/2014/main" id="{EF2A427B-2F0D-467C-AE3E-5CC34693B1FB}"/>
              </a:ext>
            </a:extLst>
          </p:cNvPr>
          <p:cNvSpPr txBox="1"/>
          <p:nvPr/>
        </p:nvSpPr>
        <p:spPr>
          <a:xfrm>
            <a:off x="9485692" y="4373833"/>
            <a:ext cx="2225210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Software zone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منطقة البرمجة</a:t>
            </a:r>
            <a:endParaRPr lang="ar-QA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5" name="Shape 147">
            <a:extLst>
              <a:ext uri="{FF2B5EF4-FFF2-40B4-BE49-F238E27FC236}">
                <a16:creationId xmlns:a16="http://schemas.microsoft.com/office/drawing/2014/main" id="{5FAC4DDE-5170-4595-A66A-622676B72541}"/>
              </a:ext>
            </a:extLst>
          </p:cNvPr>
          <p:cNvSpPr txBox="1"/>
          <p:nvPr/>
        </p:nvSpPr>
        <p:spPr>
          <a:xfrm>
            <a:off x="9485692" y="5953614"/>
            <a:ext cx="2580617" cy="56572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rtl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Technology zone</a:t>
            </a:r>
            <a:endParaRPr lang="ar-DZ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ar-DZ" sz="1800" b="1" dirty="0">
                <a:solidFill>
                  <a:schemeClr val="tx1"/>
                </a:solidFill>
                <a:latin typeface="Politica" panose="02000506060000020004" pitchFamily="2" charset="0"/>
                <a:ea typeface="Consolas" charset="0"/>
                <a:cs typeface="Consolas" charset="0"/>
                <a:sym typeface="Roboto"/>
              </a:rPr>
              <a:t>منطقة التكنولوجيا</a:t>
            </a:r>
            <a:endParaRPr lang="ar-QA" sz="1800" b="1" dirty="0">
              <a:solidFill>
                <a:schemeClr val="tx1"/>
              </a:solidFill>
              <a:latin typeface="Politica" panose="02000506060000020004" pitchFamily="2" charset="0"/>
              <a:ea typeface="Consolas" charset="0"/>
              <a:cs typeface="Consolas" charset="0"/>
              <a:sym typeface="Roboto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29F5770D-C228-4BE0-90D2-E9885C7D1A64}"/>
              </a:ext>
            </a:extLst>
          </p:cNvPr>
          <p:cNvSpPr/>
          <p:nvPr/>
        </p:nvSpPr>
        <p:spPr>
          <a:xfrm>
            <a:off x="7877534" y="2315448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55751C3-571F-412A-95FD-E59D8F043A80}"/>
              </a:ext>
            </a:extLst>
          </p:cNvPr>
          <p:cNvSpPr/>
          <p:nvPr/>
        </p:nvSpPr>
        <p:spPr>
          <a:xfrm>
            <a:off x="7877534" y="3870852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E50F9A4-A99A-4839-BE14-C36D1CA70536}"/>
              </a:ext>
            </a:extLst>
          </p:cNvPr>
          <p:cNvSpPr/>
          <p:nvPr/>
        </p:nvSpPr>
        <p:spPr>
          <a:xfrm>
            <a:off x="7877534" y="5437935"/>
            <a:ext cx="1522204" cy="1402829"/>
          </a:xfrm>
          <a:prstGeom prst="ellipse">
            <a:avLst/>
          </a:prstGeom>
          <a:solidFill>
            <a:srgbClr val="F72E41"/>
          </a:solidFill>
          <a:ln>
            <a:solidFill>
              <a:srgbClr val="F72E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51079AA5-F451-471C-A13D-9991722775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5099" y="5680217"/>
            <a:ext cx="1068637" cy="91826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DA56B9A5-9535-4039-B51A-421C7F66CF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10530" y="4055506"/>
            <a:ext cx="1257406" cy="1080470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0A56D96-7C44-48CF-94F0-F0AF2B014E4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4259" y="2431021"/>
            <a:ext cx="1248878" cy="1080469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D9FD8D4D-947E-4C23-87E3-87022069DEDD}"/>
              </a:ext>
            </a:extLst>
          </p:cNvPr>
          <p:cNvCxnSpPr>
            <a:cxnSpLocks/>
          </p:cNvCxnSpPr>
          <p:nvPr/>
        </p:nvCxnSpPr>
        <p:spPr>
          <a:xfrm>
            <a:off x="7123236" y="1709608"/>
            <a:ext cx="0" cy="4888873"/>
          </a:xfrm>
          <a:prstGeom prst="line">
            <a:avLst/>
          </a:prstGeom>
          <a:ln>
            <a:solidFill>
              <a:schemeClr val="tx1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>
            <a:extLst>
              <a:ext uri="{FF2B5EF4-FFF2-40B4-BE49-F238E27FC236}">
                <a16:creationId xmlns:a16="http://schemas.microsoft.com/office/drawing/2014/main" id="{63C8C060-F85E-4500-B45A-9A03C22648A8}"/>
              </a:ext>
            </a:extLst>
          </p:cNvPr>
          <p:cNvSpPr txBox="1">
            <a:spLocks/>
          </p:cNvSpPr>
          <p:nvPr/>
        </p:nvSpPr>
        <p:spPr>
          <a:xfrm>
            <a:off x="7096684" y="126790"/>
            <a:ext cx="5063530" cy="685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DZ" sz="3200" dirty="0">
                <a:latin typeface="Raleway ExtraBold"/>
              </a:rPr>
              <a:t>ماذا نجد داخل مختبر التصنيع؟ </a:t>
            </a:r>
            <a:endParaRPr lang="en-US" sz="3200" dirty="0">
              <a:latin typeface="Raleway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42660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sp>
        <p:nvSpPr>
          <p:cNvPr id="12" name="Google Shape;342;p12">
            <a:extLst>
              <a:ext uri="{FF2B5EF4-FFF2-40B4-BE49-F238E27FC236}">
                <a16:creationId xmlns:a16="http://schemas.microsoft.com/office/drawing/2014/main" id="{D9DBE533-EF34-49DD-A987-9CB50B2C0E44}"/>
              </a:ext>
            </a:extLst>
          </p:cNvPr>
          <p:cNvSpPr txBox="1">
            <a:spLocks/>
          </p:cNvSpPr>
          <p:nvPr/>
        </p:nvSpPr>
        <p:spPr>
          <a:xfrm>
            <a:off x="30972" y="345621"/>
            <a:ext cx="5537463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 dirty="0">
                <a:solidFill>
                  <a:srgbClr val="F72E4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Teams Interface </a:t>
            </a:r>
          </a:p>
        </p:txBody>
      </p:sp>
      <p:sp>
        <p:nvSpPr>
          <p:cNvPr id="13" name="Google Shape;342;p12">
            <a:extLst>
              <a:ext uri="{FF2B5EF4-FFF2-40B4-BE49-F238E27FC236}">
                <a16:creationId xmlns:a16="http://schemas.microsoft.com/office/drawing/2014/main" id="{2FA9AED0-1821-40A9-B58A-268CAA64F07F}"/>
              </a:ext>
            </a:extLst>
          </p:cNvPr>
          <p:cNvSpPr txBox="1">
            <a:spLocks/>
          </p:cNvSpPr>
          <p:nvPr/>
        </p:nvSpPr>
        <p:spPr>
          <a:xfrm>
            <a:off x="7391175" y="430464"/>
            <a:ext cx="467444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r>
              <a:rPr lang="ar-QA" sz="4400" b="1" dirty="0">
                <a:solidFill>
                  <a:srgbClr val="F72E41"/>
                </a:solidFill>
                <a:latin typeface="+mn-lt"/>
                <a:ea typeface="Megrim"/>
                <a:cs typeface="Megrim"/>
                <a:sym typeface="Nixie One"/>
              </a:rPr>
              <a:t>واجهة برنامج </a:t>
            </a:r>
            <a:r>
              <a:rPr lang="en-US" sz="4400" b="1" dirty="0">
                <a:solidFill>
                  <a:srgbClr val="F72E4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Teams</a:t>
            </a:r>
          </a:p>
        </p:txBody>
      </p:sp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DA91873D-A739-41B6-A979-0631ECB498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375" y="1153585"/>
            <a:ext cx="9475250" cy="5090962"/>
          </a:xfrm>
          <a:prstGeom prst="rect">
            <a:avLst/>
          </a:prstGeom>
        </p:spPr>
      </p:pic>
      <p:pic>
        <p:nvPicPr>
          <p:cNvPr id="2" name="Picture 7" descr="Picture 7">
            <a:extLst>
              <a:ext uri="{FF2B5EF4-FFF2-40B4-BE49-F238E27FC236}">
                <a16:creationId xmlns:a16="http://schemas.microsoft.com/office/drawing/2014/main" id="{C3A00855-3B8C-4764-A514-A1E9BE59EF3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17883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D58EA3-289D-487A-8732-C1AAFF5B36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0275831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FDE3715B-A79F-46FF-AB87-D1AD8D995E9C}"/>
              </a:ext>
            </a:extLst>
          </p:cNvPr>
          <p:cNvSpPr txBox="1">
            <a:spLocks/>
          </p:cNvSpPr>
          <p:nvPr/>
        </p:nvSpPr>
        <p:spPr>
          <a:xfrm>
            <a:off x="7203558" y="5085645"/>
            <a:ext cx="4988442" cy="1772357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chemeClr val="tx1"/>
                </a:solidFill>
                <a:latin typeface="Politica" panose="02000506060000020004" pitchFamily="2" charset="0"/>
                <a:ea typeface="Lato"/>
                <a:cs typeface="Calibri" panose="020F0502020204030204" pitchFamily="34" charset="0"/>
                <a:sym typeface="Lato"/>
              </a:rPr>
              <a:t>The students of VCU are asked in their interior design course to re-design the environment of the Education City; where they study. However, they must design a modern version of the city by adding  sustainable buildings and attractive designs. </a:t>
            </a:r>
          </a:p>
        </p:txBody>
      </p:sp>
    </p:spTree>
    <p:extLst>
      <p:ext uri="{BB962C8B-B14F-4D97-AF65-F5344CB8AC3E}">
        <p14:creationId xmlns:p14="http://schemas.microsoft.com/office/powerpoint/2010/main" val="885066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42;p12">
            <a:extLst>
              <a:ext uri="{FF2B5EF4-FFF2-40B4-BE49-F238E27FC236}">
                <a16:creationId xmlns:a16="http://schemas.microsoft.com/office/drawing/2014/main" id="{8CD74AEA-3256-4C8B-8DB8-E58EB9DD7D4F}"/>
              </a:ext>
            </a:extLst>
          </p:cNvPr>
          <p:cNvSpPr txBox="1">
            <a:spLocks/>
          </p:cNvSpPr>
          <p:nvPr/>
        </p:nvSpPr>
        <p:spPr>
          <a:xfrm>
            <a:off x="233368" y="306201"/>
            <a:ext cx="3519486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Virtual Reality 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A6FB92D-2621-4C16-8157-79CE7DE6D8E4}"/>
              </a:ext>
            </a:extLst>
          </p:cNvPr>
          <p:cNvSpPr/>
          <p:nvPr/>
        </p:nvSpPr>
        <p:spPr>
          <a:xfrm>
            <a:off x="0" y="1728426"/>
            <a:ext cx="12192000" cy="2512219"/>
          </a:xfrm>
          <a:prstGeom prst="rect">
            <a:avLst/>
          </a:prstGeom>
          <a:solidFill>
            <a:srgbClr val="F72E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Sign 12">
            <a:extLst>
              <a:ext uri="{FF2B5EF4-FFF2-40B4-BE49-F238E27FC236}">
                <a16:creationId xmlns:a16="http://schemas.microsoft.com/office/drawing/2014/main" id="{28E7E4F0-D03B-49ED-AFA6-823F32DB8E59}"/>
              </a:ext>
            </a:extLst>
          </p:cNvPr>
          <p:cNvSpPr/>
          <p:nvPr/>
        </p:nvSpPr>
        <p:spPr>
          <a:xfrm>
            <a:off x="2917664" y="2630590"/>
            <a:ext cx="645300" cy="645300"/>
          </a:xfrm>
          <a:prstGeom prst="mathPl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15E4FF44-7F9E-4EBE-BFBC-CFDA6F34434F}"/>
              </a:ext>
            </a:extLst>
          </p:cNvPr>
          <p:cNvSpPr/>
          <p:nvPr/>
        </p:nvSpPr>
        <p:spPr>
          <a:xfrm>
            <a:off x="7668490" y="2819401"/>
            <a:ext cx="964854" cy="30003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CCCC2A-16FD-4066-A9C2-EA123E8E1E66}"/>
              </a:ext>
            </a:extLst>
          </p:cNvPr>
          <p:cNvSpPr txBox="1"/>
          <p:nvPr/>
        </p:nvSpPr>
        <p:spPr>
          <a:xfrm>
            <a:off x="276232" y="5031859"/>
            <a:ext cx="5257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0" i="0" dirty="0">
                <a:solidFill>
                  <a:srgbClr val="484747"/>
                </a:solidFill>
                <a:effectLst/>
                <a:latin typeface="Politica" panose="02000506060000020004" pitchFamily="2" charset="0"/>
              </a:rPr>
              <a:t>Virtual reality is a complete immersion experience that shuts out the physical world, Using VR devices</a:t>
            </a:r>
          </a:p>
        </p:txBody>
      </p:sp>
      <p:sp>
        <p:nvSpPr>
          <p:cNvPr id="25" name="Google Shape;342;p12">
            <a:extLst>
              <a:ext uri="{FF2B5EF4-FFF2-40B4-BE49-F238E27FC236}">
                <a16:creationId xmlns:a16="http://schemas.microsoft.com/office/drawing/2014/main" id="{741B0B74-91DF-4CFA-BB45-606D3E3854A3}"/>
              </a:ext>
            </a:extLst>
          </p:cNvPr>
          <p:cNvSpPr txBox="1">
            <a:spLocks/>
          </p:cNvSpPr>
          <p:nvPr/>
        </p:nvSpPr>
        <p:spPr>
          <a:xfrm>
            <a:off x="8839197" y="201429"/>
            <a:ext cx="3148011" cy="64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ar-QA" sz="4000" b="1" dirty="0">
                <a:solidFill>
                  <a:schemeClr val="tx1"/>
                </a:solidFill>
                <a:latin typeface="Politica" panose="02000506060000020004" pitchFamily="2" charset="0"/>
                <a:ea typeface="Megrim"/>
                <a:cs typeface="Megrim"/>
                <a:sym typeface="Nixie One"/>
              </a:rPr>
              <a:t>الواقع الافتراضي</a:t>
            </a:r>
            <a:endParaRPr lang="en-US" sz="4000" b="1" dirty="0">
              <a:solidFill>
                <a:schemeClr val="tx1"/>
              </a:solidFill>
              <a:latin typeface="+mn-lt"/>
              <a:ea typeface="Megrim"/>
              <a:cs typeface="Megrim"/>
              <a:sym typeface="Nixie One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A7C1F71-D01F-4D7D-89DE-103B7C6F7AAD}"/>
              </a:ext>
            </a:extLst>
          </p:cNvPr>
          <p:cNvSpPr txBox="1"/>
          <p:nvPr/>
        </p:nvSpPr>
        <p:spPr>
          <a:xfrm>
            <a:off x="7158032" y="5031859"/>
            <a:ext cx="489245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QA" altLang="en-US" sz="2400" dirty="0">
                <a:solidFill>
                  <a:srgbClr val="202124"/>
                </a:solidFill>
                <a:latin typeface="Google Sans"/>
                <a:cs typeface="Arial" panose="020B0604020202020204" pitchFamily="34" charset="0"/>
              </a:rPr>
              <a:t>الواقع الافتراضي هو 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تجربة </a:t>
            </a:r>
            <a:r>
              <a:rPr kumimoji="0" lang="ar-Q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انغماس</a:t>
            </a:r>
            <a:r>
              <a:rPr kumimoji="0" lang="ar-SA" altLang="en-US" sz="2400" b="0" i="0" u="none" strike="noStrike" cap="none" normalizeH="0" baseline="0" dirty="0">
                <a:ln>
                  <a:noFill/>
                </a:ln>
                <a:solidFill>
                  <a:srgbClr val="202124"/>
                </a:solidFill>
                <a:effectLst/>
                <a:latin typeface="Google Sans"/>
                <a:cs typeface="Arial" panose="020B0604020202020204" pitchFamily="34" charset="0"/>
              </a:rPr>
              <a:t> كاملة تغلق العالم المادي باستخدام أجهزة الواقع الافتراضي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1">
            <a:extLst>
              <a:ext uri="{FF2B5EF4-FFF2-40B4-BE49-F238E27FC236}">
                <a16:creationId xmlns:a16="http://schemas.microsoft.com/office/drawing/2014/main" id="{657E0EDC-7389-446D-9CD4-A5B061CB2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6510"/>
            <a:ext cx="65" cy="26417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6348" rIns="0" bIns="-6348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AC25D70-AC09-4B76-B1A7-8719933D5B9C}"/>
              </a:ext>
            </a:extLst>
          </p:cNvPr>
          <p:cNvSpPr txBox="1"/>
          <p:nvPr/>
        </p:nvSpPr>
        <p:spPr>
          <a:xfrm>
            <a:off x="10663642" y="627383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9885318-7494-405E-A70F-A98F20BC1A6A}"/>
              </a:ext>
            </a:extLst>
          </p:cNvPr>
          <p:cNvGrpSpPr/>
          <p:nvPr/>
        </p:nvGrpSpPr>
        <p:grpSpPr>
          <a:xfrm>
            <a:off x="9346162" y="6273830"/>
            <a:ext cx="1317480" cy="429393"/>
            <a:chOff x="9331349" y="6222078"/>
            <a:chExt cx="1450765" cy="472833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DE098E8-2966-4789-81BA-BBFFD97747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423"/>
            <a:stretch/>
          </p:blipFill>
          <p:spPr>
            <a:xfrm flipV="1">
              <a:off x="9710445" y="6222078"/>
              <a:ext cx="1071669" cy="472833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554CDEC2-80EB-4D74-A308-9D55632A1A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lum bright="-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73861"/>
            <a:stretch/>
          </p:blipFill>
          <p:spPr>
            <a:xfrm flipV="1">
              <a:off x="9331349" y="6222078"/>
              <a:ext cx="396910" cy="472833"/>
            </a:xfrm>
            <a:prstGeom prst="rect">
              <a:avLst/>
            </a:prstGeom>
          </p:spPr>
        </p:pic>
      </p:grpSp>
      <p:pic>
        <p:nvPicPr>
          <p:cNvPr id="17" name="Picture 16" descr="A picture containing shape&#10;&#10;Description automatically generated">
            <a:extLst>
              <a:ext uri="{FF2B5EF4-FFF2-40B4-BE49-F238E27FC236}">
                <a16:creationId xmlns:a16="http://schemas.microsoft.com/office/drawing/2014/main" id="{D3EE8FC7-05A5-4B59-B422-5DEC1411DA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4770" y="1709474"/>
            <a:ext cx="2886905" cy="24906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4A6A19-CA26-4F50-A918-6D5F65B3B36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069" y="1742714"/>
            <a:ext cx="2829642" cy="24658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C559ACF-585D-4067-9239-9648443152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7628" y="1372708"/>
            <a:ext cx="3519486" cy="251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240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029D72-4E49-4250-876E-8C488F368226}"/>
              </a:ext>
            </a:extLst>
          </p:cNvPr>
          <p:cNvSpPr txBox="1"/>
          <p:nvPr/>
        </p:nvSpPr>
        <p:spPr>
          <a:xfrm>
            <a:off x="10663642" y="6273830"/>
            <a:ext cx="143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>
                <a:latin typeface="Politica" charset="0"/>
                <a:ea typeface="Politica" charset="0"/>
                <a:cs typeface="Politica" charset="0"/>
              </a:rPr>
              <a:t>Studio56.qa</a:t>
            </a:r>
            <a:endParaRPr lang="en-US" sz="2000" dirty="0">
              <a:latin typeface="Politica" charset="0"/>
              <a:ea typeface="Politica" charset="0"/>
              <a:cs typeface="Politica" charset="0"/>
            </a:endParaRPr>
          </a:p>
        </p:txBody>
      </p:sp>
      <p:pic>
        <p:nvPicPr>
          <p:cNvPr id="4" name="Picture 7" descr="Picture 7">
            <a:extLst>
              <a:ext uri="{FF2B5EF4-FFF2-40B4-BE49-F238E27FC236}">
                <a16:creationId xmlns:a16="http://schemas.microsoft.com/office/drawing/2014/main" id="{512A0345-57A2-47E6-93D6-F13E6BFD98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239990"/>
            <a:ext cx="1044682" cy="369336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452A43-FC13-415D-BFEC-F56D9033502F}"/>
              </a:ext>
            </a:extLst>
          </p:cNvPr>
          <p:cNvSpPr/>
          <p:nvPr/>
        </p:nvSpPr>
        <p:spPr>
          <a:xfrm>
            <a:off x="4971332" y="-142307"/>
            <a:ext cx="2249334" cy="105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>
                <a:solidFill>
                  <a:srgbClr val="FFFFFF"/>
                </a:solidFill>
                <a:latin typeface="Politica"/>
                <a:ea typeface="Politica"/>
                <a:cs typeface="Politica"/>
                <a:sym typeface="Politica"/>
              </a:defRPr>
            </a:pPr>
            <a:r>
              <a:rPr lang="en-US" sz="4800" dirty="0">
                <a:solidFill>
                  <a:srgbClr val="92D050"/>
                </a:solidFill>
                <a:highlight>
                  <a:srgbClr val="4C60CF"/>
                </a:highlight>
              </a:rPr>
              <a:t>VR</a:t>
            </a:r>
            <a:r>
              <a:rPr lang="en-US" sz="4800" dirty="0">
                <a:solidFill>
                  <a:srgbClr val="FFB720"/>
                </a:solidFill>
                <a:highlight>
                  <a:srgbClr val="4C60CF"/>
                </a:highlight>
              </a:rPr>
              <a:t>. </a:t>
            </a:r>
            <a:r>
              <a:rPr lang="en-US" sz="4800" dirty="0">
                <a:solidFill>
                  <a:srgbClr val="FFFF00"/>
                </a:solidFill>
                <a:highlight>
                  <a:srgbClr val="4C60CF"/>
                </a:highlight>
              </a:rPr>
              <a:t>AR</a:t>
            </a:r>
            <a:r>
              <a:rPr lang="en-US" sz="4800" dirty="0">
                <a:solidFill>
                  <a:srgbClr val="FFB720"/>
                </a:solidFill>
                <a:highlight>
                  <a:srgbClr val="4C60CF"/>
                </a:highlight>
              </a:rPr>
              <a:t>. </a:t>
            </a:r>
            <a:r>
              <a:rPr lang="en-US" sz="4800" dirty="0">
                <a:solidFill>
                  <a:srgbClr val="FF0000"/>
                </a:solidFill>
                <a:highlight>
                  <a:srgbClr val="4C60CF"/>
                </a:highlight>
              </a:rPr>
              <a:t>MR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7EE4F1-6A0C-4DFD-9D8D-957E4847FF50}"/>
              </a:ext>
            </a:extLst>
          </p:cNvPr>
          <p:cNvSpPr txBox="1"/>
          <p:nvPr/>
        </p:nvSpPr>
        <p:spPr>
          <a:xfrm>
            <a:off x="3048000" y="317261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https://www.youtube.com/watch?v=Uq1d1Yn9IVo</a:t>
            </a:r>
          </a:p>
        </p:txBody>
      </p:sp>
    </p:spTree>
    <p:extLst>
      <p:ext uri="{BB962C8B-B14F-4D97-AF65-F5344CB8AC3E}">
        <p14:creationId xmlns:p14="http://schemas.microsoft.com/office/powerpoint/2010/main" val="1391804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at is VR? The devices and apps that turn the real world virtual">
            <a:extLst>
              <a:ext uri="{FF2B5EF4-FFF2-40B4-BE49-F238E27FC236}">
                <a16:creationId xmlns:a16="http://schemas.microsoft.com/office/drawing/2014/main" id="{51449084-DEE1-47CA-90D2-9F469FCFA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321730" y="321732"/>
            <a:ext cx="5674897" cy="301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ow Augmented/Virtual Reality Is Impacting The Fashion Industry Today -  Makeup By Kili">
            <a:extLst>
              <a:ext uri="{FF2B5EF4-FFF2-40B4-BE49-F238E27FC236}">
                <a16:creationId xmlns:a16="http://schemas.microsoft.com/office/drawing/2014/main" id="{55CDB342-B4F6-4273-95BB-113D7F5164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 bwMode="auto">
          <a:xfrm>
            <a:off x="321730" y="3510853"/>
            <a:ext cx="5674897" cy="2789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ull Motion VR Flight Simulator — Hubneo - Virtual Reality in NYC">
            <a:extLst>
              <a:ext uri="{FF2B5EF4-FFF2-40B4-BE49-F238E27FC236}">
                <a16:creationId xmlns:a16="http://schemas.microsoft.com/office/drawing/2014/main" id="{FD6837D6-8DE9-4CEA-ACEA-250F04940B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5373" y="321733"/>
            <a:ext cx="5674897" cy="5979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302199-BBF7-4FE1-B307-F44253418756}"/>
              </a:ext>
            </a:extLst>
          </p:cNvPr>
          <p:cNvSpPr txBox="1">
            <a:spLocks/>
          </p:cNvSpPr>
          <p:nvPr/>
        </p:nvSpPr>
        <p:spPr>
          <a:xfrm>
            <a:off x="5561751" y="2833652"/>
            <a:ext cx="1068498" cy="1104971"/>
          </a:xfrm>
          <a:prstGeom prst="rect">
            <a:avLst/>
          </a:prstGeom>
          <a:solidFill>
            <a:srgbClr val="F72E41"/>
          </a:solidFill>
        </p:spPr>
        <p:txBody>
          <a:bodyPr vert="horz" lIns="91440" tIns="45720" rIns="91440" bIns="45720" rtlCol="0" anchor="b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 kern="1200" dirty="0">
                <a:solidFill>
                  <a:schemeClr val="tx1"/>
                </a:solidFill>
                <a:latin typeface="Politica" panose="02000506060000020004" pitchFamily="2" charset="0"/>
                <a:ea typeface="+mj-ea"/>
                <a:cs typeface="+mj-cs"/>
              </a:rPr>
              <a:t>VR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59055-6E4B-4705-8D13-1825DAAF416D}"/>
              </a:ext>
            </a:extLst>
          </p:cNvPr>
          <p:cNvSpPr txBox="1"/>
          <p:nvPr/>
        </p:nvSpPr>
        <p:spPr>
          <a:xfrm>
            <a:off x="10663642" y="6435195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Politica" charset="0"/>
                <a:ea typeface="Politica" charset="0"/>
                <a:cs typeface="Politica" charset="0"/>
              </a:rPr>
              <a:t>Studio56.qa</a:t>
            </a:r>
          </a:p>
        </p:txBody>
      </p:sp>
      <p:pic>
        <p:nvPicPr>
          <p:cNvPr id="3" name="Picture 7" descr="Picture 7">
            <a:extLst>
              <a:ext uri="{FF2B5EF4-FFF2-40B4-BE49-F238E27FC236}">
                <a16:creationId xmlns:a16="http://schemas.microsoft.com/office/drawing/2014/main" id="{B576DB65-855F-4AF1-8F28-C9D557FCB1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5417" y="6401355"/>
            <a:ext cx="1044682" cy="3693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2167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840</Words>
  <Application>Microsoft Office PowerPoint</Application>
  <PresentationFormat>Widescreen</PresentationFormat>
  <Paragraphs>133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Calibri</vt:lpstr>
      <vt:lpstr>Calibri Light</vt:lpstr>
      <vt:lpstr>Consolas</vt:lpstr>
      <vt:lpstr>GESSTVBold-Bold</vt:lpstr>
      <vt:lpstr>Google Sans</vt:lpstr>
      <vt:lpstr>Lato</vt:lpstr>
      <vt:lpstr>Neo Sans Arabic</vt:lpstr>
      <vt:lpstr>Politica</vt:lpstr>
      <vt:lpstr>Raleway ExtraBold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Getting Started with Vectary - OBJECT MODE</vt:lpstr>
      <vt:lpstr>Rotation  How to rotate an object: </vt:lpstr>
      <vt:lpstr>Scaling and moving   </vt:lpstr>
      <vt:lpstr>Vectary basic objects </vt:lpstr>
      <vt:lpstr>Changing background color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Busaaa</dc:creator>
  <cp:lastModifiedBy>Sarah-studio56@outlook.com</cp:lastModifiedBy>
  <cp:revision>39</cp:revision>
  <dcterms:created xsi:type="dcterms:W3CDTF">2020-12-16T07:36:28Z</dcterms:created>
  <dcterms:modified xsi:type="dcterms:W3CDTF">2021-06-17T08:35:10Z</dcterms:modified>
</cp:coreProperties>
</file>