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8" r:id="rId4"/>
    <p:sldId id="260" r:id="rId5"/>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81" autoAdjust="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studio56@outlook.com" userId="74a0a806361afc10" providerId="LiveId" clId="{9FCC030D-78E1-49D9-A59B-3201DB8C7FF0}"/>
    <pc:docChg chg="custSel delSld modSld">
      <pc:chgData name="Sarah-studio56@outlook.com" userId="74a0a806361afc10" providerId="LiveId" clId="{9FCC030D-78E1-49D9-A59B-3201DB8C7FF0}" dt="2021-03-08T10:06:54.208" v="1297" actId="47"/>
      <pc:docMkLst>
        <pc:docMk/>
      </pc:docMkLst>
      <pc:sldChg chg="modSp mod">
        <pc:chgData name="Sarah-studio56@outlook.com" userId="74a0a806361afc10" providerId="LiveId" clId="{9FCC030D-78E1-49D9-A59B-3201DB8C7FF0}" dt="2021-03-08T10:06:40.243" v="1296" actId="404"/>
        <pc:sldMkLst>
          <pc:docMk/>
          <pc:sldMk cId="0" sldId="257"/>
        </pc:sldMkLst>
        <pc:spChg chg="mod">
          <ac:chgData name="Sarah-studio56@outlook.com" userId="74a0a806361afc10" providerId="LiveId" clId="{9FCC030D-78E1-49D9-A59B-3201DB8C7FF0}" dt="2021-03-08T10:06:40.243" v="1296" actId="404"/>
          <ac:spMkLst>
            <pc:docMk/>
            <pc:sldMk cId="0" sldId="257"/>
            <ac:spMk id="110" creationId="{00000000-0000-0000-0000-000000000000}"/>
          </ac:spMkLst>
        </pc:spChg>
        <pc:spChg chg="mod">
          <ac:chgData name="Sarah-studio56@outlook.com" userId="74a0a806361afc10" providerId="LiveId" clId="{9FCC030D-78E1-49D9-A59B-3201DB8C7FF0}" dt="2021-03-08T09:17:36.557" v="106" actId="113"/>
          <ac:spMkLst>
            <pc:docMk/>
            <pc:sldMk cId="0" sldId="257"/>
            <ac:spMk id="111" creationId="{00000000-0000-0000-0000-000000000000}"/>
          </ac:spMkLst>
        </pc:spChg>
      </pc:sldChg>
      <pc:sldChg chg="modSp mod">
        <pc:chgData name="Sarah-studio56@outlook.com" userId="74a0a806361afc10" providerId="LiveId" clId="{9FCC030D-78E1-49D9-A59B-3201DB8C7FF0}" dt="2021-03-08T09:38:15.171" v="546" actId="1076"/>
        <pc:sldMkLst>
          <pc:docMk/>
          <pc:sldMk cId="0" sldId="258"/>
        </pc:sldMkLst>
        <pc:graphicFrameChg chg="mod modGraphic">
          <ac:chgData name="Sarah-studio56@outlook.com" userId="74a0a806361afc10" providerId="LiveId" clId="{9FCC030D-78E1-49D9-A59B-3201DB8C7FF0}" dt="2021-03-08T09:38:15.171" v="546" actId="1076"/>
          <ac:graphicFrameMkLst>
            <pc:docMk/>
            <pc:sldMk cId="0" sldId="258"/>
            <ac:graphicFrameMk id="122" creationId="{00000000-0000-0000-0000-000000000000}"/>
          </ac:graphicFrameMkLst>
        </pc:graphicFrameChg>
      </pc:sldChg>
      <pc:sldChg chg="del">
        <pc:chgData name="Sarah-studio56@outlook.com" userId="74a0a806361afc10" providerId="LiveId" clId="{9FCC030D-78E1-49D9-A59B-3201DB8C7FF0}" dt="2021-03-08T09:29:08.472" v="210" actId="47"/>
        <pc:sldMkLst>
          <pc:docMk/>
          <pc:sldMk cId="0" sldId="259"/>
        </pc:sldMkLst>
      </pc:sldChg>
      <pc:sldChg chg="modSp mod">
        <pc:chgData name="Sarah-studio56@outlook.com" userId="74a0a806361afc10" providerId="LiveId" clId="{9FCC030D-78E1-49D9-A59B-3201DB8C7FF0}" dt="2021-03-08T09:38:20.611" v="548" actId="1076"/>
        <pc:sldMkLst>
          <pc:docMk/>
          <pc:sldMk cId="0" sldId="260"/>
        </pc:sldMkLst>
        <pc:graphicFrameChg chg="mod modGraphic">
          <ac:chgData name="Sarah-studio56@outlook.com" userId="74a0a806361afc10" providerId="LiveId" clId="{9FCC030D-78E1-49D9-A59B-3201DB8C7FF0}" dt="2021-03-08T09:38:20.611" v="548" actId="1076"/>
          <ac:graphicFrameMkLst>
            <pc:docMk/>
            <pc:sldMk cId="0" sldId="260"/>
            <ac:graphicFrameMk id="122" creationId="{00000000-0000-0000-0000-000000000000}"/>
          </ac:graphicFrameMkLst>
        </pc:graphicFrameChg>
      </pc:sldChg>
      <pc:sldChg chg="del">
        <pc:chgData name="Sarah-studio56@outlook.com" userId="74a0a806361afc10" providerId="LiveId" clId="{9FCC030D-78E1-49D9-A59B-3201DB8C7FF0}" dt="2021-03-08T10:06:54.208" v="1297" actId="47"/>
        <pc:sldMkLst>
          <pc:docMk/>
          <pc:sldMk cId="0" sldId="261"/>
        </pc:sldMkLst>
      </pc:sldChg>
      <pc:sldChg chg="del">
        <pc:chgData name="Sarah-studio56@outlook.com" userId="74a0a806361afc10" providerId="LiveId" clId="{9FCC030D-78E1-49D9-A59B-3201DB8C7FF0}" dt="2021-03-08T10:06:54.208" v="1297" actId="47"/>
        <pc:sldMkLst>
          <pc:docMk/>
          <pc:sldMk cId="0" sldId="262"/>
        </pc:sldMkLst>
      </pc:sldChg>
      <pc:sldChg chg="del">
        <pc:chgData name="Sarah-studio56@outlook.com" userId="74a0a806361afc10" providerId="LiveId" clId="{9FCC030D-78E1-49D9-A59B-3201DB8C7FF0}" dt="2021-03-08T10:06:54.208" v="1297" actId="47"/>
        <pc:sldMkLst>
          <pc:docMk/>
          <pc:sldMk cId="0" sldId="263"/>
        </pc:sldMkLst>
      </pc:sldChg>
      <pc:sldChg chg="del">
        <pc:chgData name="Sarah-studio56@outlook.com" userId="74a0a806361afc10" providerId="LiveId" clId="{9FCC030D-78E1-49D9-A59B-3201DB8C7FF0}" dt="2021-03-08T10:06:54.208" v="1297" actId="47"/>
        <pc:sldMkLst>
          <pc:docMk/>
          <pc:sldMk cId="0" sldId="264"/>
        </pc:sldMkLst>
      </pc:sldChg>
      <pc:sldChg chg="del">
        <pc:chgData name="Sarah-studio56@outlook.com" userId="74a0a806361afc10" providerId="LiveId" clId="{9FCC030D-78E1-49D9-A59B-3201DB8C7FF0}" dt="2021-03-08T10:06:54.208" v="1297" actId="47"/>
        <pc:sldMkLst>
          <pc:docMk/>
          <pc:sldMk cId="967473867" sldId="265"/>
        </pc:sldMkLst>
      </pc:sldChg>
      <pc:sldChg chg="del">
        <pc:chgData name="Sarah-studio56@outlook.com" userId="74a0a806361afc10" providerId="LiveId" clId="{9FCC030D-78E1-49D9-A59B-3201DB8C7FF0}" dt="2021-03-08T10:06:54.208" v="1297" actId="47"/>
        <pc:sldMkLst>
          <pc:docMk/>
          <pc:sldMk cId="1730930229"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032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t>LESSON PLAN </a:t>
            </a:r>
            <a:endParaRPr sz="2000"/>
          </a:p>
        </p:txBody>
      </p:sp>
      <p:grpSp>
        <p:nvGrpSpPr>
          <p:cNvPr id="104" name="Google Shape;52;p12"/>
          <p:cNvGrpSpPr/>
          <p:nvPr/>
        </p:nvGrpSpPr>
        <p:grpSpPr>
          <a:xfrm>
            <a:off x="3956246" y="3225200"/>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2"/>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3"/>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4"/>
          <a:srcRect l="3178" r="48363" b="8832"/>
          <a:stretch>
            <a:fillRect/>
          </a:stretch>
        </p:blipFill>
        <p:spPr>
          <a:xfrm rot="16200000">
            <a:off x="-310174" y="-1521680"/>
            <a:ext cx="2781005" cy="5907074"/>
          </a:xfrm>
          <a:prstGeom prst="rect">
            <a:avLst/>
          </a:prstGeom>
          <a:ln w="12700">
            <a:miter lim="400000"/>
          </a:ln>
        </p:spPr>
      </p:pic>
      <p:pic>
        <p:nvPicPr>
          <p:cNvPr id="108" name="Picture 10" descr="Picture 10"/>
          <p:cNvPicPr>
            <a:picLocks noChangeAspect="1"/>
          </p:cNvPicPr>
          <p:nvPr/>
        </p:nvPicPr>
        <p:blipFill>
          <a:blip r:embed="rId5"/>
          <a:srcRect r="45129"/>
          <a:stretch>
            <a:fillRect/>
          </a:stretch>
        </p:blipFill>
        <p:spPr>
          <a:xfrm rot="5400000">
            <a:off x="940551" y="768138"/>
            <a:ext cx="4319274" cy="787169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008881"/>
            <a:ext cx="10284002" cy="56974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lvl="0">
              <a:lnSpc>
                <a:spcPct val="150000"/>
              </a:lnSpc>
            </a:pPr>
            <a:r>
              <a:rPr lang="en-US" b="1" dirty="0">
                <a:solidFill>
                  <a:srgbClr val="FFFFFF"/>
                </a:solidFill>
                <a:latin typeface="Politica" panose="02000506060000020004" pitchFamily="2" charset="0"/>
                <a:ea typeface="Lato"/>
                <a:cs typeface="Lato"/>
                <a:sym typeface="Lato"/>
              </a:rPr>
              <a:t>ZONE: Software Zone			AGE GROUP: 15-18 		</a:t>
            </a:r>
            <a:r>
              <a:rPr lang="en-US" b="1" dirty="0">
                <a:solidFill>
                  <a:schemeClr val="lt1"/>
                </a:solidFill>
                <a:latin typeface="Politica" panose="02000506060000020004" pitchFamily="2" charset="0"/>
                <a:ea typeface="Lato"/>
                <a:cs typeface="Lato"/>
                <a:sym typeface="Lato"/>
              </a:rPr>
              <a:t>EQUIPMENT:  Computer, internet access, </a:t>
            </a:r>
            <a:r>
              <a:rPr lang="en-US" b="1" dirty="0">
                <a:solidFill>
                  <a:schemeClr val="bg1"/>
                </a:solidFill>
                <a:latin typeface="Politica" panose="02000506060000020004" pitchFamily="2" charset="0"/>
                <a:ea typeface="Lato"/>
                <a:cs typeface="Lato"/>
                <a:sym typeface="Lato"/>
              </a:rPr>
              <a:t>Processing platform.</a:t>
            </a:r>
            <a:br>
              <a:rPr lang="en-US" b="1" dirty="0">
                <a:solidFill>
                  <a:srgbClr val="FFFFFF"/>
                </a:solidFill>
                <a:latin typeface="Politica" panose="02000506060000020004" pitchFamily="2" charset="0"/>
                <a:ea typeface="Lato"/>
                <a:cs typeface="Lato"/>
                <a:sym typeface="Lato"/>
              </a:rPr>
            </a:br>
            <a:r>
              <a:rPr lang="en-US" b="1" dirty="0">
                <a:solidFill>
                  <a:srgbClr val="FFFFFF"/>
                </a:solidFill>
                <a:latin typeface="Politica" panose="02000506060000020004" pitchFamily="2" charset="0"/>
                <a:ea typeface="Lato"/>
                <a:cs typeface="Lato"/>
                <a:sym typeface="Lato"/>
              </a:rPr>
              <a:t>DESCRIPTION: </a:t>
            </a:r>
            <a:r>
              <a:rPr lang="en-US" b="1" dirty="0">
                <a:solidFill>
                  <a:srgbClr val="FFFFFF"/>
                </a:solidFill>
                <a:latin typeface="Politica" panose="02000506060000020004" pitchFamily="2" charset="0"/>
              </a:rPr>
              <a:t>Participants will be introduced to the basics of the Java programming language and the digital fashion concept. They will also be introduced to the Processing software interface, and  practice coding by constructing a pattern drawing project to draw unique graphical patterns. </a:t>
            </a:r>
          </a:p>
          <a:p>
            <a:pPr lvl="0">
              <a:lnSpc>
                <a:spcPct val="150000"/>
              </a:lnSpc>
            </a:pPr>
            <a:br>
              <a:rPr lang="en-US" b="1" dirty="0">
                <a:solidFill>
                  <a:srgbClr val="FFFFFF"/>
                </a:solidFill>
                <a:latin typeface="Politica" panose="02000506060000020004" pitchFamily="2" charset="0"/>
                <a:ea typeface="Lato"/>
                <a:cs typeface="Lato"/>
                <a:sym typeface="Lato"/>
              </a:rPr>
            </a:br>
            <a:r>
              <a:rPr lang="en-US" b="1" dirty="0">
                <a:solidFill>
                  <a:srgbClr val="FFFFFF"/>
                </a:solidFill>
                <a:latin typeface="Politica" panose="02000506060000020004" pitchFamily="2" charset="0"/>
                <a:ea typeface="Lato"/>
                <a:cs typeface="Lato"/>
                <a:sym typeface="Lato"/>
              </a:rPr>
              <a:t>ENGINEERING DESIGN CHALLENGE: </a:t>
            </a:r>
            <a:endParaRPr lang="en-US" b="1" dirty="0">
              <a:solidFill>
                <a:srgbClr val="FFFFFF"/>
              </a:solidFill>
              <a:latin typeface="Politica" panose="02000506060000020004" pitchFamily="2" charset="0"/>
              <a:sym typeface="Lato"/>
            </a:endParaRPr>
          </a:p>
          <a:p>
            <a:pPr lvl="0">
              <a:lnSpc>
                <a:spcPct val="150000"/>
              </a:lnSpc>
            </a:pPr>
            <a:r>
              <a:rPr lang="en-US" b="1" dirty="0">
                <a:solidFill>
                  <a:srgbClr val="FFFFFF"/>
                </a:solidFill>
                <a:latin typeface="Politica" panose="02000506060000020004" pitchFamily="2" charset="0"/>
                <a:sym typeface="Lato"/>
              </a:rPr>
              <a:t>Java is one of the most frequently used programming language, used in </a:t>
            </a:r>
            <a:r>
              <a:rPr lang="en-US" b="1" dirty="0">
                <a:solidFill>
                  <a:srgbClr val="FFFFFF"/>
                </a:solidFill>
                <a:latin typeface="Politica" panose="02000506060000020004" pitchFamily="2" charset="0"/>
              </a:rPr>
              <a:t> back-end development projects, mobile computing, games, and in a lot more. However, we want to learn about this language by creating fun freestyle art. Your job is to learn the basics of the language and use the appropriate software to build a tool that allows users to draw unique patterns. </a:t>
            </a:r>
          </a:p>
          <a:p>
            <a:pPr lvl="0">
              <a:lnSpc>
                <a:spcPct val="150000"/>
              </a:lnSpc>
            </a:pPr>
            <a:endParaRPr lang="en-US" b="1" dirty="0">
              <a:solidFill>
                <a:srgbClr val="FFFFFF"/>
              </a:solidFill>
              <a:latin typeface="Politica" panose="02000506060000020004" pitchFamily="2" charset="0"/>
              <a:sym typeface="Lato"/>
            </a:endParaRPr>
          </a:p>
          <a:p>
            <a:pPr lvl="0">
              <a:lnSpc>
                <a:spcPct val="150000"/>
              </a:lnSpc>
            </a:pPr>
            <a:r>
              <a:rPr lang="en-US" b="1" dirty="0">
                <a:solidFill>
                  <a:srgbClr val="FFFFFF"/>
                </a:solidFill>
                <a:latin typeface="Politica" panose="02000506060000020004" pitchFamily="2" charset="0"/>
                <a:ea typeface="Lato"/>
                <a:cs typeface="Lato"/>
                <a:sym typeface="Lato"/>
              </a:rPr>
              <a:t>LEARNING OBJECTIVES:</a:t>
            </a:r>
            <a:br>
              <a:rPr lang="en-US" b="1" dirty="0">
                <a:solidFill>
                  <a:srgbClr val="FFFFFF"/>
                </a:solidFill>
                <a:latin typeface="Politica" panose="02000506060000020004" pitchFamily="2" charset="0"/>
                <a:ea typeface="Lato"/>
                <a:cs typeface="Lato"/>
                <a:sym typeface="Lato"/>
              </a:rPr>
            </a:br>
            <a:r>
              <a:rPr lang="en-US" b="1" dirty="0">
                <a:solidFill>
                  <a:srgbClr val="FFFFFF"/>
                </a:solidFill>
                <a:latin typeface="Politica" panose="02000506060000020004" pitchFamily="2" charset="0"/>
                <a:ea typeface="Lato"/>
                <a:cs typeface="Lato"/>
                <a:sym typeface="Lato"/>
              </a:rPr>
              <a:t>After attending this session, participants will be able to:</a:t>
            </a:r>
            <a:endParaRPr lang="en-US" b="1" dirty="0">
              <a:latin typeface="Politica" panose="02000506060000020004" pitchFamily="2" charset="0"/>
            </a:endParaRPr>
          </a:p>
          <a:p>
            <a:pPr marL="457200" lvl="0" indent="-317500">
              <a:lnSpc>
                <a:spcPct val="150000"/>
              </a:lnSpc>
              <a:buClr>
                <a:srgbClr val="FFFFFF"/>
              </a:buClr>
              <a:buSzPts val="1400"/>
              <a:buFont typeface="Lato"/>
              <a:buChar char="●"/>
            </a:pPr>
            <a:r>
              <a:rPr lang="en-US" b="1" dirty="0">
                <a:solidFill>
                  <a:srgbClr val="FFFFFF"/>
                </a:solidFill>
                <a:latin typeface="Politica" panose="02000506060000020004" pitchFamily="2" charset="0"/>
                <a:sym typeface="Lato"/>
              </a:rPr>
              <a:t>Understand the basic concepts of the Java programming language. </a:t>
            </a:r>
          </a:p>
          <a:p>
            <a:pPr marL="457200" lvl="0" indent="-317500">
              <a:lnSpc>
                <a:spcPct val="150000"/>
              </a:lnSpc>
              <a:buClr>
                <a:srgbClr val="FFFFFF"/>
              </a:buClr>
              <a:buSzPts val="1400"/>
              <a:buFont typeface="Lato"/>
              <a:buChar char="●"/>
            </a:pPr>
            <a:r>
              <a:rPr lang="en-US" b="1" dirty="0">
                <a:solidFill>
                  <a:srgbClr val="FFFFFF"/>
                </a:solidFill>
                <a:latin typeface="Politica" panose="02000506060000020004" pitchFamily="2" charset="0"/>
                <a:sym typeface="Lato"/>
              </a:rPr>
              <a:t>Understand the relationship between technology and fashion.</a:t>
            </a:r>
          </a:p>
          <a:p>
            <a:pPr marL="457200" lvl="0" indent="-317500">
              <a:lnSpc>
                <a:spcPct val="150000"/>
              </a:lnSpc>
              <a:buClr>
                <a:srgbClr val="FFFFFF"/>
              </a:buClr>
              <a:buSzPts val="1400"/>
              <a:buFont typeface="Lato"/>
              <a:buChar char="●"/>
            </a:pPr>
            <a:r>
              <a:rPr lang="en-US" b="1" dirty="0">
                <a:solidFill>
                  <a:srgbClr val="FFFFFF"/>
                </a:solidFill>
                <a:latin typeface="Politica" panose="02000506060000020004" pitchFamily="2" charset="0"/>
                <a:sym typeface="Lato"/>
              </a:rPr>
              <a:t>Recognize the interface of the Processing software. </a:t>
            </a:r>
          </a:p>
          <a:p>
            <a:pPr marL="457200" indent="-317500">
              <a:lnSpc>
                <a:spcPct val="150000"/>
              </a:lnSpc>
              <a:buClr>
                <a:srgbClr val="FFFFFF"/>
              </a:buClr>
              <a:buSzPts val="1400"/>
              <a:buFont typeface="Lato"/>
              <a:buChar char="●"/>
            </a:pPr>
            <a:r>
              <a:rPr lang="en-US" b="1" dirty="0">
                <a:solidFill>
                  <a:srgbClr val="FFFFFF"/>
                </a:solidFill>
                <a:latin typeface="Politica" panose="02000506060000020004" pitchFamily="2" charset="0"/>
                <a:sym typeface="Lato"/>
              </a:rPr>
              <a:t>Learn new concepts in the Java language.</a:t>
            </a:r>
          </a:p>
          <a:p>
            <a:pPr marL="457200" indent="-317500">
              <a:lnSpc>
                <a:spcPct val="150000"/>
              </a:lnSpc>
              <a:buClr>
                <a:srgbClr val="FFFFFF"/>
              </a:buClr>
              <a:buSzPts val="1400"/>
              <a:buFont typeface="Lato"/>
              <a:buChar char="●"/>
            </a:pPr>
            <a:r>
              <a:rPr lang="en-US" b="1" dirty="0">
                <a:solidFill>
                  <a:srgbClr val="FFFFFF"/>
                </a:solidFill>
                <a:latin typeface="Politica" panose="02000506060000020004" pitchFamily="2" charset="0"/>
                <a:sym typeface="Lato"/>
              </a:rPr>
              <a:t>Practice the learned concepts in creating a unique pattern.</a:t>
            </a:r>
          </a:p>
          <a:p>
            <a:pPr lvl="7">
              <a:lnSpc>
                <a:spcPct val="150000"/>
              </a:lnSpc>
            </a:pPr>
            <a:endParaRPr lang="en-US" b="1" dirty="0">
              <a:latin typeface="Politica" panose="02000506060000020004" pitchFamily="2"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b="1" dirty="0"/>
              <a:t>JAVA PATTERNS</a:t>
            </a:r>
            <a:endParaRPr b="1"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122" name="Google Shape;73;p14"/>
          <p:cNvGraphicFramePr/>
          <p:nvPr>
            <p:extLst>
              <p:ext uri="{D42A27DB-BD31-4B8C-83A1-F6EECF244321}">
                <p14:modId xmlns:p14="http://schemas.microsoft.com/office/powerpoint/2010/main" val="3326126495"/>
              </p:ext>
            </p:extLst>
          </p:nvPr>
        </p:nvGraphicFramePr>
        <p:xfrm>
          <a:off x="1277462" y="713232"/>
          <a:ext cx="9624375" cy="4389030"/>
        </p:xfrm>
        <a:graphic>
          <a:graphicData uri="http://schemas.openxmlformats.org/drawingml/2006/table">
            <a:tbl>
              <a:tblPr>
                <a:tableStyleId>{4C3C2611-4C71-4FC5-86AE-919BDF0F9419}</a:tableStyleId>
              </a:tblPr>
              <a:tblGrid>
                <a:gridCol w="1132175">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b="1"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1" dirty="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b="1" dirty="0">
                          <a:solidFill>
                            <a:srgbClr val="FFFFFF"/>
                          </a:solidFill>
                          <a:latin typeface="Politica"/>
                          <a:ea typeface="Politica"/>
                          <a:cs typeface="Politica"/>
                          <a:sym typeface="Politica"/>
                        </a:rPr>
                        <a:t>Materials</a:t>
                      </a:r>
                      <a:r>
                        <a:rPr lang="en-US" sz="1400" b="1" dirty="0">
                          <a:solidFill>
                            <a:srgbClr val="FFFFFF"/>
                          </a:solidFill>
                          <a:latin typeface="Politica"/>
                          <a:ea typeface="Politica"/>
                          <a:cs typeface="Politica"/>
                          <a:sym typeface="Politica"/>
                        </a:rPr>
                        <a:t>/requirements </a:t>
                      </a:r>
                      <a:endParaRPr sz="1400" b="1" dirty="0">
                        <a:solidFill>
                          <a:srgbClr val="FFFFFF"/>
                        </a:solidFill>
                        <a:latin typeface="Politica"/>
                        <a:ea typeface="Politica"/>
                        <a:cs typeface="Politica"/>
                        <a:sym typeface="Politica"/>
                      </a:endParaRP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b="1" dirty="0">
                          <a:solidFill>
                            <a:srgbClr val="FFFFFF"/>
                          </a:solidFill>
                          <a:latin typeface="Politica"/>
                          <a:ea typeface="Politica"/>
                          <a:cs typeface="Politica"/>
                          <a:sym typeface="Politica"/>
                        </a:rPr>
                        <a:t>5 </a:t>
                      </a:r>
                      <a:r>
                        <a:rPr sz="1400" b="1" dirty="0">
                          <a:solidFill>
                            <a:srgbClr val="FFFFFF"/>
                          </a:solidFill>
                          <a:latin typeface="Politica"/>
                          <a:ea typeface="Politica"/>
                          <a:cs typeface="Politica"/>
                          <a:sym typeface="Politica"/>
                        </a:rPr>
                        <a:t>min</a:t>
                      </a:r>
                    </a:p>
                  </a:txBody>
                  <a:tcPr marL="91425" marR="91425" marT="91425" marB="91425" horzOverflow="overflow"/>
                </a:tc>
                <a:tc>
                  <a:txBody>
                    <a:bodyPr/>
                    <a:lstStyle/>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b="1" dirty="0"/>
                        <a:t>Introduce yourself. </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b="1" dirty="0"/>
                        <a:t>Introduce students to </a:t>
                      </a:r>
                      <a:r>
                        <a:rPr lang="en-US" b="1" dirty="0"/>
                        <a:t>each other  (Ice breaking).</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lang="en-US" b="1" dirty="0"/>
                        <a:t>Explain what we are going to do today.</a:t>
                      </a:r>
                    </a:p>
                  </a:txBody>
                  <a:tcPr marL="91425" marR="91425" marT="91425" marB="91425" horzOverflow="overflow"/>
                </a:tc>
                <a:tc>
                  <a:txBody>
                    <a:bodyPr/>
                    <a:lstStyle/>
                    <a:p>
                      <a:pPr algn="l">
                        <a:defRPr sz="1800"/>
                      </a:pPr>
                      <a:r>
                        <a:rPr sz="1400" b="1"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0">
                <a:tc>
                  <a:txBody>
                    <a:bodyPr/>
                    <a:lstStyle/>
                    <a:p>
                      <a:pPr algn="l">
                        <a:defRPr sz="1800"/>
                      </a:pPr>
                      <a:r>
                        <a:rPr lang="en-US" sz="1400" b="1" dirty="0">
                          <a:solidFill>
                            <a:srgbClr val="FFFFFF"/>
                          </a:solidFill>
                          <a:latin typeface="Politica"/>
                          <a:ea typeface="Politica"/>
                          <a:cs typeface="Politica"/>
                          <a:sym typeface="Politica"/>
                        </a:rPr>
                        <a:t>10 min</a:t>
                      </a:r>
                      <a:endParaRPr sz="1400" b="1"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b="1" dirty="0">
                          <a:solidFill>
                            <a:srgbClr val="FFFFFF"/>
                          </a:solidFill>
                          <a:latin typeface="Politica"/>
                          <a:ea typeface="Politica"/>
                          <a:cs typeface="Politica"/>
                          <a:sym typeface="Politica"/>
                        </a:rPr>
                        <a:t>Presentation :</a:t>
                      </a:r>
                    </a:p>
                    <a:p>
                      <a:pPr algn="l">
                        <a:defRPr sz="1800"/>
                      </a:pPr>
                      <a:r>
                        <a:rPr lang="en-US" sz="1400" b="1" dirty="0">
                          <a:solidFill>
                            <a:srgbClr val="FFFFFF"/>
                          </a:solidFill>
                          <a:latin typeface="Politica"/>
                          <a:ea typeface="Politica"/>
                          <a:cs typeface="Politica"/>
                          <a:sym typeface="Politica"/>
                        </a:rPr>
                        <a:t>1- Who are we and what we do in Studio 56.</a:t>
                      </a:r>
                    </a:p>
                    <a:p>
                      <a:pPr algn="l">
                        <a:defRPr sz="1800"/>
                      </a:pPr>
                      <a:r>
                        <a:rPr lang="en-US" sz="1400" b="1" dirty="0">
                          <a:solidFill>
                            <a:srgbClr val="FFFFFF"/>
                          </a:solidFill>
                          <a:latin typeface="Politica"/>
                          <a:ea typeface="Politica"/>
                          <a:cs typeface="Politica"/>
                          <a:sym typeface="Politica"/>
                        </a:rPr>
                        <a:t>2- Intro to Microsoft Teams interface.</a:t>
                      </a:r>
                    </a:p>
                    <a:p>
                      <a:pPr algn="l">
                        <a:defRPr sz="1800"/>
                      </a:pPr>
                      <a:r>
                        <a:rPr lang="en-US" sz="1400" b="1" dirty="0">
                          <a:solidFill>
                            <a:srgbClr val="FFFFFF"/>
                          </a:solidFill>
                          <a:latin typeface="Politica"/>
                          <a:ea typeface="Politica"/>
                          <a:cs typeface="Politica"/>
                          <a:sym typeface="Politica"/>
                        </a:rPr>
                        <a:t>3- Introduce the client letter.</a:t>
                      </a:r>
                    </a:p>
                    <a:p>
                      <a:pPr algn="l">
                        <a:defRPr sz="1800"/>
                      </a:pPr>
                      <a:r>
                        <a:rPr lang="en-US" sz="1400" b="1" dirty="0">
                          <a:solidFill>
                            <a:srgbClr val="FFFFFF"/>
                          </a:solidFill>
                          <a:latin typeface="Politica"/>
                          <a:ea typeface="Politica"/>
                          <a:cs typeface="Politica"/>
                          <a:sym typeface="Politica"/>
                        </a:rPr>
                        <a:t>4- What is fashion?</a:t>
                      </a:r>
                    </a:p>
                    <a:p>
                      <a:pPr algn="l">
                        <a:defRPr sz="1800"/>
                      </a:pPr>
                      <a:r>
                        <a:rPr lang="en-US" sz="1400" b="1" dirty="0">
                          <a:solidFill>
                            <a:srgbClr val="FFFFFF"/>
                          </a:solidFill>
                          <a:latin typeface="Politica"/>
                          <a:ea typeface="Politica"/>
                          <a:cs typeface="Politica"/>
                          <a:sym typeface="Politica"/>
                        </a:rPr>
                        <a:t>5- The combination of Fashion and Technology.</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1" dirty="0">
                          <a:solidFill>
                            <a:srgbClr val="FFFFFF"/>
                          </a:solidFill>
                          <a:latin typeface="Politica"/>
                          <a:ea typeface="Politica"/>
                          <a:cs typeface="Politica"/>
                          <a:sym typeface="Politica"/>
                        </a:rPr>
                        <a:t>6- Examples of Digitalized fashion products.</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1" dirty="0">
                          <a:solidFill>
                            <a:srgbClr val="FFFFFF"/>
                          </a:solidFill>
                          <a:latin typeface="Politica"/>
                          <a:ea typeface="Politica"/>
                          <a:cs typeface="Politica"/>
                          <a:sym typeface="Politica"/>
                        </a:rPr>
                        <a:t>7- Patterns in digital fashion.</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1" dirty="0">
                          <a:solidFill>
                            <a:srgbClr val="FFFFFF"/>
                          </a:solidFill>
                          <a:latin typeface="Politica"/>
                          <a:ea typeface="Politica"/>
                          <a:cs typeface="Politica"/>
                          <a:sym typeface="Politica"/>
                        </a:rPr>
                        <a:t>8- What is the meaning of coding.</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1" dirty="0">
                          <a:solidFill>
                            <a:srgbClr val="FFFFFF"/>
                          </a:solidFill>
                          <a:latin typeface="Politica"/>
                          <a:ea typeface="Politica"/>
                          <a:cs typeface="Politica"/>
                          <a:sym typeface="Politica"/>
                        </a:rPr>
                        <a:t>9- Programming language that you know already.</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1" dirty="0">
                          <a:solidFill>
                            <a:srgbClr val="FFFFFF"/>
                          </a:solidFill>
                          <a:latin typeface="Politica"/>
                          <a:ea typeface="Politica"/>
                          <a:cs typeface="Politica"/>
                          <a:sym typeface="Politica"/>
                        </a:rPr>
                        <a:t>10- What is Java language.</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1" dirty="0">
                          <a:solidFill>
                            <a:srgbClr val="FFFFFF"/>
                          </a:solidFill>
                          <a:latin typeface="Politica"/>
                          <a:ea typeface="Politica"/>
                          <a:cs typeface="Politica"/>
                          <a:sym typeface="Politica"/>
                        </a:rPr>
                        <a:t>11- Basic concepts in Java (variables, objects, functions).</a:t>
                      </a:r>
                    </a:p>
                    <a:p>
                      <a:pPr algn="l">
                        <a:defRPr sz="1800"/>
                      </a:pPr>
                      <a:r>
                        <a:rPr lang="en-US" sz="1400" b="1" dirty="0">
                          <a:solidFill>
                            <a:srgbClr val="FFFFFF"/>
                          </a:solidFill>
                          <a:latin typeface="Politica"/>
                          <a:ea typeface="Politica"/>
                          <a:cs typeface="Politica"/>
                          <a:sym typeface="Politica"/>
                        </a:rPr>
                        <a:t>12- What we will be doing today.</a:t>
                      </a:r>
                    </a:p>
                    <a:p>
                      <a:pPr algn="l">
                        <a:defRPr sz="1800"/>
                      </a:pPr>
                      <a:endParaRPr sz="1400" b="1"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sz="1400" b="1"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772627143"/>
              </p:ext>
            </p:extLst>
          </p:nvPr>
        </p:nvGraphicFramePr>
        <p:xfrm>
          <a:off x="972952" y="1026949"/>
          <a:ext cx="10561500" cy="4378184"/>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Activity</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a:ea typeface="Politica"/>
                          <a:cs typeface="Politica"/>
                          <a:sym typeface="Politica"/>
                        </a:rPr>
                        <a:t>Materials/requirements </a:t>
                      </a:r>
                    </a:p>
                  </a:txBody>
                  <a:tcPr marL="91425" marR="91425" marT="91425" marB="91425" horzOverflow="overflow"/>
                </a:tc>
                <a:extLst>
                  <a:ext uri="{0D108BD9-81ED-4DB2-BD59-A6C34878D82A}">
                    <a16:rowId xmlns:a16="http://schemas.microsoft.com/office/drawing/2014/main" val="10000"/>
                  </a:ext>
                </a:extLst>
              </a:tr>
              <a:tr h="1469882">
                <a:tc>
                  <a:txBody>
                    <a:bodyPr/>
                    <a:lstStyle/>
                    <a:p>
                      <a:pPr algn="l">
                        <a:defRPr sz="1800"/>
                      </a:pPr>
                      <a:r>
                        <a:rPr lang="en-US" sz="1400" dirty="0">
                          <a:solidFill>
                            <a:srgbClr val="FFFFFF"/>
                          </a:solidFill>
                          <a:latin typeface="Politica"/>
                          <a:ea typeface="Politica"/>
                          <a:cs typeface="Politica"/>
                          <a:sym typeface="Politica"/>
                        </a:rPr>
                        <a:t>35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b="1" dirty="0">
                          <a:solidFill>
                            <a:srgbClr val="FFFFFF"/>
                          </a:solidFill>
                          <a:latin typeface="Politica"/>
                          <a:ea typeface="Politica"/>
                          <a:cs typeface="Politica"/>
                          <a:sym typeface="Politica"/>
                        </a:rPr>
                        <a:t>1- Instructions to download the Processing software. </a:t>
                      </a:r>
                    </a:p>
                    <a:p>
                      <a:pPr algn="l">
                        <a:defRPr sz="1800"/>
                      </a:pPr>
                      <a:r>
                        <a:rPr lang="en-US" sz="1400" b="1" dirty="0">
                          <a:solidFill>
                            <a:srgbClr val="FFFFFF"/>
                          </a:solidFill>
                          <a:latin typeface="Politica"/>
                          <a:ea typeface="Politica"/>
                          <a:cs typeface="Politica"/>
                          <a:sym typeface="Politica"/>
                        </a:rPr>
                        <a:t>2- Introduction to the user-interface of the software. </a:t>
                      </a:r>
                    </a:p>
                    <a:p>
                      <a:pPr algn="l">
                        <a:defRPr sz="1800"/>
                      </a:pPr>
                      <a:r>
                        <a:rPr lang="en-US" sz="1400" b="1" dirty="0">
                          <a:solidFill>
                            <a:srgbClr val="FFFFFF"/>
                          </a:solidFill>
                          <a:latin typeface="Politica"/>
                          <a:ea typeface="Politica"/>
                          <a:cs typeface="Politica"/>
                          <a:sym typeface="Politica"/>
                        </a:rPr>
                        <a:t>3- Explain how to run the program (setup() &amp; draw() functions).</a:t>
                      </a:r>
                    </a:p>
                    <a:p>
                      <a:pPr algn="l">
                        <a:defRPr sz="1800"/>
                      </a:pPr>
                      <a:r>
                        <a:rPr lang="en-US" sz="1400" b="1" dirty="0">
                          <a:solidFill>
                            <a:srgbClr val="FFFFFF"/>
                          </a:solidFill>
                          <a:latin typeface="Politica"/>
                          <a:ea typeface="Politica"/>
                          <a:cs typeface="Politica"/>
                          <a:sym typeface="Politica"/>
                        </a:rPr>
                        <a:t>4- Practice drawing different shapes using the built-in functions.</a:t>
                      </a:r>
                    </a:p>
                    <a:p>
                      <a:pPr marL="285750" indent="-285750" algn="l">
                        <a:buFont typeface="Arial" panose="020B0604020202020204" pitchFamily="34" charset="0"/>
                        <a:buChar char="•"/>
                        <a:defRPr sz="1800"/>
                      </a:pPr>
                      <a:r>
                        <a:rPr lang="en-US" sz="1400" b="1" dirty="0">
                          <a:solidFill>
                            <a:srgbClr val="FFFFFF"/>
                          </a:solidFill>
                          <a:latin typeface="Politica"/>
                          <a:ea typeface="Politica"/>
                          <a:cs typeface="Politica"/>
                          <a:sym typeface="Politica"/>
                        </a:rPr>
                        <a:t>Ellipse() function.</a:t>
                      </a:r>
                    </a:p>
                    <a:p>
                      <a:pPr marL="285750" indent="-285750" algn="l">
                        <a:buFont typeface="Arial" panose="020B0604020202020204" pitchFamily="34" charset="0"/>
                        <a:buChar char="•"/>
                        <a:defRPr sz="1800"/>
                      </a:pPr>
                      <a:r>
                        <a:rPr lang="en-US" sz="1400" b="1" dirty="0" err="1">
                          <a:solidFill>
                            <a:srgbClr val="FFFFFF"/>
                          </a:solidFill>
                          <a:latin typeface="Politica"/>
                          <a:ea typeface="Politica"/>
                          <a:cs typeface="Politica"/>
                          <a:sym typeface="Politica"/>
                        </a:rPr>
                        <a:t>Rect</a:t>
                      </a:r>
                      <a:r>
                        <a:rPr lang="en-US" sz="1400" b="1" dirty="0">
                          <a:solidFill>
                            <a:srgbClr val="FFFFFF"/>
                          </a:solidFill>
                          <a:latin typeface="Politica"/>
                          <a:ea typeface="Politica"/>
                          <a:cs typeface="Politica"/>
                          <a:sym typeface="Politica"/>
                        </a:rPr>
                        <a:t>() function.</a:t>
                      </a:r>
                    </a:p>
                    <a:p>
                      <a:pPr marL="285750" indent="-285750" algn="l">
                        <a:buFont typeface="Arial" panose="020B0604020202020204" pitchFamily="34" charset="0"/>
                        <a:buChar char="•"/>
                        <a:defRPr sz="1800"/>
                      </a:pPr>
                      <a:r>
                        <a:rPr lang="en-US" sz="1400" b="1" dirty="0">
                          <a:solidFill>
                            <a:srgbClr val="FFFFFF"/>
                          </a:solidFill>
                          <a:latin typeface="Politica"/>
                          <a:ea typeface="Politica"/>
                          <a:cs typeface="Politica"/>
                          <a:sym typeface="Politica"/>
                        </a:rPr>
                        <a:t>Stroke() function.</a:t>
                      </a:r>
                    </a:p>
                    <a:p>
                      <a:pPr marL="285750" indent="-285750" algn="l">
                        <a:buFont typeface="Arial" panose="020B0604020202020204" pitchFamily="34" charset="0"/>
                        <a:buChar char="•"/>
                        <a:defRPr sz="1800"/>
                      </a:pPr>
                      <a:r>
                        <a:rPr lang="en-US" sz="1400" b="1" dirty="0">
                          <a:solidFill>
                            <a:srgbClr val="FFFFFF"/>
                          </a:solidFill>
                          <a:latin typeface="Politica"/>
                          <a:ea typeface="Politica"/>
                          <a:cs typeface="Politica"/>
                          <a:sym typeface="Politica"/>
                        </a:rPr>
                        <a:t>Fill() function.</a:t>
                      </a:r>
                    </a:p>
                    <a:p>
                      <a:pPr algn="l">
                        <a:defRPr sz="1800"/>
                      </a:pPr>
                      <a:r>
                        <a:rPr lang="en-US" sz="1400" b="1" dirty="0">
                          <a:solidFill>
                            <a:srgbClr val="FFFFFF"/>
                          </a:solidFill>
                          <a:latin typeface="Politica"/>
                          <a:ea typeface="Politica"/>
                          <a:cs typeface="Politica"/>
                          <a:sym typeface="Politica"/>
                        </a:rPr>
                        <a:t>5- Understand the dynamics of the program and how statements are executed.</a:t>
                      </a:r>
                    </a:p>
                    <a:p>
                      <a:pPr algn="l">
                        <a:defRPr sz="1800"/>
                      </a:pPr>
                      <a:r>
                        <a:rPr lang="en-US" sz="1400" b="1" dirty="0">
                          <a:solidFill>
                            <a:srgbClr val="FFFFFF"/>
                          </a:solidFill>
                          <a:latin typeface="Politica"/>
                          <a:ea typeface="Politica"/>
                          <a:cs typeface="Politica"/>
                          <a:sym typeface="Politica"/>
                        </a:rPr>
                        <a:t>6- Construct a pattern drawing code to  draw unique patterns</a:t>
                      </a:r>
                    </a:p>
                    <a:p>
                      <a:pPr marL="285750" indent="-285750" algn="l">
                        <a:buFont typeface="Arial" panose="020B0604020202020204" pitchFamily="34" charset="0"/>
                        <a:buChar char="•"/>
                        <a:defRPr sz="1800"/>
                      </a:pPr>
                      <a:r>
                        <a:rPr lang="en-US" sz="1400" b="1" dirty="0">
                          <a:solidFill>
                            <a:srgbClr val="FFFFFF"/>
                          </a:solidFill>
                          <a:latin typeface="Politica"/>
                          <a:ea typeface="Politica"/>
                          <a:cs typeface="Politica"/>
                          <a:sym typeface="Politica"/>
                        </a:rPr>
                        <a:t>Use the learned functions to build a code that will draw a specific shape wherever the mouse hovers. </a:t>
                      </a:r>
                    </a:p>
                    <a:p>
                      <a:pPr marL="285750" indent="-285750" algn="l">
                        <a:buFont typeface="Arial" panose="020B0604020202020204" pitchFamily="34" charset="0"/>
                        <a:buChar char="•"/>
                        <a:defRPr sz="1800"/>
                      </a:pPr>
                      <a:r>
                        <a:rPr lang="en-US" sz="1400" b="1" dirty="0">
                          <a:solidFill>
                            <a:srgbClr val="FFFFFF"/>
                          </a:solidFill>
                          <a:latin typeface="Politica"/>
                          <a:ea typeface="Politica"/>
                          <a:cs typeface="Politica"/>
                          <a:sym typeface="Politica"/>
                        </a:rPr>
                        <a:t>Enable color changing effect if the user clicked the mouse. </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1" dirty="0">
                          <a:solidFill>
                            <a:srgbClr val="FFFFFF"/>
                          </a:solidFill>
                          <a:latin typeface="Politica"/>
                          <a:ea typeface="Politica"/>
                          <a:cs typeface="Politica"/>
                          <a:sym typeface="Politica"/>
                        </a:rPr>
                        <a:t>7- Fix any issues found.</a:t>
                      </a:r>
                    </a:p>
                    <a:p>
                      <a:pPr algn="l">
                        <a:defRPr sz="1800"/>
                      </a:pPr>
                      <a:endParaRPr lang="en-US"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598724">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11820</TotalTime>
  <Words>506</Words>
  <Application>Microsoft Office PowerPoint</Application>
  <PresentationFormat>Custom</PresentationFormat>
  <Paragraphs>60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Lato</vt:lpstr>
      <vt:lpstr>Politica</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dc:creator>
  <cp:lastModifiedBy>Sarah-studio56@outlook.com</cp:lastModifiedBy>
  <cp:revision>71</cp:revision>
  <dcterms:modified xsi:type="dcterms:W3CDTF">2021-03-08T10:06:55Z</dcterms:modified>
</cp:coreProperties>
</file>