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81" autoAdjust="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310174" y="-1521680"/>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320857"/>
            <a:ext cx="10284002" cy="4998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15-18 		</a:t>
            </a:r>
            <a:r>
              <a:rPr lang="en-US" sz="1600" dirty="0">
                <a:solidFill>
                  <a:schemeClr val="lt1"/>
                </a:solidFill>
                <a:latin typeface="Politica" panose="02000506060000020004" pitchFamily="2" charset="0"/>
                <a:ea typeface="Lato"/>
                <a:cs typeface="Lato"/>
                <a:sym typeface="Lato"/>
              </a:rPr>
              <a:t>EQUIPMENT:  Computer, internet access, </a:t>
            </a:r>
            <a:r>
              <a:rPr lang="en-US" sz="1600" dirty="0">
                <a:solidFill>
                  <a:schemeClr val="bg1"/>
                </a:solidFill>
                <a:latin typeface="Politica" panose="02000506060000020004" pitchFamily="2" charset="0"/>
                <a:ea typeface="Lato"/>
                <a:cs typeface="Lato"/>
                <a:sym typeface="Lato"/>
              </a:rPr>
              <a:t>Processing software.</a:t>
            </a:r>
            <a:br>
              <a:rPr lang="en-US" sz="1600" dirty="0">
                <a:solidFill>
                  <a:srgbClr val="FFFFFF"/>
                </a:solidFill>
                <a:latin typeface="Politica" panose="02000506060000020004" pitchFamily="2" charset="0"/>
                <a:ea typeface="Lato"/>
                <a:cs typeface="Lato"/>
                <a:sym typeface="Lato"/>
              </a:rPr>
            </a:b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a:t>
            </a:r>
            <a:r>
              <a:rPr lang="en-US" sz="1600" dirty="0">
                <a:solidFill>
                  <a:srgbClr val="FFFFFF"/>
                </a:solidFill>
                <a:latin typeface="Politica" panose="02000506060000020004" pitchFamily="2" charset="0"/>
              </a:rPr>
              <a:t>Participants will be asked to showcase their final prototypes (clothing item + Unity program) with others, share comments, and fix any issues found. </a:t>
            </a:r>
            <a:br>
              <a:rPr lang="en-US" sz="1600" dirty="0">
                <a:solidFill>
                  <a:srgbClr val="FFFFFF"/>
                </a:solidFill>
                <a:latin typeface="Politica" panose="02000506060000020004" pitchFamily="2" charset="0"/>
                <a:ea typeface="Lato"/>
                <a:cs typeface="Lato"/>
                <a:sym typeface="Lato"/>
              </a:rPr>
            </a:b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Share the final prototype with others.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Fix any issues found.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Discuss further improvements and ideas. </a:t>
            </a:r>
          </a:p>
          <a:p>
            <a:pPr marL="457200" lvl="0" indent="-317500">
              <a:lnSpc>
                <a:spcPct val="150000"/>
              </a:lnSpc>
              <a:buClr>
                <a:srgbClr val="FFFFFF"/>
              </a:buClr>
              <a:buSzPts val="1400"/>
              <a:buFont typeface="Lato"/>
              <a:buChar char="●"/>
            </a:pPr>
            <a:endParaRPr lang="en-US" sz="1600" dirty="0">
              <a:latin typeface="Politica" panose="02000506060000020004" pitchFamily="2" charset="0"/>
            </a:endParaRPr>
          </a:p>
          <a:p>
            <a:pPr lvl="7">
              <a:lnSpc>
                <a:spcPct val="150000"/>
              </a:lnSpc>
            </a:pPr>
            <a:endParaRPr lang="en-US" sz="1600" dirty="0">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5: Test and share the program</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967473867"/>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3969156923"/>
              </p:ext>
            </p:extLst>
          </p:nvPr>
        </p:nvGraphicFramePr>
        <p:xfrm>
          <a:off x="944359" y="633757"/>
          <a:ext cx="10561500" cy="4248321"/>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Materials/requirements </a:t>
                      </a:r>
                    </a:p>
                  </a:txBody>
                  <a:tcPr marL="91425" marR="91425" marT="91425" marB="91425" horzOverflow="overflow"/>
                </a:tc>
                <a:extLst>
                  <a:ext uri="{0D108BD9-81ED-4DB2-BD59-A6C34878D82A}">
                    <a16:rowId xmlns:a16="http://schemas.microsoft.com/office/drawing/2014/main" val="10000"/>
                  </a:ext>
                </a:extLst>
              </a:tr>
              <a:tr h="378951">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Overview on what was done on Day4. </a:t>
                      </a:r>
                    </a:p>
                    <a:p>
                      <a:pPr algn="l">
                        <a:defRPr sz="1800"/>
                      </a:pPr>
                      <a:r>
                        <a:rPr lang="en-US" sz="1400" dirty="0">
                          <a:solidFill>
                            <a:srgbClr val="FFFFFF"/>
                          </a:solidFill>
                          <a:latin typeface="Politica"/>
                          <a:ea typeface="Politica"/>
                          <a:cs typeface="Politica"/>
                          <a:sym typeface="Politica"/>
                        </a:rPr>
                        <a:t>2- Examples of AR technologies in fashion industry.</a:t>
                      </a:r>
                    </a:p>
                    <a:p>
                      <a:pPr algn="l">
                        <a:defRPr sz="1800"/>
                      </a:pPr>
                      <a:r>
                        <a:rPr lang="en-US" sz="1400" dirty="0">
                          <a:solidFill>
                            <a:srgbClr val="FFFFFF"/>
                          </a:solidFill>
                          <a:latin typeface="Politica"/>
                          <a:ea typeface="Politica"/>
                          <a:cs typeface="Politica"/>
                          <a:sym typeface="Politica"/>
                        </a:rPr>
                        <a:t>3- Brainstorming of further improvements that they can do to </a:t>
                      </a:r>
                      <a:r>
                        <a:rPr lang="en-US" sz="1400">
                          <a:solidFill>
                            <a:srgbClr val="FFFFFF"/>
                          </a:solidFill>
                          <a:latin typeface="Politica"/>
                          <a:ea typeface="Politica"/>
                          <a:cs typeface="Politica"/>
                          <a:sym typeface="Politica"/>
                        </a:rPr>
                        <a:t>the project. </a:t>
                      </a:r>
                      <a:endParaRPr lang="en-US"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rgbClr val="FFFFFF"/>
                          </a:solidFill>
                          <a:latin typeface="Politica"/>
                          <a:ea typeface="Politica"/>
                          <a:cs typeface="Politica"/>
                          <a:sym typeface="Politica"/>
                        </a:rPr>
                        <a:t>40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Ask the participants to share their final prototypes (clothing item + mobile application) with others.</a:t>
                      </a:r>
                    </a:p>
                    <a:p>
                      <a:pPr algn="l">
                        <a:defRPr sz="1800"/>
                      </a:pPr>
                      <a:r>
                        <a:rPr lang="en-US" sz="1400" dirty="0">
                          <a:solidFill>
                            <a:srgbClr val="FFFFFF"/>
                          </a:solidFill>
                          <a:latin typeface="Politica"/>
                          <a:ea typeface="Politica"/>
                          <a:cs typeface="Politica"/>
                          <a:sym typeface="Politica"/>
                        </a:rPr>
                        <a:t>2- Fix any problems found.</a:t>
                      </a:r>
                    </a:p>
                    <a:p>
                      <a:pPr algn="l">
                        <a:defRPr sz="1800"/>
                      </a:pPr>
                      <a:r>
                        <a:rPr lang="en-US" sz="1400" dirty="0">
                          <a:solidFill>
                            <a:srgbClr val="FFFFFF"/>
                          </a:solidFill>
                          <a:latin typeface="Politica"/>
                          <a:ea typeface="Politica"/>
                          <a:cs typeface="Politica"/>
                          <a:sym typeface="Politica"/>
                        </a:rPr>
                        <a:t>3- Discuss the further improvement they can do on their prototypes. </a:t>
                      </a:r>
                    </a:p>
                    <a:p>
                      <a:pPr algn="l">
                        <a:defRPr sz="1800"/>
                      </a:pPr>
                      <a:r>
                        <a:rPr lang="en-US" sz="1400" dirty="0">
                          <a:solidFill>
                            <a:srgbClr val="FFFFFF"/>
                          </a:solidFill>
                          <a:latin typeface="Politica"/>
                          <a:ea typeface="Politica"/>
                          <a:cs typeface="Politica"/>
                          <a:sym typeface="Politica"/>
                        </a:rPr>
                        <a:t>4- Discuss what they have learned during the five days.</a:t>
                      </a:r>
                    </a:p>
                    <a:p>
                      <a:pPr algn="l">
                        <a:defRPr sz="1800"/>
                      </a:pPr>
                      <a:endParaRPr lang="en-US"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1730930229"/>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988811"/>
            <a:ext cx="10284002" cy="5737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15-18 		</a:t>
            </a:r>
            <a:r>
              <a:rPr lang="en-US" sz="1600" dirty="0">
                <a:solidFill>
                  <a:schemeClr val="lt1"/>
                </a:solidFill>
                <a:latin typeface="Politica" panose="02000506060000020004" pitchFamily="2" charset="0"/>
                <a:ea typeface="Lato"/>
                <a:cs typeface="Lato"/>
                <a:sym typeface="Lato"/>
              </a:rPr>
              <a:t>EQUIPMENT:  Computer, internet access, </a:t>
            </a:r>
            <a:r>
              <a:rPr lang="en-US" sz="1600" dirty="0">
                <a:solidFill>
                  <a:schemeClr val="bg1"/>
                </a:solidFill>
                <a:latin typeface="Politica" panose="02000506060000020004" pitchFamily="2" charset="0"/>
                <a:ea typeface="Lato"/>
                <a:cs typeface="Lato"/>
                <a:sym typeface="Lato"/>
              </a:rPr>
              <a:t>Unity software.</a:t>
            </a:r>
            <a:br>
              <a:rPr lang="en-US" sz="1600" dirty="0">
                <a:solidFill>
                  <a:srgbClr val="FFFFFF"/>
                </a:solidFill>
                <a:latin typeface="Politica" panose="02000506060000020004" pitchFamily="2" charset="0"/>
                <a:ea typeface="Lato"/>
                <a:cs typeface="Lato"/>
                <a:sym typeface="Lato"/>
              </a:rPr>
            </a:b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DESCRIPTION: </a:t>
            </a:r>
            <a:r>
              <a:rPr lang="en-US" sz="1600" dirty="0">
                <a:solidFill>
                  <a:srgbClr val="FFFFFF"/>
                </a:solidFill>
                <a:latin typeface="Politica" panose="02000506060000020004" pitchFamily="2" charset="0"/>
              </a:rPr>
              <a:t>Participants will be introduced to the basics of the Augmented Reality, and how it is can be used in the fashion field. Also, they will be introduced to the Unity software interface and how to import AR tools.</a:t>
            </a:r>
          </a:p>
          <a:p>
            <a:pPr lvl="0">
              <a:lnSpc>
                <a:spcPct val="150000"/>
              </a:lnSpc>
            </a:pPr>
            <a:br>
              <a:rPr lang="en-US" sz="1600" dirty="0">
                <a:solidFill>
                  <a:srgbClr val="FFFFFF"/>
                </a:solidFill>
                <a:latin typeface="Politica" panose="02000506060000020004" pitchFamily="2" charset="0"/>
                <a:ea typeface="Lato"/>
                <a:cs typeface="Lato"/>
                <a:sym typeface="Lato"/>
              </a:rPr>
            </a:br>
            <a:r>
              <a:rPr lang="en-US" sz="1600" b="1" dirty="0">
                <a:solidFill>
                  <a:srgbClr val="FFFFFF"/>
                </a:solidFill>
                <a:latin typeface="Politica" panose="02000506060000020004" pitchFamily="2" charset="0"/>
                <a:ea typeface="Lato"/>
                <a:cs typeface="Lato"/>
                <a:sym typeface="Lato"/>
              </a:rPr>
              <a:t>ENGINEERING DESIGN CHALLENGE: </a:t>
            </a:r>
            <a:r>
              <a:rPr lang="en-US" sz="1600" dirty="0" err="1">
                <a:solidFill>
                  <a:srgbClr val="FFFFFF"/>
                </a:solidFill>
                <a:latin typeface="Politica" panose="02000506060000020004" pitchFamily="2" charset="0"/>
                <a:ea typeface="Lato"/>
                <a:cs typeface="Lato"/>
                <a:sym typeface="Lato"/>
              </a:rPr>
              <a:t>Lolwa</a:t>
            </a:r>
            <a:r>
              <a:rPr lang="en-US" sz="1600" dirty="0">
                <a:solidFill>
                  <a:srgbClr val="FFFFFF"/>
                </a:solidFill>
                <a:latin typeface="Politica" panose="02000506060000020004" pitchFamily="2" charset="0"/>
                <a:ea typeface="Lato"/>
                <a:cs typeface="Lato"/>
                <a:sym typeface="Lato"/>
              </a:rPr>
              <a:t> is a Qatari fashion-designer who loves her field but also has passion for technology. She heard about The Innovators Under 35 award held by MIT and wanted to </a:t>
            </a:r>
            <a:r>
              <a:rPr lang="en-US" sz="1600">
                <a:solidFill>
                  <a:srgbClr val="FFFFFF"/>
                </a:solidFill>
                <a:latin typeface="Politica" panose="02000506060000020004" pitchFamily="2" charset="0"/>
                <a:ea typeface="Lato"/>
                <a:cs typeface="Lato"/>
                <a:sym typeface="Lato"/>
              </a:rPr>
              <a:t>participate to </a:t>
            </a:r>
            <a:r>
              <a:rPr lang="en-US" sz="1600" dirty="0">
                <a:solidFill>
                  <a:srgbClr val="FFFFFF"/>
                </a:solidFill>
                <a:latin typeface="Politica" panose="02000506060000020004" pitchFamily="2" charset="0"/>
                <a:ea typeface="Lato"/>
                <a:cs typeface="Lato"/>
                <a:sym typeface="Lato"/>
              </a:rPr>
              <a:t>show her fashion innovation. However, she wanted to use technology to add a unique touch to her Abayas and Thoubs. She needs your help in adding this touch using AR technology as a very popular and easy to use technology.</a:t>
            </a:r>
          </a:p>
          <a:p>
            <a:pPr lvl="0">
              <a:lnSpc>
                <a:spcPct val="150000"/>
              </a:lnSpc>
            </a:pPr>
            <a:r>
              <a:rPr lang="en-US" sz="1600" b="1" dirty="0">
                <a:solidFill>
                  <a:srgbClr val="FFFFFF"/>
                </a:solidFill>
                <a:latin typeface="Politica" panose="02000506060000020004" pitchFamily="2" charset="0"/>
                <a:ea typeface="Lato"/>
                <a:cs typeface="Lato"/>
                <a:sym typeface="Lato"/>
              </a:rPr>
              <a:t>LEARNING OBJECTIVES:</a:t>
            </a:r>
            <a:br>
              <a:rPr lang="en-US" sz="1600" b="1" dirty="0">
                <a:solidFill>
                  <a:srgbClr val="FFFFFF"/>
                </a:solidFill>
                <a:latin typeface="Politica" panose="02000506060000020004" pitchFamily="2" charset="0"/>
                <a:ea typeface="Lato"/>
                <a:cs typeface="Lato"/>
                <a:sym typeface="Lato"/>
              </a:rPr>
            </a:br>
            <a:r>
              <a:rPr lang="en-US" sz="1600" b="1" dirty="0">
                <a:solidFill>
                  <a:srgbClr val="FFFFFF"/>
                </a:solidFill>
                <a:latin typeface="Politica" panose="02000506060000020004" pitchFamily="2" charset="0"/>
                <a:ea typeface="Lato"/>
                <a:cs typeface="Lato"/>
                <a:sym typeface="Lato"/>
              </a:rPr>
              <a:t>After attending this session, participants will be able to:</a:t>
            </a:r>
            <a:endParaRPr lang="en-US" sz="1600" b="1"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Understand the use of the AR technology in the fashion industry.</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Understand the concept of Augmented Reality and the tools used to create the experience.</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Download the Unity software on their laptop.</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Create an account on Vuforia.com to add the AR tools in Unity.</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Understand the interface of Unity and how it works. </a:t>
            </a: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1: Intro to AR and Unity</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4084155602"/>
              </p:ext>
            </p:extLst>
          </p:nvPr>
        </p:nvGraphicFramePr>
        <p:xfrm>
          <a:off x="1353313" y="476646"/>
          <a:ext cx="9624375" cy="6121549"/>
        </p:xfrm>
        <a:graphic>
          <a:graphicData uri="http://schemas.openxmlformats.org/drawingml/2006/table">
            <a:tbl>
              <a:tblPr>
                <a:tableStyleId>{4C3C2611-4C71-4FC5-86AE-919BDF0F9419}</a:tableStyleId>
              </a:tblPr>
              <a:tblGrid>
                <a:gridCol w="1132175">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Materials</a:t>
                      </a:r>
                      <a:r>
                        <a:rPr lang="en-US" sz="1400" dirty="0">
                          <a:solidFill>
                            <a:srgbClr val="FFFFFF"/>
                          </a:solidFill>
                          <a:latin typeface="Politica"/>
                          <a:ea typeface="Politica"/>
                          <a:cs typeface="Politica"/>
                          <a:sym typeface="Politica"/>
                        </a:rPr>
                        <a:t>/requirements </a:t>
                      </a:r>
                      <a:endParaRPr sz="1400" dirty="0">
                        <a:solidFill>
                          <a:srgbClr val="FFFFFF"/>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dirty="0">
                          <a:solidFill>
                            <a:srgbClr val="FFFFFF"/>
                          </a:solidFill>
                          <a:latin typeface="Politica"/>
                          <a:ea typeface="Politica"/>
                          <a:cs typeface="Politica"/>
                          <a:sym typeface="Politica"/>
                        </a:rPr>
                        <a:t>5 </a:t>
                      </a:r>
                      <a:r>
                        <a:rPr sz="1400" dirty="0">
                          <a:solidFill>
                            <a:srgbClr val="FFFFFF"/>
                          </a:solidFill>
                          <a:latin typeface="Politica"/>
                          <a:ea typeface="Politica"/>
                          <a:cs typeface="Politica"/>
                          <a:sym typeface="Politica"/>
                        </a:rPr>
                        <a:t>min</a:t>
                      </a:r>
                    </a:p>
                  </a:txBody>
                  <a:tcPr marL="91425" marR="91425" marT="91425" marB="91425" horzOverflow="overflow"/>
                </a:tc>
                <a:tc>
                  <a:txBody>
                    <a:bodyPr/>
                    <a:lstStyle/>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t>Introduce yourself. </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t>Introduce students to </a:t>
                      </a:r>
                      <a:r>
                        <a:rPr lang="en-US" dirty="0"/>
                        <a:t>each other  (Ice breaking).</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dirty="0"/>
                        <a:t>Explain what we are going to do today.</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0">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Who are we and what we do in Studio 56.</a:t>
                      </a:r>
                    </a:p>
                    <a:p>
                      <a:pPr algn="l">
                        <a:defRPr sz="1800"/>
                      </a:pPr>
                      <a:r>
                        <a:rPr lang="en-US" sz="1400" dirty="0">
                          <a:solidFill>
                            <a:srgbClr val="FFFFFF"/>
                          </a:solidFill>
                          <a:latin typeface="Politica"/>
                          <a:ea typeface="Politica"/>
                          <a:cs typeface="Politica"/>
                          <a:sym typeface="Politica"/>
                        </a:rPr>
                        <a:t>2- Intro to Microsoft Teams interface.</a:t>
                      </a:r>
                    </a:p>
                    <a:p>
                      <a:pPr algn="l">
                        <a:defRPr sz="1800"/>
                      </a:pPr>
                      <a:r>
                        <a:rPr lang="en-US" sz="1400" dirty="0">
                          <a:solidFill>
                            <a:srgbClr val="FFFFFF"/>
                          </a:solidFill>
                          <a:latin typeface="Politica"/>
                          <a:ea typeface="Politica"/>
                          <a:cs typeface="Politica"/>
                          <a:sym typeface="Politica"/>
                        </a:rPr>
                        <a:t>3- Introduce the client letter.</a:t>
                      </a:r>
                    </a:p>
                    <a:p>
                      <a:pPr algn="l">
                        <a:defRPr sz="1800"/>
                      </a:pPr>
                      <a:r>
                        <a:rPr lang="en-US" sz="1400" dirty="0">
                          <a:solidFill>
                            <a:srgbClr val="FFFFFF"/>
                          </a:solidFill>
                          <a:latin typeface="Politica"/>
                          <a:ea typeface="Politica"/>
                          <a:cs typeface="Politica"/>
                          <a:sym typeface="Politica"/>
                        </a:rPr>
                        <a:t>4- What is fashion?</a:t>
                      </a:r>
                    </a:p>
                    <a:p>
                      <a:pPr algn="l">
                        <a:defRPr sz="1800"/>
                      </a:pPr>
                      <a:r>
                        <a:rPr lang="en-US" sz="1400" dirty="0">
                          <a:solidFill>
                            <a:srgbClr val="FFFFFF"/>
                          </a:solidFill>
                          <a:latin typeface="Politica"/>
                          <a:ea typeface="Politica"/>
                          <a:cs typeface="Politica"/>
                          <a:sym typeface="Politica"/>
                        </a:rPr>
                        <a:t>5- The combination of Fashion and Technology.</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6- Examples of Digitalized fashion products.</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7- What is Augmented Reality. </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8- How AR is the fashion field.</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9-Software we will be using (Unity). </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10-Steps of downloading Unity.</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11- What we will be doing today.</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1763029">
                <a:tc>
                  <a:txBody>
                    <a:bodyPr/>
                    <a:lstStyle/>
                    <a:p>
                      <a:pPr algn="l">
                        <a:defRPr sz="1800"/>
                      </a:pPr>
                      <a:r>
                        <a:rPr lang="en-US" sz="1400" dirty="0">
                          <a:solidFill>
                            <a:srgbClr val="FFFFFF"/>
                          </a:solidFill>
                          <a:latin typeface="Politica"/>
                          <a:ea typeface="Politica"/>
                          <a:cs typeface="Politica"/>
                          <a:sym typeface="Politica"/>
                        </a:rPr>
                        <a:t>35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Instructions to download the Unity software. </a:t>
                      </a:r>
                    </a:p>
                    <a:p>
                      <a:pPr algn="l">
                        <a:defRPr sz="1800"/>
                      </a:pPr>
                      <a:r>
                        <a:rPr lang="en-US" sz="1400" dirty="0">
                          <a:solidFill>
                            <a:srgbClr val="FFFFFF"/>
                          </a:solidFill>
                          <a:latin typeface="Politica"/>
                          <a:ea typeface="Politica"/>
                          <a:cs typeface="Politica"/>
                          <a:sym typeface="Politica"/>
                        </a:rPr>
                        <a:t>2- Introduction to make an account on Vuforia for the AR tools. </a:t>
                      </a:r>
                    </a:p>
                    <a:p>
                      <a:pPr algn="l">
                        <a:defRPr sz="1800"/>
                      </a:pPr>
                      <a:r>
                        <a:rPr lang="en-US" sz="1400" dirty="0">
                          <a:solidFill>
                            <a:srgbClr val="FFFFFF"/>
                          </a:solidFill>
                          <a:latin typeface="Politica"/>
                          <a:ea typeface="Politica"/>
                          <a:cs typeface="Politica"/>
                          <a:sym typeface="Politica"/>
                        </a:rPr>
                        <a:t>3- Import the Vuforia AR package to Unity.</a:t>
                      </a:r>
                    </a:p>
                    <a:p>
                      <a:pPr algn="l">
                        <a:defRPr sz="1800"/>
                      </a:pPr>
                      <a:r>
                        <a:rPr lang="en-US" sz="1400" dirty="0">
                          <a:solidFill>
                            <a:srgbClr val="FFFFFF"/>
                          </a:solidFill>
                          <a:latin typeface="Politica"/>
                          <a:ea typeface="Politica"/>
                          <a:cs typeface="Politica"/>
                          <a:sym typeface="Politica"/>
                        </a:rPr>
                        <a:t>4- Adjust the Unity settings to import the AR tools. </a:t>
                      </a:r>
                    </a:p>
                    <a:p>
                      <a:pPr algn="l">
                        <a:defRPr sz="1800"/>
                      </a:pPr>
                      <a:r>
                        <a:rPr lang="en-US" sz="1400" dirty="0">
                          <a:solidFill>
                            <a:srgbClr val="FFFFFF"/>
                          </a:solidFill>
                          <a:latin typeface="Politica"/>
                          <a:ea typeface="Politica"/>
                          <a:cs typeface="Politica"/>
                          <a:sym typeface="Politica"/>
                        </a:rPr>
                        <a:t>5- Make sure all participants have Unity installed with Vuforia tools. </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6- Fix any issues found.</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505523"/>
            <a:ext cx="10284002" cy="46296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15-18 		</a:t>
            </a:r>
            <a:r>
              <a:rPr lang="en-US" sz="1600" dirty="0">
                <a:solidFill>
                  <a:schemeClr val="lt1"/>
                </a:solidFill>
                <a:latin typeface="Politica" panose="02000506060000020004" pitchFamily="2" charset="0"/>
                <a:ea typeface="Lato"/>
                <a:cs typeface="Lato"/>
                <a:sym typeface="Lato"/>
              </a:rPr>
              <a:t>EQUIPMENT:  Computer, internet access, </a:t>
            </a:r>
            <a:r>
              <a:rPr lang="en-US" sz="1600" dirty="0">
                <a:solidFill>
                  <a:schemeClr val="bg1"/>
                </a:solidFill>
                <a:latin typeface="Politica" panose="02000506060000020004" pitchFamily="2" charset="0"/>
                <a:ea typeface="Lato"/>
                <a:cs typeface="Lato"/>
                <a:sym typeface="Lato"/>
              </a:rPr>
              <a:t>Unity   software.</a:t>
            </a:r>
            <a:br>
              <a:rPr lang="en-US" sz="1600" dirty="0">
                <a:solidFill>
                  <a:srgbClr val="FFFFFF"/>
                </a:solidFill>
                <a:latin typeface="Politica" panose="02000506060000020004" pitchFamily="2" charset="0"/>
                <a:ea typeface="Lato"/>
                <a:cs typeface="Lato"/>
                <a:sym typeface="Lato"/>
              </a:rPr>
            </a:b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a:t>
            </a:r>
            <a:r>
              <a:rPr lang="en-US" sz="1600" dirty="0">
                <a:solidFill>
                  <a:srgbClr val="FFFFFF"/>
                </a:solidFill>
                <a:latin typeface="Politica" panose="02000506060000020004" pitchFamily="2" charset="0"/>
                <a:sym typeface="Lato"/>
              </a:rPr>
              <a:t>: </a:t>
            </a:r>
            <a:r>
              <a:rPr lang="en-US" sz="1600" dirty="0">
                <a:solidFill>
                  <a:srgbClr val="FFFFFF"/>
                </a:solidFill>
                <a:latin typeface="Politica" panose="02000506060000020004" pitchFamily="2" charset="0"/>
              </a:rPr>
              <a:t>Participants will learn how to add a Target image component that displays a specific output image once recognized by the AR camera. </a:t>
            </a:r>
            <a:br>
              <a:rPr lang="en-US" sz="1600" dirty="0">
                <a:solidFill>
                  <a:srgbClr val="FFFFFF"/>
                </a:solidFill>
                <a:latin typeface="Politica" panose="02000506060000020004" pitchFamily="2" charset="0"/>
                <a:ea typeface="Lato"/>
                <a:cs typeface="Lato"/>
                <a:sym typeface="Lato"/>
              </a:rPr>
            </a:b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Create a database on their Vuforia account.</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Add target image to the database (the image to be recognized by the camera).</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Add the output image which should be displayed by the program in-place of the target image.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Test the functionality of the program.</a:t>
            </a:r>
            <a:endParaRPr lang="en-US" sz="1600" dirty="0">
              <a:latin typeface="Politica" panose="02000506060000020004" pitchFamily="2" charset="0"/>
            </a:endParaRPr>
          </a:p>
          <a:p>
            <a:pPr lvl="7">
              <a:lnSpc>
                <a:spcPct val="150000"/>
              </a:lnSpc>
            </a:pPr>
            <a:endParaRPr lang="en-US" sz="1600" dirty="0">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2: AR Image swapping </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66603770"/>
              </p:ext>
            </p:extLst>
          </p:nvPr>
        </p:nvGraphicFramePr>
        <p:xfrm>
          <a:off x="944359" y="633757"/>
          <a:ext cx="10561500" cy="521196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Activity</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Materials/requirements </a:t>
                      </a:r>
                    </a:p>
                  </a:txBody>
                  <a:tcPr marL="91425" marR="91425" marT="91425" marB="91425" horzOverflow="overflow"/>
                </a:tc>
                <a:extLst>
                  <a:ext uri="{0D108BD9-81ED-4DB2-BD59-A6C34878D82A}">
                    <a16:rowId xmlns:a16="http://schemas.microsoft.com/office/drawing/2014/main" val="10000"/>
                  </a:ext>
                </a:extLst>
              </a:tr>
              <a:tr h="378951">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Overview on what was done on Day1. </a:t>
                      </a:r>
                    </a:p>
                    <a:p>
                      <a:pPr algn="l">
                        <a:defRPr sz="1800"/>
                      </a:pPr>
                      <a:r>
                        <a:rPr lang="en-US" sz="1400" dirty="0">
                          <a:solidFill>
                            <a:srgbClr val="FFFFFF"/>
                          </a:solidFill>
                          <a:latin typeface="Politica"/>
                          <a:ea typeface="Politica"/>
                          <a:cs typeface="Politica"/>
                          <a:sym typeface="Politica"/>
                        </a:rPr>
                        <a:t>2- The difference between AR and VR.</a:t>
                      </a:r>
                    </a:p>
                    <a:p>
                      <a:pPr algn="l">
                        <a:defRPr sz="1800"/>
                      </a:pPr>
                      <a:r>
                        <a:rPr lang="en-US" sz="1400" dirty="0">
                          <a:solidFill>
                            <a:srgbClr val="FFFFFF"/>
                          </a:solidFill>
                          <a:latin typeface="Politica"/>
                          <a:ea typeface="Politica"/>
                          <a:cs typeface="Politica"/>
                          <a:sym typeface="Politica"/>
                        </a:rPr>
                        <a:t>3- Examples of AR and VR practices.</a:t>
                      </a:r>
                    </a:p>
                    <a:p>
                      <a:pPr algn="l">
                        <a:defRPr sz="1800"/>
                      </a:pPr>
                      <a:r>
                        <a:rPr lang="en-US" sz="1400" dirty="0">
                          <a:solidFill>
                            <a:srgbClr val="FFFFFF"/>
                          </a:solidFill>
                          <a:latin typeface="Politica"/>
                          <a:ea typeface="Politica"/>
                          <a:cs typeface="Politica"/>
                          <a:sym typeface="Politica"/>
                        </a:rPr>
                        <a:t>4- Tools to create unique images/logos.</a:t>
                      </a:r>
                    </a:p>
                    <a:p>
                      <a:pPr algn="l">
                        <a:defRPr sz="1800"/>
                      </a:pPr>
                      <a:r>
                        <a:rPr lang="en-US" sz="1400" dirty="0">
                          <a:solidFill>
                            <a:srgbClr val="FFFFFF"/>
                          </a:solidFill>
                          <a:latin typeface="Politica"/>
                          <a:ea typeface="Politica"/>
                          <a:cs typeface="Politica"/>
                          <a:sym typeface="Politica"/>
                        </a:rPr>
                        <a:t>5- Steps to create an account on </a:t>
                      </a:r>
                      <a:r>
                        <a:rPr lang="en-US" sz="1400" dirty="0" err="1">
                          <a:solidFill>
                            <a:srgbClr val="FFFFFF"/>
                          </a:solidFill>
                          <a:latin typeface="Politica"/>
                          <a:ea typeface="Politica"/>
                          <a:cs typeface="Politica"/>
                          <a:sym typeface="Politica"/>
                        </a:rPr>
                        <a:t>Vufora</a:t>
                      </a:r>
                      <a:r>
                        <a:rPr lang="en-US" sz="1400" dirty="0">
                          <a:solidFill>
                            <a:srgbClr val="FFFFFF"/>
                          </a:solidFill>
                          <a:latin typeface="Politica"/>
                          <a:ea typeface="Politica"/>
                          <a:cs typeface="Politica"/>
                          <a:sym typeface="Politica"/>
                        </a:rPr>
                        <a:t>.</a:t>
                      </a:r>
                    </a:p>
                    <a:p>
                      <a:pPr algn="l">
                        <a:defRPr sz="1800"/>
                      </a:pPr>
                      <a:r>
                        <a:rPr lang="en-US" sz="1400" dirty="0">
                          <a:solidFill>
                            <a:srgbClr val="FFFFFF"/>
                          </a:solidFill>
                          <a:latin typeface="Politica"/>
                          <a:ea typeface="Politica"/>
                          <a:cs typeface="Politica"/>
                          <a:sym typeface="Politica"/>
                        </a:rPr>
                        <a:t>6- Steps to create a database on Vuforia and add target images.</a:t>
                      </a:r>
                    </a:p>
                    <a:p>
                      <a:pPr algn="l">
                        <a:defRPr sz="1800"/>
                      </a:pPr>
                      <a:r>
                        <a:rPr lang="en-US" sz="1400" dirty="0">
                          <a:solidFill>
                            <a:srgbClr val="FFFFFF"/>
                          </a:solidFill>
                          <a:latin typeface="Politica"/>
                          <a:ea typeface="Politica"/>
                          <a:cs typeface="Politica"/>
                          <a:sym typeface="Politica"/>
                        </a:rPr>
                        <a:t>7- What we will be doing today.</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1469882">
                <a:tc>
                  <a:txBody>
                    <a:bodyPr/>
                    <a:lstStyle/>
                    <a:p>
                      <a:pPr algn="l">
                        <a:defRPr sz="1800"/>
                      </a:pPr>
                      <a:r>
                        <a:rPr lang="en-US" sz="1400" dirty="0">
                          <a:solidFill>
                            <a:srgbClr val="FFFFFF"/>
                          </a:solidFill>
                          <a:latin typeface="Politica"/>
                          <a:ea typeface="Politica"/>
                          <a:cs typeface="Politica"/>
                          <a:sym typeface="Politica"/>
                        </a:rPr>
                        <a:t>40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Open new project.</a:t>
                      </a:r>
                    </a:p>
                    <a:p>
                      <a:pPr algn="l">
                        <a:defRPr sz="1800"/>
                      </a:pPr>
                      <a:r>
                        <a:rPr lang="en-US" sz="1400" dirty="0">
                          <a:solidFill>
                            <a:srgbClr val="FFFFFF"/>
                          </a:solidFill>
                          <a:latin typeface="Politica"/>
                          <a:ea typeface="Politica"/>
                          <a:cs typeface="Politica"/>
                          <a:sym typeface="Politica"/>
                        </a:rPr>
                        <a:t>2- Add AR Camera component. </a:t>
                      </a:r>
                    </a:p>
                    <a:p>
                      <a:pPr algn="l">
                        <a:defRPr sz="1800"/>
                      </a:pPr>
                      <a:r>
                        <a:rPr lang="en-US" sz="1400" dirty="0">
                          <a:solidFill>
                            <a:srgbClr val="FFFFFF"/>
                          </a:solidFill>
                          <a:latin typeface="Politica"/>
                          <a:ea typeface="Politica"/>
                          <a:cs typeface="Politica"/>
                          <a:sym typeface="Politica"/>
                        </a:rPr>
                        <a:t>3- Create a database on Vuforia.</a:t>
                      </a:r>
                    </a:p>
                    <a:p>
                      <a:pPr algn="l">
                        <a:defRPr sz="1800"/>
                      </a:pPr>
                      <a:r>
                        <a:rPr lang="en-US" sz="1400" dirty="0">
                          <a:solidFill>
                            <a:srgbClr val="FFFFFF"/>
                          </a:solidFill>
                          <a:latin typeface="Politica"/>
                          <a:ea typeface="Politica"/>
                          <a:cs typeface="Politica"/>
                          <a:sym typeface="Politica"/>
                        </a:rPr>
                        <a:t>4- Search for the appropriate target image (input image to be read by the computer).</a:t>
                      </a:r>
                    </a:p>
                    <a:p>
                      <a:pPr algn="l">
                        <a:defRPr sz="1800"/>
                      </a:pPr>
                      <a:r>
                        <a:rPr lang="en-US" sz="1400" dirty="0">
                          <a:solidFill>
                            <a:srgbClr val="FFFFFF"/>
                          </a:solidFill>
                          <a:latin typeface="Politica"/>
                          <a:ea typeface="Politica"/>
                          <a:cs typeface="Politica"/>
                          <a:sym typeface="Politica"/>
                        </a:rPr>
                        <a:t>5- Show how you can design your own customized targe image.</a:t>
                      </a:r>
                    </a:p>
                    <a:p>
                      <a:pPr algn="l">
                        <a:defRPr sz="1800"/>
                      </a:pPr>
                      <a:r>
                        <a:rPr lang="en-US" sz="1400" dirty="0">
                          <a:solidFill>
                            <a:srgbClr val="FFFFFF"/>
                          </a:solidFill>
                          <a:latin typeface="Politica"/>
                          <a:ea typeface="Politica"/>
                          <a:cs typeface="Politica"/>
                          <a:sym typeface="Politica"/>
                        </a:rPr>
                        <a:t>6- Add target image component to the database. </a:t>
                      </a:r>
                    </a:p>
                    <a:p>
                      <a:pPr algn="l">
                        <a:defRPr sz="1800"/>
                      </a:pPr>
                      <a:r>
                        <a:rPr lang="en-US" sz="1400" dirty="0">
                          <a:solidFill>
                            <a:srgbClr val="FFFFFF"/>
                          </a:solidFill>
                          <a:latin typeface="Politica"/>
                          <a:ea typeface="Politica"/>
                          <a:cs typeface="Politica"/>
                          <a:sym typeface="Politica"/>
                        </a:rPr>
                        <a:t>7- Add target image component in Unity and select the desired picture from the database. </a:t>
                      </a:r>
                    </a:p>
                    <a:p>
                      <a:pPr algn="l">
                        <a:defRPr sz="1800"/>
                      </a:pPr>
                      <a:r>
                        <a:rPr lang="en-US" sz="1400" dirty="0">
                          <a:solidFill>
                            <a:srgbClr val="FFFFFF"/>
                          </a:solidFill>
                          <a:latin typeface="Politica"/>
                          <a:ea typeface="Politica"/>
                          <a:cs typeface="Politica"/>
                          <a:sym typeface="Politica"/>
                        </a:rPr>
                        <a:t>8- Add the Quad component under the target image component.</a:t>
                      </a:r>
                    </a:p>
                    <a:p>
                      <a:pPr algn="l">
                        <a:defRPr sz="1800"/>
                      </a:pPr>
                      <a:r>
                        <a:rPr lang="en-US" sz="1400" dirty="0">
                          <a:solidFill>
                            <a:srgbClr val="FFFFFF"/>
                          </a:solidFill>
                          <a:latin typeface="Politica"/>
                          <a:ea typeface="Politica"/>
                          <a:cs typeface="Politica"/>
                          <a:sym typeface="Politica"/>
                        </a:rPr>
                        <a:t>9- Create a material that has the desired output image and drag it to the Quad component.  </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10- Fix any issues found.</a:t>
                      </a:r>
                    </a:p>
                    <a:p>
                      <a:pPr algn="l">
                        <a:defRPr sz="1800"/>
                      </a:pPr>
                      <a:endParaRPr lang="en-US"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690189"/>
            <a:ext cx="10284002" cy="4260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15-18 		</a:t>
            </a:r>
            <a:r>
              <a:rPr lang="en-US" sz="1600" dirty="0">
                <a:solidFill>
                  <a:schemeClr val="lt1"/>
                </a:solidFill>
                <a:latin typeface="Politica" panose="02000506060000020004" pitchFamily="2" charset="0"/>
                <a:ea typeface="Lato"/>
                <a:cs typeface="Lato"/>
                <a:sym typeface="Lato"/>
              </a:rPr>
              <a:t>EQUIPMENT:  Computer, internet access, Unity software.</a:t>
            </a:r>
            <a:br>
              <a:rPr lang="en-US" sz="1600" dirty="0">
                <a:solidFill>
                  <a:srgbClr val="FFFFFF"/>
                </a:solidFill>
                <a:latin typeface="Politica" panose="02000506060000020004" pitchFamily="2" charset="0"/>
                <a:ea typeface="Lato"/>
                <a:cs typeface="Lato"/>
                <a:sym typeface="Lato"/>
              </a:rPr>
            </a:b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a:t>
            </a:r>
            <a:r>
              <a:rPr lang="en-US" sz="1600" dirty="0">
                <a:solidFill>
                  <a:srgbClr val="FFFFFF"/>
                </a:solidFill>
                <a:latin typeface="Politica" panose="02000506060000020004" pitchFamily="2" charset="0"/>
              </a:rPr>
              <a:t>Participants will learn how to add a target image to the project which plays a video once recognized by the camera.</a:t>
            </a:r>
            <a:endParaRPr lang="en-US" sz="1600" dirty="0">
              <a:solidFill>
                <a:srgbClr val="FFFFFF"/>
              </a:solidFill>
              <a:latin typeface="Politica" panose="02000506060000020004" pitchFamily="2" charset="0"/>
              <a:ea typeface="Lato"/>
              <a:cs typeface="Lato"/>
              <a:sym typeface="Lato"/>
            </a:endParaRPr>
          </a:p>
          <a:p>
            <a:pPr lvl="0">
              <a:lnSpc>
                <a:spcPct val="150000"/>
              </a:lnSpc>
            </a:pP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Create a database on their Vuforia account.</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Add target image to the database (the image to be recognized by the camera).</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Add the output video which should be displayed by the program in-place of the target image.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Test the functionality of the program.</a:t>
            </a:r>
            <a:endParaRPr lang="en-US" sz="1600" dirty="0">
              <a:latin typeface="Politica" panose="02000506060000020004" pitchFamily="2" charset="0"/>
            </a:endParaRPr>
          </a:p>
          <a:p>
            <a:pPr lvl="7">
              <a:lnSpc>
                <a:spcPct val="150000"/>
              </a:lnSpc>
            </a:pPr>
            <a:endParaRPr lang="en-US" sz="1600" dirty="0">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3: AR Video Playing</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2011745899"/>
              </p:ext>
            </p:extLst>
          </p:nvPr>
        </p:nvGraphicFramePr>
        <p:xfrm>
          <a:off x="944359" y="633757"/>
          <a:ext cx="10561500" cy="5101761"/>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Materials/requirements </a:t>
                      </a:r>
                    </a:p>
                  </a:txBody>
                  <a:tcPr marL="91425" marR="91425" marT="91425" marB="91425" horzOverflow="overflow"/>
                </a:tc>
                <a:extLst>
                  <a:ext uri="{0D108BD9-81ED-4DB2-BD59-A6C34878D82A}">
                    <a16:rowId xmlns:a16="http://schemas.microsoft.com/office/drawing/2014/main" val="10000"/>
                  </a:ext>
                </a:extLst>
              </a:tr>
              <a:tr h="378951">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Overview on what was done on Day2. </a:t>
                      </a:r>
                    </a:p>
                    <a:p>
                      <a:pPr algn="l">
                        <a:defRPr sz="1800"/>
                      </a:pPr>
                      <a:r>
                        <a:rPr lang="en-US" sz="1400" dirty="0">
                          <a:solidFill>
                            <a:srgbClr val="FFFFFF"/>
                          </a:solidFill>
                          <a:latin typeface="Politica"/>
                          <a:ea typeface="Politica"/>
                          <a:cs typeface="Politica"/>
                          <a:sym typeface="Politica"/>
                        </a:rPr>
                        <a:t>2- Video about basics of AR.</a:t>
                      </a:r>
                    </a:p>
                    <a:p>
                      <a:pPr algn="l">
                        <a:defRPr sz="1800"/>
                      </a:pPr>
                      <a:r>
                        <a:rPr lang="en-US" sz="1400" dirty="0">
                          <a:solidFill>
                            <a:srgbClr val="FFFFFF"/>
                          </a:solidFill>
                          <a:latin typeface="Politica"/>
                          <a:ea typeface="Politica"/>
                          <a:cs typeface="Politica"/>
                          <a:sym typeface="Politica"/>
                        </a:rPr>
                        <a:t>3- What is a Target image.</a:t>
                      </a:r>
                    </a:p>
                    <a:p>
                      <a:pPr algn="l">
                        <a:defRPr sz="1800"/>
                      </a:pPr>
                      <a:r>
                        <a:rPr lang="en-US" sz="1400" dirty="0">
                          <a:solidFill>
                            <a:srgbClr val="FFFFFF"/>
                          </a:solidFill>
                          <a:latin typeface="Politica"/>
                          <a:ea typeface="Politica"/>
                          <a:cs typeface="Politica"/>
                          <a:sym typeface="Politica"/>
                        </a:rPr>
                        <a:t>4- Tips on how to select the best target image.</a:t>
                      </a:r>
                    </a:p>
                    <a:p>
                      <a:pPr algn="l">
                        <a:defRPr sz="1800"/>
                      </a:pPr>
                      <a:r>
                        <a:rPr lang="en-US" sz="1400" dirty="0">
                          <a:solidFill>
                            <a:srgbClr val="FFFFFF"/>
                          </a:solidFill>
                          <a:latin typeface="Politica"/>
                          <a:ea typeface="Politica"/>
                          <a:cs typeface="Politica"/>
                          <a:sym typeface="Politica"/>
                        </a:rPr>
                        <a:t>5- Uses of target images in AR applications.</a:t>
                      </a:r>
                    </a:p>
                    <a:p>
                      <a:pPr algn="l">
                        <a:defRPr sz="1800"/>
                      </a:pPr>
                      <a:r>
                        <a:rPr lang="en-US" sz="1400" dirty="0">
                          <a:solidFill>
                            <a:srgbClr val="FFFFFF"/>
                          </a:solidFill>
                          <a:latin typeface="Politica"/>
                          <a:ea typeface="Politica"/>
                          <a:cs typeface="Politica"/>
                          <a:sym typeface="Politica"/>
                        </a:rPr>
                        <a:t>6- Tool for video making.</a:t>
                      </a:r>
                    </a:p>
                    <a:p>
                      <a:pPr algn="l">
                        <a:defRPr sz="1800"/>
                      </a:pPr>
                      <a:r>
                        <a:rPr lang="en-US" sz="1400" dirty="0">
                          <a:solidFill>
                            <a:srgbClr val="FFFFFF"/>
                          </a:solidFill>
                          <a:latin typeface="Politica"/>
                          <a:ea typeface="Politica"/>
                          <a:cs typeface="Politica"/>
                          <a:sym typeface="Politica"/>
                        </a:rPr>
                        <a:t>7- What we will be doing today.</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rgbClr val="FFFFFF"/>
                          </a:solidFill>
                          <a:latin typeface="Politica"/>
                          <a:ea typeface="Politica"/>
                          <a:cs typeface="Politica"/>
                          <a:sym typeface="Politica"/>
                        </a:rPr>
                        <a:t>40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Search for the appropriate second target image (input image to be read by the computer).</a:t>
                      </a:r>
                    </a:p>
                    <a:p>
                      <a:pPr algn="l">
                        <a:defRPr sz="1800"/>
                      </a:pPr>
                      <a:r>
                        <a:rPr lang="en-US" sz="1400" dirty="0">
                          <a:solidFill>
                            <a:srgbClr val="FFFFFF"/>
                          </a:solidFill>
                          <a:latin typeface="Politica"/>
                          <a:ea typeface="Politica"/>
                          <a:cs typeface="Politica"/>
                          <a:sym typeface="Politica"/>
                        </a:rPr>
                        <a:t>2- Show how you can design your own customized targe image.</a:t>
                      </a:r>
                    </a:p>
                    <a:p>
                      <a:pPr algn="l">
                        <a:defRPr sz="1800"/>
                      </a:pPr>
                      <a:r>
                        <a:rPr lang="en-US" sz="1400" dirty="0">
                          <a:solidFill>
                            <a:srgbClr val="FFFFFF"/>
                          </a:solidFill>
                          <a:latin typeface="Politica"/>
                          <a:ea typeface="Politica"/>
                          <a:cs typeface="Politica"/>
                          <a:sym typeface="Politica"/>
                        </a:rPr>
                        <a:t>3- Add target image component to the database. </a:t>
                      </a:r>
                    </a:p>
                    <a:p>
                      <a:pPr algn="l">
                        <a:defRPr sz="1800"/>
                      </a:pPr>
                      <a:r>
                        <a:rPr lang="en-US" sz="1400" dirty="0">
                          <a:solidFill>
                            <a:srgbClr val="FFFFFF"/>
                          </a:solidFill>
                          <a:latin typeface="Politica"/>
                          <a:ea typeface="Politica"/>
                          <a:cs typeface="Politica"/>
                          <a:sym typeface="Politica"/>
                        </a:rPr>
                        <a:t>4- Add target image component in Unity and select the desired picture from the database. </a:t>
                      </a:r>
                    </a:p>
                    <a:p>
                      <a:pPr algn="l">
                        <a:defRPr sz="1800"/>
                      </a:pPr>
                      <a:r>
                        <a:rPr lang="en-US" sz="1400" dirty="0">
                          <a:solidFill>
                            <a:srgbClr val="FFFFFF"/>
                          </a:solidFill>
                          <a:latin typeface="Politica"/>
                          <a:ea typeface="Politica"/>
                          <a:cs typeface="Politica"/>
                          <a:sym typeface="Politica"/>
                        </a:rPr>
                        <a:t>5- Add the Quad component under the target image component.</a:t>
                      </a:r>
                    </a:p>
                    <a:p>
                      <a:pPr algn="l">
                        <a:defRPr sz="1800"/>
                      </a:pPr>
                      <a:r>
                        <a:rPr lang="en-US" sz="1400" dirty="0">
                          <a:solidFill>
                            <a:srgbClr val="FFFFFF"/>
                          </a:solidFill>
                          <a:latin typeface="Politica"/>
                          <a:ea typeface="Politica"/>
                          <a:cs typeface="Politica"/>
                          <a:sym typeface="Politica"/>
                        </a:rPr>
                        <a:t>6- Search for an appropriate video to be played when the target image is recognized. </a:t>
                      </a:r>
                    </a:p>
                    <a:p>
                      <a:pPr algn="l">
                        <a:defRPr sz="1800"/>
                      </a:pPr>
                      <a:r>
                        <a:rPr lang="en-US" sz="1400" dirty="0">
                          <a:solidFill>
                            <a:srgbClr val="FFFFFF"/>
                          </a:solidFill>
                          <a:latin typeface="Politica"/>
                          <a:ea typeface="Politica"/>
                          <a:cs typeface="Politica"/>
                          <a:sym typeface="Politica"/>
                        </a:rPr>
                        <a:t>7- Add a video player component to the Quad component and select your desired video to be the source video.</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8- Fix any issues found.</a:t>
                      </a:r>
                    </a:p>
                    <a:p>
                      <a:pPr algn="l">
                        <a:defRPr sz="1800"/>
                      </a:pPr>
                      <a:endParaRPr lang="en-US"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505523"/>
            <a:ext cx="10284002" cy="46296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15-18 		</a:t>
            </a:r>
            <a:r>
              <a:rPr lang="en-US" sz="1600" dirty="0">
                <a:solidFill>
                  <a:schemeClr val="lt1"/>
                </a:solidFill>
                <a:latin typeface="Politica" panose="02000506060000020004" pitchFamily="2" charset="0"/>
                <a:ea typeface="Lato"/>
                <a:cs typeface="Lato"/>
                <a:sym typeface="Lato"/>
              </a:rPr>
              <a:t>EQUIPMENT:  Computer, internet access, </a:t>
            </a:r>
            <a:r>
              <a:rPr lang="en-US" sz="1600" dirty="0">
                <a:solidFill>
                  <a:schemeClr val="bg1"/>
                </a:solidFill>
                <a:latin typeface="Politica" panose="02000506060000020004" pitchFamily="2" charset="0"/>
                <a:ea typeface="Lato"/>
                <a:cs typeface="Lato"/>
                <a:sym typeface="Lato"/>
              </a:rPr>
              <a:t>Unity software.</a:t>
            </a:r>
            <a:br>
              <a:rPr lang="en-US" sz="1600" dirty="0">
                <a:solidFill>
                  <a:srgbClr val="FFFFFF"/>
                </a:solidFill>
                <a:latin typeface="Politica" panose="02000506060000020004" pitchFamily="2" charset="0"/>
                <a:ea typeface="Lato"/>
                <a:cs typeface="Lato"/>
                <a:sym typeface="Lato"/>
              </a:rPr>
            </a:b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a:t>
            </a:r>
            <a:r>
              <a:rPr lang="en-US" sz="1600" dirty="0">
                <a:solidFill>
                  <a:srgbClr val="FFFFFF"/>
                </a:solidFill>
                <a:latin typeface="Politica" panose="02000506060000020004" pitchFamily="2" charset="0"/>
              </a:rPr>
              <a:t>Participants will be asked to attach their printed-target images to their clothing items (Abaya, Thoub, T-shirt, .. ). They will also learn how to build the project and connect it to the phone. </a:t>
            </a:r>
          </a:p>
          <a:p>
            <a:pPr lvl="0">
              <a:lnSpc>
                <a:spcPct val="150000"/>
              </a:lnSpc>
            </a:pP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Build the final project and test it on the phone.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Attach the target images to the clothing items to create their final prototypes.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Test the functionality of the program. </a:t>
            </a:r>
          </a:p>
          <a:p>
            <a:pPr marL="457200" lvl="0" indent="-317500">
              <a:lnSpc>
                <a:spcPct val="150000"/>
              </a:lnSpc>
              <a:buClr>
                <a:srgbClr val="FFFFFF"/>
              </a:buClr>
              <a:buSzPts val="1400"/>
              <a:buFont typeface="Lato"/>
              <a:buChar char="●"/>
            </a:pPr>
            <a:endParaRPr lang="en-US" sz="1600" dirty="0">
              <a:latin typeface="Politica" panose="02000506060000020004" pitchFamily="2" charset="0"/>
            </a:endParaRPr>
          </a:p>
          <a:p>
            <a:pPr lvl="7">
              <a:lnSpc>
                <a:spcPct val="150000"/>
              </a:lnSpc>
            </a:pPr>
            <a:endParaRPr lang="en-US" sz="1600" dirty="0">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4: Embed in clothes and connect </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3966227392"/>
              </p:ext>
            </p:extLst>
          </p:nvPr>
        </p:nvGraphicFramePr>
        <p:xfrm>
          <a:off x="944359" y="633757"/>
          <a:ext cx="10561500" cy="4888401"/>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Activity</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Materials/requirements </a:t>
                      </a:r>
                    </a:p>
                  </a:txBody>
                  <a:tcPr marL="91425" marR="91425" marT="91425" marB="91425" horzOverflow="overflow"/>
                </a:tc>
                <a:extLst>
                  <a:ext uri="{0D108BD9-81ED-4DB2-BD59-A6C34878D82A}">
                    <a16:rowId xmlns:a16="http://schemas.microsoft.com/office/drawing/2014/main" val="10000"/>
                  </a:ext>
                </a:extLst>
              </a:tr>
              <a:tr h="378951">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Overview on what was done on Day3. </a:t>
                      </a:r>
                    </a:p>
                    <a:p>
                      <a:pPr algn="l">
                        <a:defRPr sz="1800"/>
                      </a:pPr>
                      <a:r>
                        <a:rPr lang="en-US" sz="1400" dirty="0">
                          <a:solidFill>
                            <a:srgbClr val="FFFFFF"/>
                          </a:solidFill>
                          <a:latin typeface="Politica"/>
                          <a:ea typeface="Politica"/>
                          <a:cs typeface="Politica"/>
                          <a:sym typeface="Politica"/>
                        </a:rPr>
                        <a:t>2- Brainstorm ideas of fashion and AR.</a:t>
                      </a:r>
                    </a:p>
                    <a:p>
                      <a:pPr algn="l">
                        <a:defRPr sz="1800"/>
                      </a:pPr>
                      <a:r>
                        <a:rPr lang="en-US" sz="1400" dirty="0">
                          <a:solidFill>
                            <a:srgbClr val="FFFFFF"/>
                          </a:solidFill>
                          <a:latin typeface="Politica"/>
                          <a:ea typeface="Politica"/>
                          <a:cs typeface="Politica"/>
                          <a:sym typeface="Politica"/>
                        </a:rPr>
                        <a:t>3- Other uses of Unity.</a:t>
                      </a:r>
                    </a:p>
                    <a:p>
                      <a:pPr algn="l">
                        <a:defRPr sz="1800"/>
                      </a:pPr>
                      <a:r>
                        <a:rPr lang="en-US" sz="1400" dirty="0">
                          <a:solidFill>
                            <a:srgbClr val="FFFFFF"/>
                          </a:solidFill>
                          <a:latin typeface="Politica"/>
                          <a:ea typeface="Politica"/>
                          <a:cs typeface="Politica"/>
                          <a:sym typeface="Politica"/>
                        </a:rPr>
                        <a:t>4- Other </a:t>
                      </a:r>
                      <a:r>
                        <a:rPr lang="en-US" sz="1400" dirty="0" err="1">
                          <a:solidFill>
                            <a:srgbClr val="FFFFFF"/>
                          </a:solidFill>
                          <a:latin typeface="Politica"/>
                          <a:ea typeface="Politica"/>
                          <a:cs typeface="Politica"/>
                          <a:sym typeface="Politica"/>
                        </a:rPr>
                        <a:t>softwares</a:t>
                      </a:r>
                      <a:r>
                        <a:rPr lang="en-US" sz="1400" dirty="0">
                          <a:solidFill>
                            <a:srgbClr val="FFFFFF"/>
                          </a:solidFill>
                          <a:latin typeface="Politica"/>
                          <a:ea typeface="Politica"/>
                          <a:cs typeface="Politica"/>
                          <a:sym typeface="Politica"/>
                        </a:rPr>
                        <a:t> used to develop AR programs. </a:t>
                      </a:r>
                    </a:p>
                    <a:p>
                      <a:pPr algn="l">
                        <a:defRPr sz="1800"/>
                      </a:pPr>
                      <a:r>
                        <a:rPr lang="en-US" sz="1400" dirty="0">
                          <a:solidFill>
                            <a:srgbClr val="FFFFFF"/>
                          </a:solidFill>
                          <a:latin typeface="Politica"/>
                          <a:ea typeface="Politica"/>
                          <a:cs typeface="Politica"/>
                          <a:sym typeface="Politica"/>
                        </a:rPr>
                        <a:t>5- Reminder of printing and attaching the target images to the clothing items. </a:t>
                      </a:r>
                    </a:p>
                    <a:p>
                      <a:pPr algn="l">
                        <a:defRPr sz="1800"/>
                      </a:pPr>
                      <a:r>
                        <a:rPr lang="en-US" sz="1400" dirty="0">
                          <a:solidFill>
                            <a:srgbClr val="FFFFFF"/>
                          </a:solidFill>
                          <a:latin typeface="Politica"/>
                          <a:ea typeface="Politica"/>
                          <a:cs typeface="Politica"/>
                          <a:sym typeface="Politica"/>
                        </a:rPr>
                        <a:t>6- What we will be doing today.</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rgbClr val="FFFFFF"/>
                          </a:solidFill>
                          <a:latin typeface="Politica"/>
                          <a:ea typeface="Politica"/>
                          <a:cs typeface="Politica"/>
                          <a:sym typeface="Politica"/>
                        </a:rPr>
                        <a:t>40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Suggest ideas on how you can attach the reading picture to the clothing item.</a:t>
                      </a:r>
                    </a:p>
                    <a:p>
                      <a:pPr algn="l">
                        <a:defRPr sz="1800"/>
                      </a:pPr>
                      <a:r>
                        <a:rPr lang="en-US" sz="1400" dirty="0">
                          <a:solidFill>
                            <a:srgbClr val="FFFFFF"/>
                          </a:solidFill>
                          <a:latin typeface="Politica"/>
                          <a:ea typeface="Politica"/>
                          <a:cs typeface="Politica"/>
                          <a:sym typeface="Politica"/>
                        </a:rPr>
                        <a:t>2- Adjust the settings of Unity to build the project and run it on the phone. </a:t>
                      </a:r>
                    </a:p>
                    <a:p>
                      <a:pPr algn="l">
                        <a:defRPr sz="1800"/>
                      </a:pPr>
                      <a:r>
                        <a:rPr lang="en-US" sz="1400" dirty="0">
                          <a:solidFill>
                            <a:srgbClr val="FFFFFF"/>
                          </a:solidFill>
                          <a:latin typeface="Politica"/>
                          <a:ea typeface="Politica"/>
                          <a:cs typeface="Politica"/>
                          <a:sym typeface="Politica"/>
                        </a:rPr>
                        <a:t>3- Test the application on the phone.</a:t>
                      </a:r>
                    </a:p>
                    <a:p>
                      <a:pPr algn="l">
                        <a:defRPr sz="1800"/>
                      </a:pPr>
                      <a:r>
                        <a:rPr lang="en-US" sz="1400" dirty="0">
                          <a:solidFill>
                            <a:srgbClr val="FFFFFF"/>
                          </a:solidFill>
                          <a:latin typeface="Politica"/>
                          <a:ea typeface="Politica"/>
                          <a:cs typeface="Politica"/>
                          <a:sym typeface="Politica"/>
                        </a:rPr>
                        <a:t>4- Fix any issues found.</a:t>
                      </a:r>
                    </a:p>
                    <a:p>
                      <a:pPr algn="l">
                        <a:defRPr sz="1800"/>
                      </a:pPr>
                      <a:endParaRPr lang="en-US"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12291</TotalTime>
  <Words>1611</Words>
  <Application>Microsoft Office PowerPoint</Application>
  <PresentationFormat>Custom</PresentationFormat>
  <Paragraphs>179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Lato</vt:lpstr>
      <vt:lpstr>Politica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Sarah-studio56@outlook.com</cp:lastModifiedBy>
  <cp:revision>100</cp:revision>
  <dcterms:modified xsi:type="dcterms:W3CDTF">2021-06-01T09:52:30Z</dcterms:modified>
</cp:coreProperties>
</file>