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74" r:id="rId3"/>
    <p:sldId id="292" r:id="rId4"/>
    <p:sldId id="276" r:id="rId5"/>
    <p:sldId id="325" r:id="rId6"/>
    <p:sldId id="291" r:id="rId7"/>
    <p:sldId id="442" r:id="rId8"/>
    <p:sldId id="443" r:id="rId9"/>
    <p:sldId id="444" r:id="rId10"/>
    <p:sldId id="445" r:id="rId11"/>
    <p:sldId id="446" r:id="rId12"/>
    <p:sldId id="293" r:id="rId13"/>
    <p:sldId id="347" r:id="rId14"/>
    <p:sldId id="348" r:id="rId15"/>
    <p:sldId id="350" r:id="rId16"/>
    <p:sldId id="351" r:id="rId17"/>
    <p:sldId id="405" r:id="rId18"/>
    <p:sldId id="406" r:id="rId19"/>
    <p:sldId id="304" r:id="rId20"/>
    <p:sldId id="378" r:id="rId21"/>
    <p:sldId id="408" r:id="rId22"/>
    <p:sldId id="409" r:id="rId23"/>
    <p:sldId id="410" r:id="rId24"/>
    <p:sldId id="411" r:id="rId25"/>
    <p:sldId id="412" r:id="rId26"/>
    <p:sldId id="434" r:id="rId27"/>
    <p:sldId id="264" r:id="rId28"/>
    <p:sldId id="417" r:id="rId29"/>
    <p:sldId id="418" r:id="rId30"/>
    <p:sldId id="420" r:id="rId31"/>
    <p:sldId id="421" r:id="rId32"/>
    <p:sldId id="419" r:id="rId33"/>
    <p:sldId id="314" r:id="rId34"/>
    <p:sldId id="450" r:id="rId35"/>
    <p:sldId id="407" r:id="rId36"/>
    <p:sldId id="449" r:id="rId37"/>
    <p:sldId id="448" r:id="rId38"/>
    <p:sldId id="435" r:id="rId39"/>
    <p:sldId id="436" r:id="rId40"/>
    <p:sldId id="437" r:id="rId41"/>
    <p:sldId id="413" r:id="rId42"/>
    <p:sldId id="447" r:id="rId43"/>
    <p:sldId id="433" r:id="rId44"/>
    <p:sldId id="301" r:id="rId45"/>
    <p:sldId id="404" r:id="rId46"/>
    <p:sldId id="41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2E41"/>
    <a:srgbClr val="4A5695"/>
    <a:srgbClr val="1D4999"/>
    <a:srgbClr val="F3B12F"/>
    <a:srgbClr val="262221"/>
    <a:srgbClr val="252122"/>
    <a:srgbClr val="1E1C1D"/>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1657" autoAdjust="0"/>
  </p:normalViewPr>
  <p:slideViewPr>
    <p:cSldViewPr snapToGrid="0" snapToObjects="1">
      <p:cViewPr varScale="1">
        <p:scale>
          <a:sx n="104" d="100"/>
          <a:sy n="104" d="100"/>
        </p:scale>
        <p:origin x="258"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7/11/2021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are mobile applications and how they work.</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12</a:t>
            </a:fld>
            <a:endParaRPr lang="en-US"/>
          </a:p>
        </p:txBody>
      </p:sp>
    </p:spTree>
    <p:extLst>
      <p:ext uri="{BB962C8B-B14F-4D97-AF65-F5344CB8AC3E}">
        <p14:creationId xmlns:p14="http://schemas.microsoft.com/office/powerpoint/2010/main" val="281785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17</a:t>
            </a:fld>
            <a:endParaRPr lang="en-US"/>
          </a:p>
        </p:txBody>
      </p:sp>
    </p:spTree>
    <p:extLst>
      <p:ext uri="{BB962C8B-B14F-4D97-AF65-F5344CB8AC3E}">
        <p14:creationId xmlns:p14="http://schemas.microsoft.com/office/powerpoint/2010/main" val="169299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20</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77a2db5b9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77a2db5b9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116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34</a:t>
            </a:fld>
            <a:endParaRPr lang="en-US"/>
          </a:p>
        </p:txBody>
      </p:sp>
    </p:spTree>
    <p:extLst>
      <p:ext uri="{BB962C8B-B14F-4D97-AF65-F5344CB8AC3E}">
        <p14:creationId xmlns:p14="http://schemas.microsoft.com/office/powerpoint/2010/main" val="491904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36</a:t>
            </a:fld>
            <a:endParaRPr lang="en-US"/>
          </a:p>
        </p:txBody>
      </p:sp>
    </p:spTree>
    <p:extLst>
      <p:ext uri="{BB962C8B-B14F-4D97-AF65-F5344CB8AC3E}">
        <p14:creationId xmlns:p14="http://schemas.microsoft.com/office/powerpoint/2010/main" val="2291992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37</a:t>
            </a:fld>
            <a:endParaRPr lang="en-US"/>
          </a:p>
        </p:txBody>
      </p:sp>
    </p:spTree>
    <p:extLst>
      <p:ext uri="{BB962C8B-B14F-4D97-AF65-F5344CB8AC3E}">
        <p14:creationId xmlns:p14="http://schemas.microsoft.com/office/powerpoint/2010/main" val="232029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41</a:t>
            </a:fld>
            <a:endParaRPr lang="en-US"/>
          </a:p>
        </p:txBody>
      </p:sp>
    </p:spTree>
    <p:extLst>
      <p:ext uri="{BB962C8B-B14F-4D97-AF65-F5344CB8AC3E}">
        <p14:creationId xmlns:p14="http://schemas.microsoft.com/office/powerpoint/2010/main" val="124136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42</a:t>
            </a:fld>
            <a:endParaRPr lang="en-US"/>
          </a:p>
        </p:txBody>
      </p:sp>
    </p:spTree>
    <p:extLst>
      <p:ext uri="{BB962C8B-B14F-4D97-AF65-F5344CB8AC3E}">
        <p14:creationId xmlns:p14="http://schemas.microsoft.com/office/powerpoint/2010/main" val="92301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43880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59533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8</a:t>
            </a:fld>
            <a:endParaRPr lang="en-US"/>
          </a:p>
        </p:txBody>
      </p:sp>
    </p:spTree>
    <p:extLst>
      <p:ext uri="{BB962C8B-B14F-4D97-AF65-F5344CB8AC3E}">
        <p14:creationId xmlns:p14="http://schemas.microsoft.com/office/powerpoint/2010/main" val="65030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9</a:t>
            </a:fld>
            <a:endParaRPr lang="en-US"/>
          </a:p>
        </p:txBody>
      </p:sp>
    </p:spTree>
    <p:extLst>
      <p:ext uri="{BB962C8B-B14F-4D97-AF65-F5344CB8AC3E}">
        <p14:creationId xmlns:p14="http://schemas.microsoft.com/office/powerpoint/2010/main" val="51584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10</a:t>
            </a:fld>
            <a:endParaRPr lang="en-US"/>
          </a:p>
        </p:txBody>
      </p:sp>
    </p:spTree>
    <p:extLst>
      <p:ext uri="{BB962C8B-B14F-4D97-AF65-F5344CB8AC3E}">
        <p14:creationId xmlns:p14="http://schemas.microsoft.com/office/powerpoint/2010/main" val="145005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11</a:t>
            </a:fld>
            <a:endParaRPr lang="en-US"/>
          </a:p>
        </p:txBody>
      </p:sp>
    </p:spTree>
    <p:extLst>
      <p:ext uri="{BB962C8B-B14F-4D97-AF65-F5344CB8AC3E}">
        <p14:creationId xmlns:p14="http://schemas.microsoft.com/office/powerpoint/2010/main" val="163502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7/11/2021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7/11/2021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7/11/2021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7/11/2021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emf"/><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sv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3.emf"/></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7703" y="1007392"/>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5" y="1158586"/>
            <a:ext cx="6116788"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AR Fashion</a:t>
            </a:r>
            <a:endParaRPr lang="ar-QA" sz="5400" dirty="0">
              <a:solidFill>
                <a:schemeClr val="bg1"/>
              </a:solidFill>
              <a:latin typeface="Politica" charset="0"/>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37320" y="2080323"/>
            <a:ext cx="2761863" cy="369332"/>
          </a:xfrm>
          <a:prstGeom prst="rect">
            <a:avLst/>
          </a:prstGeom>
          <a:noFill/>
        </p:spPr>
        <p:txBody>
          <a:bodyPr wrap="square" rtlCol="0">
            <a:spAutoFit/>
          </a:bodyPr>
          <a:lstStyle/>
          <a:p>
            <a:r>
              <a:rPr lang="en-US" dirty="0">
                <a:solidFill>
                  <a:schemeClr val="bg1"/>
                </a:solidFill>
              </a:rPr>
              <a:t>Coding</a:t>
            </a:r>
          </a:p>
        </p:txBody>
      </p:sp>
      <p:sp>
        <p:nvSpPr>
          <p:cNvPr id="9" name="TextBox 8">
            <a:extLst>
              <a:ext uri="{FF2B5EF4-FFF2-40B4-BE49-F238E27FC236}">
                <a16:creationId xmlns:a16="http://schemas.microsoft.com/office/drawing/2014/main" id="{B0B764AF-D4C9-421D-B4C5-8FF02F689A65}"/>
              </a:ext>
            </a:extLst>
          </p:cNvPr>
          <p:cNvSpPr txBox="1"/>
          <p:nvPr/>
        </p:nvSpPr>
        <p:spPr>
          <a:xfrm>
            <a:off x="3874402" y="3710437"/>
            <a:ext cx="2327564" cy="369332"/>
          </a:xfrm>
          <a:prstGeom prst="rect">
            <a:avLst/>
          </a:prstGeom>
          <a:noFill/>
        </p:spPr>
        <p:txBody>
          <a:bodyPr wrap="square" rtlCol="0">
            <a:spAutoFit/>
          </a:bodyPr>
          <a:lstStyle/>
          <a:p>
            <a:pPr algn="r"/>
            <a:r>
              <a:rPr lang="ar-QA" dirty="0">
                <a:solidFill>
                  <a:schemeClr val="bg1"/>
                </a:solidFill>
              </a:rPr>
              <a:t>برمجة</a:t>
            </a:r>
            <a:endParaRPr lang="en-US" dirty="0">
              <a:solidFill>
                <a:schemeClr val="bg1"/>
              </a:solidFill>
            </a:endParaRPr>
          </a:p>
        </p:txBody>
      </p:sp>
      <p:sp>
        <p:nvSpPr>
          <p:cNvPr id="10" name="TextBox 9">
            <a:extLst>
              <a:ext uri="{FF2B5EF4-FFF2-40B4-BE49-F238E27FC236}">
                <a16:creationId xmlns:a16="http://schemas.microsoft.com/office/drawing/2014/main" id="{306D6DE8-8DA8-4B8F-AA8A-EB9944E4A441}"/>
              </a:ext>
            </a:extLst>
          </p:cNvPr>
          <p:cNvSpPr txBox="1"/>
          <p:nvPr/>
        </p:nvSpPr>
        <p:spPr>
          <a:xfrm>
            <a:off x="1642905" y="3026963"/>
            <a:ext cx="4884078" cy="830997"/>
          </a:xfrm>
          <a:prstGeom prst="rect">
            <a:avLst/>
          </a:prstGeom>
          <a:noFill/>
        </p:spPr>
        <p:txBody>
          <a:bodyPr wrap="square" rtlCol="0">
            <a:spAutoFit/>
          </a:bodyPr>
          <a:lstStyle/>
          <a:p>
            <a:pPr algn="r"/>
            <a:r>
              <a:rPr lang="ar-QA" sz="4800" dirty="0">
                <a:solidFill>
                  <a:schemeClr val="bg1"/>
                </a:solidFill>
              </a:rPr>
              <a:t>الموضة والواقع المعزز</a:t>
            </a:r>
            <a:endParaRPr lang="en-US" sz="4800"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slamic Art &amp;amp; Architecture: History &amp;amp; Characteristics - Video &amp;amp; Lesson  Transcript | Study.com">
            <a:extLst>
              <a:ext uri="{FF2B5EF4-FFF2-40B4-BE49-F238E27FC236}">
                <a16:creationId xmlns:a16="http://schemas.microsoft.com/office/drawing/2014/main" id="{BB4D8960-6955-4D75-9CF2-1077F0B1B7C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254630"/>
            <a:ext cx="5137934" cy="26727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Stunning Beauty of Islamic Geometric Pattern | by Ali | However,  Mathematics | Medium">
            <a:extLst>
              <a:ext uri="{FF2B5EF4-FFF2-40B4-BE49-F238E27FC236}">
                <a16:creationId xmlns:a16="http://schemas.microsoft.com/office/drawing/2014/main" id="{DFC19E02-A6FF-4A5A-BC17-19B499577A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489670" cy="43251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7202E-120D-4CD1-A74D-59752CFB6F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6880" y="0"/>
            <a:ext cx="6489985" cy="4325112"/>
          </a:xfrm>
          <a:prstGeom prst="rect">
            <a:avLst/>
          </a:prstGeom>
        </p:spPr>
      </p:pic>
      <p:pic>
        <p:nvPicPr>
          <p:cNvPr id="4" name="Picture 3">
            <a:extLst>
              <a:ext uri="{FF2B5EF4-FFF2-40B4-BE49-F238E27FC236}">
                <a16:creationId xmlns:a16="http://schemas.microsoft.com/office/drawing/2014/main" id="{10FCAB8E-69AE-473A-A650-D7360453BB7E}"/>
              </a:ext>
            </a:extLst>
          </p:cNvPr>
          <p:cNvPicPr>
            <a:picLocks noChangeAspect="1"/>
          </p:cNvPicPr>
          <p:nvPr/>
        </p:nvPicPr>
        <p:blipFill>
          <a:blip r:embed="rId6"/>
          <a:stretch>
            <a:fillRect/>
          </a:stretch>
        </p:blipFill>
        <p:spPr>
          <a:xfrm>
            <a:off x="8842248" y="4325112"/>
            <a:ext cx="3349752" cy="2531789"/>
          </a:xfrm>
          <a:prstGeom prst="rect">
            <a:avLst/>
          </a:prstGeom>
        </p:spPr>
      </p:pic>
      <p:pic>
        <p:nvPicPr>
          <p:cNvPr id="5" name="Picture 4">
            <a:extLst>
              <a:ext uri="{FF2B5EF4-FFF2-40B4-BE49-F238E27FC236}">
                <a16:creationId xmlns:a16="http://schemas.microsoft.com/office/drawing/2014/main" id="{61FA6F79-A05D-4BB0-A3CC-8BAECAE7BD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7934" y="4325112"/>
            <a:ext cx="3704314" cy="2592053"/>
          </a:xfrm>
          <a:prstGeom prst="rect">
            <a:avLst/>
          </a:prstGeom>
        </p:spPr>
      </p:pic>
      <p:cxnSp>
        <p:nvCxnSpPr>
          <p:cNvPr id="7" name="Straight Connector 6">
            <a:extLst>
              <a:ext uri="{FF2B5EF4-FFF2-40B4-BE49-F238E27FC236}">
                <a16:creationId xmlns:a16="http://schemas.microsoft.com/office/drawing/2014/main" id="{58980DB3-433C-4302-ACA0-1F21102719C5}"/>
              </a:ext>
            </a:extLst>
          </p:cNvPr>
          <p:cNvCxnSpPr/>
          <p:nvPr/>
        </p:nvCxnSpPr>
        <p:spPr>
          <a:xfrm>
            <a:off x="0" y="4325112"/>
            <a:ext cx="12246865" cy="0"/>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27995C46-99D0-4C25-9123-FB33CCB561F4}"/>
              </a:ext>
            </a:extLst>
          </p:cNvPr>
          <p:cNvCxnSpPr>
            <a:cxnSpLocks/>
          </p:cNvCxnSpPr>
          <p:nvPr/>
        </p:nvCxnSpPr>
        <p:spPr>
          <a:xfrm flipV="1">
            <a:off x="5756880" y="-9144"/>
            <a:ext cx="0" cy="4339128"/>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740DE630-165B-483E-B5B2-54E2CA2CF1C4}"/>
              </a:ext>
            </a:extLst>
          </p:cNvPr>
          <p:cNvCxnSpPr>
            <a:cxnSpLocks/>
          </p:cNvCxnSpPr>
          <p:nvPr/>
        </p:nvCxnSpPr>
        <p:spPr>
          <a:xfrm flipV="1">
            <a:off x="5131046" y="4339127"/>
            <a:ext cx="0" cy="2785873"/>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FDA965E-BB33-4569-9B04-2CDA270FB50C}"/>
              </a:ext>
            </a:extLst>
          </p:cNvPr>
          <p:cNvCxnSpPr>
            <a:cxnSpLocks/>
          </p:cNvCxnSpPr>
          <p:nvPr/>
        </p:nvCxnSpPr>
        <p:spPr>
          <a:xfrm flipV="1">
            <a:off x="8840462" y="4339127"/>
            <a:ext cx="0" cy="2785873"/>
          </a:xfrm>
          <a:prstGeom prst="line">
            <a:avLst/>
          </a:prstGeom>
          <a:ln>
            <a:solidFill>
              <a:srgbClr val="F72E41"/>
            </a:solidFill>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D506ACE8-9DF1-4D5A-B6C9-B3955596EDB6}"/>
              </a:ext>
            </a:extLst>
          </p:cNvPr>
          <p:cNvSpPr/>
          <p:nvPr/>
        </p:nvSpPr>
        <p:spPr>
          <a:xfrm>
            <a:off x="5838617" y="3792816"/>
            <a:ext cx="2003056" cy="461814"/>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olitica" panose="02000506060000020004" pitchFamily="2" charset="0"/>
              </a:rPr>
              <a:t>Patterns in Mosques </a:t>
            </a:r>
          </a:p>
        </p:txBody>
      </p:sp>
    </p:spTree>
    <p:extLst>
      <p:ext uri="{BB962C8B-B14F-4D97-AF65-F5344CB8AC3E}">
        <p14:creationId xmlns:p14="http://schemas.microsoft.com/office/powerpoint/2010/main" val="341979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arpets from the Islamic World, 1600–1800 | Essay | The Metropolitan Museum  of Art | Heilbrunn Timeline of Art History">
            <a:extLst>
              <a:ext uri="{FF2B5EF4-FFF2-40B4-BE49-F238E27FC236}">
                <a16:creationId xmlns:a16="http://schemas.microsoft.com/office/drawing/2014/main" id="{FA74F159-CDF0-40CD-A484-1559558A0A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1929" y="0"/>
            <a:ext cx="41833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lamic Art | Islamic Carpets | History of Antique Islamic Rugs">
            <a:extLst>
              <a:ext uri="{FF2B5EF4-FFF2-40B4-BE49-F238E27FC236}">
                <a16:creationId xmlns:a16="http://schemas.microsoft.com/office/drawing/2014/main" id="{C200BFC6-AD03-4715-A029-5752054F10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213095" y="1337310"/>
            <a:ext cx="6857998" cy="4183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lamic Art | Islamic Carpets | History of Antique Islamic Rugs">
            <a:extLst>
              <a:ext uri="{FF2B5EF4-FFF2-40B4-BE49-F238E27FC236}">
                <a16:creationId xmlns:a16="http://schemas.microsoft.com/office/drawing/2014/main" id="{109AB852-D3EC-45A2-BB2C-39153E2A67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6482718" y="1148714"/>
            <a:ext cx="6858000" cy="45605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D306DAC-41E5-4436-B94A-023EC7C1EEB8}"/>
              </a:ext>
            </a:extLst>
          </p:cNvPr>
          <p:cNvCxnSpPr>
            <a:cxnSpLocks/>
          </p:cNvCxnSpPr>
          <p:nvPr/>
        </p:nvCxnSpPr>
        <p:spPr>
          <a:xfrm flipV="1">
            <a:off x="3550404" y="0"/>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EFBB4003-C547-4F73-BD6D-8C4122332B46}"/>
              </a:ext>
            </a:extLst>
          </p:cNvPr>
          <p:cNvCxnSpPr>
            <a:cxnSpLocks/>
          </p:cNvCxnSpPr>
          <p:nvPr/>
        </p:nvCxnSpPr>
        <p:spPr>
          <a:xfrm flipV="1">
            <a:off x="7638536" y="-2"/>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40C72C82-832C-44E5-A545-0B2D111CDC36}"/>
              </a:ext>
            </a:extLst>
          </p:cNvPr>
          <p:cNvCxnSpPr>
            <a:cxnSpLocks/>
          </p:cNvCxnSpPr>
          <p:nvPr/>
        </p:nvCxnSpPr>
        <p:spPr>
          <a:xfrm flipH="1">
            <a:off x="-637614" y="6838946"/>
            <a:ext cx="12829615" cy="0"/>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57C9C83A-2947-4790-A870-79BB85F92C5A}"/>
              </a:ext>
            </a:extLst>
          </p:cNvPr>
          <p:cNvCxnSpPr>
            <a:cxnSpLocks/>
          </p:cNvCxnSpPr>
          <p:nvPr/>
        </p:nvCxnSpPr>
        <p:spPr>
          <a:xfrm flipH="1">
            <a:off x="-666188" y="19053"/>
            <a:ext cx="12934388" cy="0"/>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C696EE30-5D43-46B9-A5C3-4DF6E84D4798}"/>
              </a:ext>
            </a:extLst>
          </p:cNvPr>
          <p:cNvCxnSpPr>
            <a:cxnSpLocks/>
          </p:cNvCxnSpPr>
          <p:nvPr/>
        </p:nvCxnSpPr>
        <p:spPr>
          <a:xfrm flipV="1">
            <a:off x="7665" y="19053"/>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60D3EDF-49DB-442E-939F-EA0DE72F202F}"/>
              </a:ext>
            </a:extLst>
          </p:cNvPr>
          <p:cNvCxnSpPr>
            <a:cxnSpLocks/>
          </p:cNvCxnSpPr>
          <p:nvPr/>
        </p:nvCxnSpPr>
        <p:spPr>
          <a:xfrm flipV="1">
            <a:off x="12153386" y="19053"/>
            <a:ext cx="0" cy="6857998"/>
          </a:xfrm>
          <a:prstGeom prst="line">
            <a:avLst/>
          </a:prstGeom>
          <a:ln w="28575">
            <a:solidFill>
              <a:srgbClr val="F72E41"/>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BA35D4FF-842F-47B1-B0AD-551FA68C713E}"/>
              </a:ext>
            </a:extLst>
          </p:cNvPr>
          <p:cNvSpPr/>
          <p:nvPr/>
        </p:nvSpPr>
        <p:spPr>
          <a:xfrm>
            <a:off x="3657647" y="6238432"/>
            <a:ext cx="2003056" cy="461814"/>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olitica" panose="02000506060000020004" pitchFamily="2" charset="0"/>
              </a:rPr>
              <a:t>Patterns in Carpets </a:t>
            </a:r>
          </a:p>
        </p:txBody>
      </p:sp>
    </p:spTree>
    <p:extLst>
      <p:ext uri="{BB962C8B-B14F-4D97-AF65-F5344CB8AC3E}">
        <p14:creationId xmlns:p14="http://schemas.microsoft.com/office/powerpoint/2010/main" val="370903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5" name="Google Shape;342;p12">
            <a:extLst>
              <a:ext uri="{FF2B5EF4-FFF2-40B4-BE49-F238E27FC236}">
                <a16:creationId xmlns:a16="http://schemas.microsoft.com/office/drawing/2014/main" id="{1F7550FC-D3C9-4E68-9EA6-2B75387A3C01}"/>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What is Fashion?  </a:t>
            </a:r>
            <a:r>
              <a:rPr lang="ar-DZ" sz="4000" b="1" dirty="0">
                <a:solidFill>
                  <a:schemeClr val="tx1"/>
                </a:solidFill>
                <a:latin typeface="Politica" panose="02000506060000020004" pitchFamily="2" charset="0"/>
                <a:ea typeface="Megrim"/>
                <a:cs typeface="Megrim"/>
                <a:sym typeface="Nixie One"/>
              </a:rPr>
              <a:t> </a:t>
            </a:r>
            <a:r>
              <a:rPr lang="en-US" sz="4000" b="1" dirty="0">
                <a:solidFill>
                  <a:schemeClr val="tx1"/>
                </a:solidFill>
                <a:latin typeface="Politica" panose="02000506060000020004" pitchFamily="2" charset="0"/>
                <a:ea typeface="Megrim"/>
                <a:cs typeface="Megrim"/>
                <a:sym typeface="Nixie One"/>
              </a:rPr>
              <a:t>                    </a:t>
            </a:r>
            <a:r>
              <a:rPr lang="ar-QA" sz="4000" b="1" dirty="0">
                <a:solidFill>
                  <a:schemeClr val="tx1"/>
                </a:solidFill>
                <a:latin typeface="+mn-lt"/>
                <a:ea typeface="Megrim"/>
                <a:cs typeface="Megrim"/>
                <a:sym typeface="Nixie One"/>
              </a:rPr>
              <a:t>ماهي الموضة؟                                      </a:t>
            </a:r>
            <a:endParaRPr lang="en-US" sz="4000" b="1" dirty="0">
              <a:solidFill>
                <a:schemeClr val="tx1"/>
              </a:solidFill>
              <a:latin typeface="+mn-lt"/>
              <a:ea typeface="Megrim"/>
              <a:cs typeface="Megrim"/>
              <a:sym typeface="Nixie One"/>
            </a:endParaRPr>
          </a:p>
        </p:txBody>
      </p:sp>
      <p:sp>
        <p:nvSpPr>
          <p:cNvPr id="26" name="Rectangle 25">
            <a:extLst>
              <a:ext uri="{FF2B5EF4-FFF2-40B4-BE49-F238E27FC236}">
                <a16:creationId xmlns:a16="http://schemas.microsoft.com/office/drawing/2014/main" id="{7FE5EF7A-AAAA-48E4-997E-6ADC7DD55A20}"/>
              </a:ext>
            </a:extLst>
          </p:cNvPr>
          <p:cNvSpPr/>
          <p:nvPr/>
        </p:nvSpPr>
        <p:spPr>
          <a:xfrm>
            <a:off x="228600" y="1997839"/>
            <a:ext cx="6744097" cy="2862322"/>
          </a:xfrm>
          <a:prstGeom prst="rect">
            <a:avLst/>
          </a:prstGeom>
          <a:solidFill>
            <a:srgbClr val="F72E41"/>
          </a:solidFill>
        </p:spPr>
        <p:txBody>
          <a:bodyPr wrap="square">
            <a:spAutoFit/>
          </a:bodyPr>
          <a:lstStyle/>
          <a:p>
            <a:pPr algn="just"/>
            <a:r>
              <a:rPr lang="en-US" sz="2000" dirty="0">
                <a:solidFill>
                  <a:schemeClr val="bg1"/>
                </a:solidFill>
                <a:latin typeface="Consolas" charset="0"/>
              </a:rPr>
              <a:t>Fashion is the general style of dress or behavior at any given time, constantly changing to adapt with time change. We can find fashion in furniture, automobiles, clothing and other objects.</a:t>
            </a:r>
            <a:endParaRPr lang="ar-QA" sz="2000" dirty="0">
              <a:solidFill>
                <a:schemeClr val="bg1"/>
              </a:solidFill>
              <a:latin typeface="Consolas" charset="0"/>
            </a:endParaRPr>
          </a:p>
          <a:p>
            <a:pPr algn="just"/>
            <a:endParaRPr lang="ar-QA" sz="2000" dirty="0">
              <a:solidFill>
                <a:schemeClr val="bg1"/>
              </a:solidFill>
              <a:latin typeface="Consolas" charset="0"/>
            </a:endParaRPr>
          </a:p>
          <a:p>
            <a:pPr algn="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الموضة هي</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النمط العام للباس أو السلوك في أي وقت ، </a:t>
            </a:r>
            <a:r>
              <a:rPr lang="ar-QA" altLang="en-US" sz="2000" dirty="0">
                <a:solidFill>
                  <a:schemeClr val="bg1"/>
                </a:solidFill>
                <a:latin typeface="Google Sans"/>
                <a:cs typeface="Arial" panose="020B0604020202020204" pitchFamily="34" charset="0"/>
              </a:rPr>
              <a:t>وتتغير</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باستمرار للتكيف مع تغير الوقت. يمكننا أن نجد الموضة في الأثاث والسيارات والملابس والأشياء الأخرى</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a:t>
            </a:r>
            <a:endParaRPr lang="ar-DZ" sz="2000" dirty="0">
              <a:solidFill>
                <a:schemeClr val="bg1"/>
              </a:solidFill>
              <a:latin typeface="Consolas" charset="0"/>
              <a:sym typeface="Arial"/>
            </a:endParaRPr>
          </a:p>
        </p:txBody>
      </p:sp>
      <p:sp>
        <p:nvSpPr>
          <p:cNvPr id="4" name="Rectangle 1">
            <a:extLst>
              <a:ext uri="{FF2B5EF4-FFF2-40B4-BE49-F238E27FC236}">
                <a16:creationId xmlns:a16="http://schemas.microsoft.com/office/drawing/2014/main" id="{03CC0D00-B00E-4A8F-8AAB-F260EB58D352}"/>
              </a:ext>
            </a:extLst>
          </p:cNvPr>
          <p:cNvSpPr>
            <a:spLocks noChangeArrowheads="1"/>
          </p:cNvSpPr>
          <p:nvPr/>
        </p:nvSpPr>
        <p:spPr bwMode="auto">
          <a:xfrm>
            <a:off x="121919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picture containing shape&#10;&#10;Description automatically generated">
            <a:extLst>
              <a:ext uri="{FF2B5EF4-FFF2-40B4-BE49-F238E27FC236}">
                <a16:creationId xmlns:a16="http://schemas.microsoft.com/office/drawing/2014/main" id="{3477119A-6D06-486F-AE96-EEB546AFBE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6210" y="1916628"/>
            <a:ext cx="3601528" cy="3116424"/>
          </a:xfrm>
          <a:prstGeom prst="rect">
            <a:avLst/>
          </a:prstGeom>
        </p:spPr>
      </p:pic>
      <p:pic>
        <p:nvPicPr>
          <p:cNvPr id="8" name="Picture 7">
            <a:extLst>
              <a:ext uri="{FF2B5EF4-FFF2-40B4-BE49-F238E27FC236}">
                <a16:creationId xmlns:a16="http://schemas.microsoft.com/office/drawing/2014/main" id="{6AB6A48F-0F8E-4AFE-B6D9-F93F99F7CB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26840" y="3287537"/>
            <a:ext cx="2178741" cy="1674814"/>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EC85C8FF-35A9-4DC5-B9B0-CCD98F4F54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53311" y="1896554"/>
            <a:ext cx="1525798" cy="1320282"/>
          </a:xfrm>
          <a:prstGeom prst="rect">
            <a:avLst/>
          </a:prstGeom>
        </p:spPr>
      </p:pic>
    </p:spTree>
    <p:extLst>
      <p:ext uri="{BB962C8B-B14F-4D97-AF65-F5344CB8AC3E}">
        <p14:creationId xmlns:p14="http://schemas.microsoft.com/office/powerpoint/2010/main" val="88631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0F20C4-574D-4AD1-A244-96E69925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EA493-4FFB-441C-81ED-65BC0916D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9A7CC453-6F47-4427-B67D-37E65A92C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1" name="Freeform 5">
              <a:extLst>
                <a:ext uri="{FF2B5EF4-FFF2-40B4-BE49-F238E27FC236}">
                  <a16:creationId xmlns:a16="http://schemas.microsoft.com/office/drawing/2014/main" id="{1B6AD4D9-2CD8-4BB1-8DA9-B1E2BC9BB6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58E860C5-0E72-4769-BC34-B0F6BEFBC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410B4B11-67FA-4043-A58C-BC226E7AC3BB}"/>
              </a:ext>
            </a:extLst>
          </p:cNvPr>
          <p:cNvSpPr txBox="1"/>
          <p:nvPr/>
        </p:nvSpPr>
        <p:spPr>
          <a:xfrm>
            <a:off x="364500" y="2478368"/>
            <a:ext cx="5577757" cy="2554545"/>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DIGITAL</a:t>
            </a:r>
          </a:p>
          <a:p>
            <a:r>
              <a:rPr lang="en-US" sz="8000" dirty="0">
                <a:solidFill>
                  <a:schemeClr val="bg1"/>
                </a:solidFill>
                <a:latin typeface="Politica" charset="0"/>
                <a:ea typeface="Politica" charset="0"/>
                <a:cs typeface="Politica" charset="0"/>
              </a:rPr>
              <a:t>FASHION</a:t>
            </a:r>
          </a:p>
        </p:txBody>
      </p:sp>
    </p:spTree>
    <p:extLst>
      <p:ext uri="{BB962C8B-B14F-4D97-AF65-F5344CB8AC3E}">
        <p14:creationId xmlns:p14="http://schemas.microsoft.com/office/powerpoint/2010/main" val="316619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DF00A-F0F2-4AF5-8084-5E6BD3D4687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a:extLst>
              <a:ext uri="{FF2B5EF4-FFF2-40B4-BE49-F238E27FC236}">
                <a16:creationId xmlns:a16="http://schemas.microsoft.com/office/drawing/2014/main" id="{7228C0B8-DF82-4BD9-B2CF-C6533E3AF099}"/>
              </a:ext>
            </a:extLst>
          </p:cNvPr>
          <p:cNvGrpSpPr/>
          <p:nvPr/>
        </p:nvGrpSpPr>
        <p:grpSpPr>
          <a:xfrm>
            <a:off x="9346162" y="6273830"/>
            <a:ext cx="1317480" cy="429393"/>
            <a:chOff x="9331349" y="6222078"/>
            <a:chExt cx="1450765" cy="472833"/>
          </a:xfrm>
        </p:grpSpPr>
        <p:pic>
          <p:nvPicPr>
            <p:cNvPr id="6" name="Picture 5">
              <a:extLst>
                <a:ext uri="{FF2B5EF4-FFF2-40B4-BE49-F238E27FC236}">
                  <a16:creationId xmlns:a16="http://schemas.microsoft.com/office/drawing/2014/main" id="{ED707FCE-F54D-4B41-84A9-06CFB50B7D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7" name="Picture 6">
              <a:extLst>
                <a:ext uri="{FF2B5EF4-FFF2-40B4-BE49-F238E27FC236}">
                  <a16:creationId xmlns:a16="http://schemas.microsoft.com/office/drawing/2014/main" id="{B8565698-846B-48C6-A15A-7015B7F6E1D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9" name="Picture 8" descr="A picture containing shape&#10;&#10;Description automatically generated">
            <a:extLst>
              <a:ext uri="{FF2B5EF4-FFF2-40B4-BE49-F238E27FC236}">
                <a16:creationId xmlns:a16="http://schemas.microsoft.com/office/drawing/2014/main" id="{5DFC7D8C-EA23-40E0-A32E-D1367A16CC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338" y="2258906"/>
            <a:ext cx="2651779" cy="2289279"/>
          </a:xfrm>
          <a:prstGeom prst="rect">
            <a:avLst/>
          </a:prstGeom>
        </p:spPr>
      </p:pic>
      <p:sp>
        <p:nvSpPr>
          <p:cNvPr id="11" name="Plus Sign 10">
            <a:extLst>
              <a:ext uri="{FF2B5EF4-FFF2-40B4-BE49-F238E27FC236}">
                <a16:creationId xmlns:a16="http://schemas.microsoft.com/office/drawing/2014/main" id="{921CBBB1-53CB-416E-90B4-6EC7D237F9EA}"/>
              </a:ext>
            </a:extLst>
          </p:cNvPr>
          <p:cNvSpPr/>
          <p:nvPr/>
        </p:nvSpPr>
        <p:spPr>
          <a:xfrm>
            <a:off x="3055775" y="2830615"/>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descr="A picture containing shape&#10;&#10;Description automatically generated">
            <a:extLst>
              <a:ext uri="{FF2B5EF4-FFF2-40B4-BE49-F238E27FC236}">
                <a16:creationId xmlns:a16="http://schemas.microsoft.com/office/drawing/2014/main" id="{EECDBF30-CD3E-43A9-ABBE-44134376F2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2528" y="1974032"/>
            <a:ext cx="3375940" cy="269156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3BB640AD-1568-4DB9-AC5B-584ADC46AF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18237" y="2448526"/>
            <a:ext cx="1523868" cy="125745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0845F8A-95F8-4867-9110-B844BE6A50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04174" y="2258907"/>
            <a:ext cx="2658168" cy="2289279"/>
          </a:xfrm>
          <a:prstGeom prst="rect">
            <a:avLst/>
          </a:prstGeom>
        </p:spPr>
      </p:pic>
      <p:sp>
        <p:nvSpPr>
          <p:cNvPr id="18" name="Plus Sign 17">
            <a:extLst>
              <a:ext uri="{FF2B5EF4-FFF2-40B4-BE49-F238E27FC236}">
                <a16:creationId xmlns:a16="http://schemas.microsoft.com/office/drawing/2014/main" id="{04BB6C83-C784-419C-A068-0F1F6012591F}"/>
              </a:ext>
            </a:extLst>
          </p:cNvPr>
          <p:cNvSpPr/>
          <p:nvPr/>
        </p:nvSpPr>
        <p:spPr>
          <a:xfrm>
            <a:off x="7985449" y="2850338"/>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Google Shape;342;p12">
            <a:extLst>
              <a:ext uri="{FF2B5EF4-FFF2-40B4-BE49-F238E27FC236}">
                <a16:creationId xmlns:a16="http://schemas.microsoft.com/office/drawing/2014/main" id="{0A59FC47-8AA2-4A43-99F5-B35C8421EB45}"/>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Digital Fashion </a:t>
            </a:r>
            <a:r>
              <a:rPr lang="ar-QA" sz="4000" b="1" dirty="0">
                <a:solidFill>
                  <a:schemeClr val="tx1"/>
                </a:solidFill>
                <a:latin typeface="+mn-lt"/>
                <a:ea typeface="Megrim"/>
                <a:cs typeface="Megrim"/>
                <a:sym typeface="Nixie One"/>
              </a:rPr>
              <a:t>الموضة الرقمية                                                        </a:t>
            </a:r>
            <a:endParaRPr lang="en-US" sz="4000" b="1" dirty="0">
              <a:solidFill>
                <a:schemeClr val="tx1"/>
              </a:solidFill>
              <a:latin typeface="+mn-lt"/>
              <a:ea typeface="Megrim"/>
              <a:cs typeface="Megrim"/>
              <a:sym typeface="Nixie One"/>
            </a:endParaRPr>
          </a:p>
        </p:txBody>
      </p:sp>
      <p:sp>
        <p:nvSpPr>
          <p:cNvPr id="26" name="Google Shape;342;p12">
            <a:extLst>
              <a:ext uri="{FF2B5EF4-FFF2-40B4-BE49-F238E27FC236}">
                <a16:creationId xmlns:a16="http://schemas.microsoft.com/office/drawing/2014/main" id="{CB757B56-4212-428E-84FA-FE07E6FF76DD}"/>
              </a:ext>
            </a:extLst>
          </p:cNvPr>
          <p:cNvSpPr txBox="1">
            <a:spLocks/>
          </p:cNvSpPr>
          <p:nvPr/>
        </p:nvSpPr>
        <p:spPr>
          <a:xfrm>
            <a:off x="578915"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Fashion</a:t>
            </a:r>
          </a:p>
          <a:p>
            <a:pPr algn="ctr"/>
            <a:r>
              <a:rPr lang="ar-QA" sz="3600" dirty="0">
                <a:solidFill>
                  <a:schemeClr val="tx1"/>
                </a:solidFill>
                <a:latin typeface="Politica" panose="02000506060000020004" pitchFamily="2" charset="0"/>
                <a:ea typeface="Megrim"/>
                <a:cs typeface="Megrim"/>
                <a:sym typeface="Nixie One"/>
              </a:rPr>
              <a:t>الموضة</a:t>
            </a:r>
            <a:endParaRPr lang="en-US" sz="3600" dirty="0">
              <a:solidFill>
                <a:schemeClr val="tx1"/>
              </a:solidFill>
              <a:latin typeface="Politica" panose="02000506060000020004" pitchFamily="2" charset="0"/>
              <a:ea typeface="Megrim"/>
              <a:cs typeface="Megrim"/>
              <a:sym typeface="Nixie One"/>
            </a:endParaRPr>
          </a:p>
        </p:txBody>
      </p:sp>
      <p:sp>
        <p:nvSpPr>
          <p:cNvPr id="27" name="Google Shape;342;p12">
            <a:extLst>
              <a:ext uri="{FF2B5EF4-FFF2-40B4-BE49-F238E27FC236}">
                <a16:creationId xmlns:a16="http://schemas.microsoft.com/office/drawing/2014/main" id="{13D2DCFA-A77F-4FED-BACC-82344D594C8F}"/>
              </a:ext>
            </a:extLst>
          </p:cNvPr>
          <p:cNvSpPr txBox="1">
            <a:spLocks/>
          </p:cNvSpPr>
          <p:nvPr/>
        </p:nvSpPr>
        <p:spPr>
          <a:xfrm>
            <a:off x="5149688"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Computer</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الكمبيوتر</a:t>
            </a:r>
            <a:endParaRPr lang="en-US" sz="3600" dirty="0">
              <a:solidFill>
                <a:schemeClr val="tx1"/>
              </a:solidFill>
              <a:latin typeface="Politica" panose="02000506060000020004" pitchFamily="2" charset="0"/>
              <a:ea typeface="Megrim"/>
              <a:cs typeface="Megrim"/>
              <a:sym typeface="Nixie One"/>
            </a:endParaRPr>
          </a:p>
        </p:txBody>
      </p:sp>
      <p:sp>
        <p:nvSpPr>
          <p:cNvPr id="28" name="Google Shape;342;p12">
            <a:extLst>
              <a:ext uri="{FF2B5EF4-FFF2-40B4-BE49-F238E27FC236}">
                <a16:creationId xmlns:a16="http://schemas.microsoft.com/office/drawing/2014/main" id="{B067BF07-BB90-40EC-BC1C-183AB9E37BBA}"/>
              </a:ext>
            </a:extLst>
          </p:cNvPr>
          <p:cNvSpPr txBox="1">
            <a:spLocks/>
          </p:cNvSpPr>
          <p:nvPr/>
        </p:nvSpPr>
        <p:spPr>
          <a:xfrm>
            <a:off x="8986934" y="4662619"/>
            <a:ext cx="3205066" cy="12857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Digital Fabrication</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التصنيع الرقمي</a:t>
            </a:r>
            <a:r>
              <a:rPr lang="en-US" sz="3600" dirty="0">
                <a:solidFill>
                  <a:schemeClr val="tx1"/>
                </a:solidFill>
                <a:latin typeface="Politica" panose="02000506060000020004" pitchFamily="2" charset="0"/>
                <a:ea typeface="Megrim"/>
                <a:cs typeface="Megrim"/>
                <a:sym typeface="Nixie One"/>
              </a:rPr>
              <a:t> </a:t>
            </a:r>
          </a:p>
        </p:txBody>
      </p:sp>
    </p:spTree>
    <p:extLst>
      <p:ext uri="{BB962C8B-B14F-4D97-AF65-F5344CB8AC3E}">
        <p14:creationId xmlns:p14="http://schemas.microsoft.com/office/powerpoint/2010/main" val="275407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suit and tie smiling at the camera&#10;&#10;Description automatically generated">
            <a:extLst>
              <a:ext uri="{FF2B5EF4-FFF2-40B4-BE49-F238E27FC236}">
                <a16:creationId xmlns:a16="http://schemas.microsoft.com/office/drawing/2014/main" id="{7ECB0CC4-9923-416F-B031-0ABA6B206E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84" y="1065207"/>
            <a:ext cx="3327504" cy="4985026"/>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Two people standing in front of a building&#10;&#10;Description automatically generated">
            <a:extLst>
              <a:ext uri="{FF2B5EF4-FFF2-40B4-BE49-F238E27FC236}">
                <a16:creationId xmlns:a16="http://schemas.microsoft.com/office/drawing/2014/main" id="{B95B9669-30C7-4B51-AEAE-6ED49AA55E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0579" y="1065207"/>
            <a:ext cx="3752649" cy="4985026"/>
          </a:xfrm>
          <a:prstGeom prst="rect">
            <a:avLst/>
          </a:prstGeom>
        </p:spPr>
      </p:pic>
      <p:cxnSp>
        <p:nvCxnSpPr>
          <p:cNvPr id="26"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erson wearing a costume&#10;&#10;Description automatically generated">
            <a:extLst>
              <a:ext uri="{FF2B5EF4-FFF2-40B4-BE49-F238E27FC236}">
                <a16:creationId xmlns:a16="http://schemas.microsoft.com/office/drawing/2014/main" id="{6592DB13-7C4D-414C-9CE1-884687A99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3570" y="1065207"/>
            <a:ext cx="3738770" cy="4985027"/>
          </a:xfrm>
          <a:prstGeom prst="rect">
            <a:avLst/>
          </a:prstGeom>
        </p:spPr>
      </p:pic>
      <p:sp>
        <p:nvSpPr>
          <p:cNvPr id="8" name="Google Shape;342;p12">
            <a:extLst>
              <a:ext uri="{FF2B5EF4-FFF2-40B4-BE49-F238E27FC236}">
                <a16:creationId xmlns:a16="http://schemas.microsoft.com/office/drawing/2014/main" id="{BDD1DBD5-C7D6-41EC-B8E1-37C495CBC4EC}"/>
              </a:ext>
            </a:extLst>
          </p:cNvPr>
          <p:cNvSpPr txBox="1">
            <a:spLocks/>
          </p:cNvSpPr>
          <p:nvPr/>
        </p:nvSpPr>
        <p:spPr>
          <a:xfrm>
            <a:off x="432189" y="155072"/>
            <a:ext cx="5537463" cy="7763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Examples</a:t>
            </a:r>
          </a:p>
        </p:txBody>
      </p:sp>
      <p:sp>
        <p:nvSpPr>
          <p:cNvPr id="27" name="TextBox 26">
            <a:extLst>
              <a:ext uri="{FF2B5EF4-FFF2-40B4-BE49-F238E27FC236}">
                <a16:creationId xmlns:a16="http://schemas.microsoft.com/office/drawing/2014/main" id="{90AF6958-3086-498C-B75D-95C55C0212D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8" name="Group 27">
            <a:extLst>
              <a:ext uri="{FF2B5EF4-FFF2-40B4-BE49-F238E27FC236}">
                <a16:creationId xmlns:a16="http://schemas.microsoft.com/office/drawing/2014/main" id="{4821993F-79D2-4C4B-95B4-13AC60DAEC2F}"/>
              </a:ext>
            </a:extLst>
          </p:cNvPr>
          <p:cNvGrpSpPr/>
          <p:nvPr/>
        </p:nvGrpSpPr>
        <p:grpSpPr>
          <a:xfrm>
            <a:off x="9346162" y="6273830"/>
            <a:ext cx="1317480" cy="429393"/>
            <a:chOff x="9331349" y="6222078"/>
            <a:chExt cx="1450765" cy="472833"/>
          </a:xfrm>
        </p:grpSpPr>
        <p:pic>
          <p:nvPicPr>
            <p:cNvPr id="29" name="Picture 28">
              <a:extLst>
                <a:ext uri="{FF2B5EF4-FFF2-40B4-BE49-F238E27FC236}">
                  <a16:creationId xmlns:a16="http://schemas.microsoft.com/office/drawing/2014/main" id="{AE7EA544-DF36-43F1-A61D-B8A25388C8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0" name="Picture 29">
              <a:extLst>
                <a:ext uri="{FF2B5EF4-FFF2-40B4-BE49-F238E27FC236}">
                  <a16:creationId xmlns:a16="http://schemas.microsoft.com/office/drawing/2014/main" id="{68054466-B75E-4C9A-ABEA-D7275CF72203}"/>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Google Shape;342;p12">
            <a:extLst>
              <a:ext uri="{FF2B5EF4-FFF2-40B4-BE49-F238E27FC236}">
                <a16:creationId xmlns:a16="http://schemas.microsoft.com/office/drawing/2014/main" id="{0E8626D7-DEBE-430B-A0B3-1AB4BE723633}"/>
              </a:ext>
            </a:extLst>
          </p:cNvPr>
          <p:cNvSpPr txBox="1">
            <a:spLocks/>
          </p:cNvSpPr>
          <p:nvPr/>
        </p:nvSpPr>
        <p:spPr>
          <a:xfrm>
            <a:off x="3073428" y="286089"/>
            <a:ext cx="864891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أمثلة</a:t>
            </a:r>
            <a:endParaRPr lang="en-US" sz="4000" b="1" dirty="0">
              <a:solidFill>
                <a:schemeClr val="tx1"/>
              </a:solidFill>
              <a:latin typeface="+mn-lt"/>
              <a:ea typeface="Megrim"/>
              <a:cs typeface="Megrim"/>
              <a:sym typeface="Nixie One"/>
            </a:endParaRPr>
          </a:p>
        </p:txBody>
      </p:sp>
    </p:spTree>
    <p:extLst>
      <p:ext uri="{BB962C8B-B14F-4D97-AF65-F5344CB8AC3E}">
        <p14:creationId xmlns:p14="http://schemas.microsoft.com/office/powerpoint/2010/main" val="154468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clothing, wearing, sitting, dog&#10;&#10;Description automatically generated">
            <a:extLst>
              <a:ext uri="{FF2B5EF4-FFF2-40B4-BE49-F238E27FC236}">
                <a16:creationId xmlns:a16="http://schemas.microsoft.com/office/drawing/2014/main" id="{ED9A1788-58D6-4D23-A4FC-4FAA3C8CD2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0"/>
            <a:ext cx="4063593" cy="6857990"/>
          </a:xfrm>
          <a:prstGeom prst="rect">
            <a:avLst/>
          </a:prstGeom>
        </p:spPr>
      </p:pic>
      <p:pic>
        <p:nvPicPr>
          <p:cNvPr id="5" name="Picture 4" descr="A picture containing looking, sitting, close, cat&#10;&#10;Description automatically generated">
            <a:extLst>
              <a:ext uri="{FF2B5EF4-FFF2-40B4-BE49-F238E27FC236}">
                <a16:creationId xmlns:a16="http://schemas.microsoft.com/office/drawing/2014/main" id="{7AFFE01B-368F-430C-BA86-663C78E3C8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4204" y="10"/>
            <a:ext cx="4063593" cy="6857990"/>
          </a:xfrm>
          <a:prstGeom prst="rect">
            <a:avLst/>
          </a:prstGeom>
        </p:spPr>
      </p:pic>
      <p:pic>
        <p:nvPicPr>
          <p:cNvPr id="3" name="Picture 2" descr="A picture containing clothing, person, person, dress&#10;&#10;Description automatically generated">
            <a:extLst>
              <a:ext uri="{FF2B5EF4-FFF2-40B4-BE49-F238E27FC236}">
                <a16:creationId xmlns:a16="http://schemas.microsoft.com/office/drawing/2014/main" id="{BF93FE32-C9AE-4A88-99B3-D654002FAF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8407" y="10"/>
            <a:ext cx="4063593" cy="6857990"/>
          </a:xfrm>
          <a:prstGeom prst="rect">
            <a:avLst/>
          </a:prstGeom>
        </p:spPr>
      </p:pic>
    </p:spTree>
    <p:extLst>
      <p:ext uri="{BB962C8B-B14F-4D97-AF65-F5344CB8AC3E}">
        <p14:creationId xmlns:p14="http://schemas.microsoft.com/office/powerpoint/2010/main" val="339667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2;p12">
            <a:extLst>
              <a:ext uri="{FF2B5EF4-FFF2-40B4-BE49-F238E27FC236}">
                <a16:creationId xmlns:a16="http://schemas.microsoft.com/office/drawing/2014/main" id="{8CD74AEA-3256-4C8B-8DB8-E58EB9DD7D4F}"/>
              </a:ext>
            </a:extLst>
          </p:cNvPr>
          <p:cNvSpPr txBox="1">
            <a:spLocks/>
          </p:cNvSpPr>
          <p:nvPr/>
        </p:nvSpPr>
        <p:spPr>
          <a:xfrm>
            <a:off x="233368" y="306201"/>
            <a:ext cx="351948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Augmented Reality </a:t>
            </a:r>
            <a:endParaRPr lang="en-US" sz="4000" b="1" dirty="0">
              <a:solidFill>
                <a:schemeClr val="tx1"/>
              </a:solidFill>
              <a:latin typeface="+mn-lt"/>
              <a:ea typeface="Megrim"/>
              <a:cs typeface="Megrim"/>
              <a:sym typeface="Nixie One"/>
            </a:endParaRPr>
          </a:p>
        </p:txBody>
      </p:sp>
      <p:sp>
        <p:nvSpPr>
          <p:cNvPr id="20" name="Rectangle 19">
            <a:extLst>
              <a:ext uri="{FF2B5EF4-FFF2-40B4-BE49-F238E27FC236}">
                <a16:creationId xmlns:a16="http://schemas.microsoft.com/office/drawing/2014/main" id="{6A6FB92D-2621-4C16-8157-79CE7DE6D8E4}"/>
              </a:ext>
            </a:extLst>
          </p:cNvPr>
          <p:cNvSpPr/>
          <p:nvPr/>
        </p:nvSpPr>
        <p:spPr>
          <a:xfrm>
            <a:off x="0" y="1728426"/>
            <a:ext cx="12192000" cy="2512219"/>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AB60F1A6-555B-4753-8528-677EE42A87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050" y="1973391"/>
            <a:ext cx="2324100" cy="2022290"/>
          </a:xfrm>
          <a:prstGeom prst="rect">
            <a:avLst/>
          </a:prstGeom>
        </p:spPr>
      </p:pic>
      <p:pic>
        <p:nvPicPr>
          <p:cNvPr id="7" name="Picture 6">
            <a:extLst>
              <a:ext uri="{FF2B5EF4-FFF2-40B4-BE49-F238E27FC236}">
                <a16:creationId xmlns:a16="http://schemas.microsoft.com/office/drawing/2014/main" id="{E8FDA5A7-6B5D-4616-8683-FD109ED784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3749521" y="1894164"/>
            <a:ext cx="2512218" cy="2180745"/>
          </a:xfrm>
          <a:prstGeom prst="rect">
            <a:avLst/>
          </a:prstGeom>
        </p:spPr>
      </p:pic>
      <p:sp>
        <p:nvSpPr>
          <p:cNvPr id="13" name="Plus Sign 12">
            <a:extLst>
              <a:ext uri="{FF2B5EF4-FFF2-40B4-BE49-F238E27FC236}">
                <a16:creationId xmlns:a16="http://schemas.microsoft.com/office/drawing/2014/main" id="{28E7E4F0-D03B-49ED-AFA6-823F32DB8E59}"/>
              </a:ext>
            </a:extLst>
          </p:cNvPr>
          <p:cNvSpPr/>
          <p:nvPr/>
        </p:nvSpPr>
        <p:spPr>
          <a:xfrm>
            <a:off x="2917664" y="2630590"/>
            <a:ext cx="645300" cy="6453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5E4FF44-7F9E-4EBE-BFBC-CFDA6F34434F}"/>
              </a:ext>
            </a:extLst>
          </p:cNvPr>
          <p:cNvSpPr/>
          <p:nvPr/>
        </p:nvSpPr>
        <p:spPr>
          <a:xfrm>
            <a:off x="7159972" y="2819401"/>
            <a:ext cx="964854" cy="3000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8" name="Picture 17" descr="A picture containing shape&#10;&#10;Description automatically generated">
            <a:extLst>
              <a:ext uri="{FF2B5EF4-FFF2-40B4-BE49-F238E27FC236}">
                <a16:creationId xmlns:a16="http://schemas.microsoft.com/office/drawing/2014/main" id="{4D5E8593-C493-40AC-B1D5-C53873820C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20150" y="1783556"/>
            <a:ext cx="2817046" cy="2457090"/>
          </a:xfrm>
          <a:prstGeom prst="rect">
            <a:avLst/>
          </a:prstGeom>
        </p:spPr>
      </p:pic>
      <p:sp>
        <p:nvSpPr>
          <p:cNvPr id="22" name="TextBox 21">
            <a:extLst>
              <a:ext uri="{FF2B5EF4-FFF2-40B4-BE49-F238E27FC236}">
                <a16:creationId xmlns:a16="http://schemas.microsoft.com/office/drawing/2014/main" id="{C0CCCC2A-16FD-4066-A9C2-EA123E8E1E66}"/>
              </a:ext>
            </a:extLst>
          </p:cNvPr>
          <p:cNvSpPr txBox="1"/>
          <p:nvPr/>
        </p:nvSpPr>
        <p:spPr>
          <a:xfrm>
            <a:off x="276232" y="5031859"/>
            <a:ext cx="5257799" cy="1200329"/>
          </a:xfrm>
          <a:prstGeom prst="rect">
            <a:avLst/>
          </a:prstGeom>
          <a:noFill/>
        </p:spPr>
        <p:txBody>
          <a:bodyPr wrap="square">
            <a:spAutoFit/>
          </a:bodyPr>
          <a:lstStyle/>
          <a:p>
            <a:r>
              <a:rPr lang="en-US" sz="2400" b="0" i="0" dirty="0">
                <a:solidFill>
                  <a:srgbClr val="000000"/>
                </a:solidFill>
                <a:effectLst/>
                <a:latin typeface="Politica" panose="02000506060000020004" pitchFamily="2" charset="0"/>
              </a:rPr>
              <a:t>Augmented reality is the technology that expands our physical world by adding layers of digital information onto it</a:t>
            </a:r>
            <a:endParaRPr lang="en-US" sz="2400" dirty="0">
              <a:latin typeface="Politica" panose="02000506060000020004" pitchFamily="2" charset="0"/>
            </a:endParaRPr>
          </a:p>
        </p:txBody>
      </p:sp>
      <p:sp>
        <p:nvSpPr>
          <p:cNvPr id="25" name="Google Shape;342;p12">
            <a:extLst>
              <a:ext uri="{FF2B5EF4-FFF2-40B4-BE49-F238E27FC236}">
                <a16:creationId xmlns:a16="http://schemas.microsoft.com/office/drawing/2014/main" id="{741B0B74-91DF-4CFA-BB45-606D3E3854A3}"/>
              </a:ext>
            </a:extLst>
          </p:cNvPr>
          <p:cNvSpPr txBox="1">
            <a:spLocks/>
          </p:cNvSpPr>
          <p:nvPr/>
        </p:nvSpPr>
        <p:spPr>
          <a:xfrm>
            <a:off x="8839197" y="201429"/>
            <a:ext cx="3148011"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Politica" panose="02000506060000020004" pitchFamily="2" charset="0"/>
                <a:ea typeface="Megrim"/>
                <a:cs typeface="Megrim"/>
                <a:sym typeface="Nixie One"/>
              </a:rPr>
              <a:t>الواقع المعزز</a:t>
            </a:r>
            <a:endParaRPr lang="en-US" sz="4000" b="1" dirty="0">
              <a:solidFill>
                <a:schemeClr val="tx1"/>
              </a:solidFill>
              <a:latin typeface="+mn-lt"/>
              <a:ea typeface="Megrim"/>
              <a:cs typeface="Megrim"/>
              <a:sym typeface="Nixie One"/>
            </a:endParaRPr>
          </a:p>
        </p:txBody>
      </p:sp>
      <p:sp>
        <p:nvSpPr>
          <p:cNvPr id="27" name="TextBox 26">
            <a:extLst>
              <a:ext uri="{FF2B5EF4-FFF2-40B4-BE49-F238E27FC236}">
                <a16:creationId xmlns:a16="http://schemas.microsoft.com/office/drawing/2014/main" id="{5A7C1F71-D01F-4D7D-89DE-103B7C6F7AAD}"/>
              </a:ext>
            </a:extLst>
          </p:cNvPr>
          <p:cNvSpPr txBox="1"/>
          <p:nvPr/>
        </p:nvSpPr>
        <p:spPr>
          <a:xfrm>
            <a:off x="7158033" y="5031859"/>
            <a:ext cx="4643438" cy="156966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a:ln>
                  <a:noFill/>
                </a:ln>
                <a:solidFill>
                  <a:srgbClr val="202124"/>
                </a:solidFill>
                <a:effectLst/>
                <a:latin typeface="Google Sans"/>
                <a:cs typeface="Arial" panose="020B0604020202020204" pitchFamily="34" charset="0"/>
              </a:rPr>
              <a:t>الواقع المعزز هو التكنولوجيا التي توسع عالمنا المادي من خلال إضافة طبقات من المعلومات الرقمية إليه</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8" name="Rectangle 1">
            <a:extLst>
              <a:ext uri="{FF2B5EF4-FFF2-40B4-BE49-F238E27FC236}">
                <a16:creationId xmlns:a16="http://schemas.microsoft.com/office/drawing/2014/main" id="{657E0EDC-7389-446D-9CD4-A5B061CB286B}"/>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Box 29">
            <a:extLst>
              <a:ext uri="{FF2B5EF4-FFF2-40B4-BE49-F238E27FC236}">
                <a16:creationId xmlns:a16="http://schemas.microsoft.com/office/drawing/2014/main" id="{4AC25D70-AC09-4B76-B1A7-8719933D5B9C}"/>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31" name="Group 30">
            <a:extLst>
              <a:ext uri="{FF2B5EF4-FFF2-40B4-BE49-F238E27FC236}">
                <a16:creationId xmlns:a16="http://schemas.microsoft.com/office/drawing/2014/main" id="{D9885318-7494-405E-A70F-A98F20BC1A6A}"/>
              </a:ext>
            </a:extLst>
          </p:cNvPr>
          <p:cNvGrpSpPr/>
          <p:nvPr/>
        </p:nvGrpSpPr>
        <p:grpSpPr>
          <a:xfrm>
            <a:off x="9346162" y="6273830"/>
            <a:ext cx="1317480" cy="429393"/>
            <a:chOff x="9331349" y="6222078"/>
            <a:chExt cx="1450765" cy="472833"/>
          </a:xfrm>
        </p:grpSpPr>
        <p:pic>
          <p:nvPicPr>
            <p:cNvPr id="32" name="Picture 31">
              <a:extLst>
                <a:ext uri="{FF2B5EF4-FFF2-40B4-BE49-F238E27FC236}">
                  <a16:creationId xmlns:a16="http://schemas.microsoft.com/office/drawing/2014/main" id="{DDE098E8-2966-4789-81BA-BBFFD97747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3" name="Picture 32">
              <a:extLst>
                <a:ext uri="{FF2B5EF4-FFF2-40B4-BE49-F238E27FC236}">
                  <a16:creationId xmlns:a16="http://schemas.microsoft.com/office/drawing/2014/main" id="{554CDEC2-80EB-4D74-A308-9D55632A1A2A}"/>
                </a:ext>
              </a:extLst>
            </p:cNvPr>
            <p:cNvPicPr>
              <a:picLocks noChangeAspect="1"/>
            </p:cNvPicPr>
            <p:nvPr/>
          </p:nvPicPr>
          <p:blipFill rotWithShape="1">
            <a:blip r:embed="rId6"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289724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2;p12">
            <a:extLst>
              <a:ext uri="{FF2B5EF4-FFF2-40B4-BE49-F238E27FC236}">
                <a16:creationId xmlns:a16="http://schemas.microsoft.com/office/drawing/2014/main" id="{A5F224F3-28EF-483B-87EF-4A16C4A0208D}"/>
              </a:ext>
            </a:extLst>
          </p:cNvPr>
          <p:cNvSpPr txBox="1">
            <a:spLocks/>
          </p:cNvSpPr>
          <p:nvPr/>
        </p:nvSpPr>
        <p:spPr>
          <a:xfrm>
            <a:off x="481012" y="236391"/>
            <a:ext cx="1272063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Fashion &amp; AI</a:t>
            </a:r>
            <a:r>
              <a:rPr lang="ar-QA" sz="4000" b="1" dirty="0">
                <a:solidFill>
                  <a:schemeClr val="tx1"/>
                </a:solidFill>
                <a:latin typeface="+mn-lt"/>
                <a:ea typeface="Megrim"/>
                <a:cs typeface="Megrim"/>
                <a:sym typeface="Nixie One"/>
              </a:rPr>
              <a:t>الموضة والواقع المعزز                                              </a:t>
            </a:r>
            <a:r>
              <a:rPr lang="en-US" sz="4000" b="1" dirty="0">
                <a:solidFill>
                  <a:schemeClr val="tx1"/>
                </a:solidFill>
                <a:latin typeface="+mn-lt"/>
                <a:ea typeface="Megrim"/>
                <a:cs typeface="Megrim"/>
                <a:sym typeface="Nixie One"/>
              </a:rPr>
              <a:t>  </a:t>
            </a:r>
            <a:r>
              <a:rPr lang="ar-QA" sz="4000" b="1" dirty="0">
                <a:solidFill>
                  <a:schemeClr val="tx1"/>
                </a:solidFill>
                <a:latin typeface="+mn-lt"/>
                <a:ea typeface="Megrim"/>
                <a:cs typeface="Megrim"/>
                <a:sym typeface="Nixie One"/>
              </a:rPr>
              <a:t>    </a:t>
            </a:r>
            <a:endParaRPr lang="en-US" sz="4000" b="1" dirty="0">
              <a:solidFill>
                <a:schemeClr val="tx1"/>
              </a:solidFill>
              <a:latin typeface="+mn-lt"/>
              <a:ea typeface="Megrim"/>
              <a:cs typeface="Megrim"/>
              <a:sym typeface="Nixie One"/>
            </a:endParaRPr>
          </a:p>
        </p:txBody>
      </p:sp>
      <p:sp>
        <p:nvSpPr>
          <p:cNvPr id="5" name="TextBox 4">
            <a:extLst>
              <a:ext uri="{FF2B5EF4-FFF2-40B4-BE49-F238E27FC236}">
                <a16:creationId xmlns:a16="http://schemas.microsoft.com/office/drawing/2014/main" id="{B883B9EA-9910-4512-84C3-739E27DE1CCB}"/>
              </a:ext>
            </a:extLst>
          </p:cNvPr>
          <p:cNvSpPr txBox="1"/>
          <p:nvPr/>
        </p:nvSpPr>
        <p:spPr>
          <a:xfrm>
            <a:off x="10963680" y="6399934"/>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6" name="TextBox 5">
            <a:extLst>
              <a:ext uri="{FF2B5EF4-FFF2-40B4-BE49-F238E27FC236}">
                <a16:creationId xmlns:a16="http://schemas.microsoft.com/office/drawing/2014/main" id="{2166E9F9-36E4-4BC3-BCDF-0932157EBFB8}"/>
              </a:ext>
            </a:extLst>
          </p:cNvPr>
          <p:cNvSpPr txBox="1"/>
          <p:nvPr/>
        </p:nvSpPr>
        <p:spPr>
          <a:xfrm>
            <a:off x="3299382" y="3246690"/>
            <a:ext cx="6598762" cy="369332"/>
          </a:xfrm>
          <a:prstGeom prst="rect">
            <a:avLst/>
          </a:prstGeom>
          <a:noFill/>
        </p:spPr>
        <p:txBody>
          <a:bodyPr wrap="square">
            <a:spAutoFit/>
          </a:bodyPr>
          <a:lstStyle/>
          <a:p>
            <a:r>
              <a:rPr lang="en-US" dirty="0"/>
              <a:t>https://www.youtube.com/watch?v=5DwpL6tS6N8</a:t>
            </a:r>
          </a:p>
        </p:txBody>
      </p:sp>
    </p:spTree>
    <p:extLst>
      <p:ext uri="{BB962C8B-B14F-4D97-AF65-F5344CB8AC3E}">
        <p14:creationId xmlns:p14="http://schemas.microsoft.com/office/powerpoint/2010/main" val="270062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1</a:t>
            </a:r>
          </a:p>
        </p:txBody>
      </p:sp>
      <p:sp>
        <p:nvSpPr>
          <p:cNvPr id="14" name="TextBox 13"/>
          <p:cNvSpPr txBox="1"/>
          <p:nvPr/>
        </p:nvSpPr>
        <p:spPr>
          <a:xfrm>
            <a:off x="410698" y="3636180"/>
            <a:ext cx="3918051" cy="646331"/>
          </a:xfrm>
          <a:prstGeom prst="rect">
            <a:avLst/>
          </a:prstGeom>
          <a:noFill/>
        </p:spPr>
        <p:txBody>
          <a:bodyPr wrap="square" rtlCol="0">
            <a:spAutoFit/>
          </a:bodyPr>
          <a:lstStyle/>
          <a:p>
            <a:r>
              <a:rPr lang="en-US" sz="3600" dirty="0">
                <a:latin typeface="Politica" charset="0"/>
                <a:ea typeface="Politica" charset="0"/>
                <a:cs typeface="Politica" charset="0"/>
              </a:rPr>
              <a:t>Intro to AR and Unity</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313882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dk1"/>
                </a:solidFill>
                <a:latin typeface="Politica" panose="02000506060000020004" pitchFamily="2" charset="0"/>
                <a:ea typeface="Raleway ExtraBold"/>
                <a:cs typeface="Raleway ExtraBold"/>
              </a:rPr>
              <a:t>WHO</a:t>
            </a:r>
            <a:r>
              <a:rPr lang="en-US" sz="1600" b="1" dirty="0">
                <a:latin typeface="Politica" panose="02000506060000020004" pitchFamily="2" charset="0"/>
              </a:rPr>
              <a:t> </a:t>
            </a:r>
            <a:r>
              <a:rPr lang="en-US" sz="4400" b="1" dirty="0">
                <a:solidFill>
                  <a:schemeClr val="dk1"/>
                </a:solidFill>
                <a:latin typeface="Politica" panose="02000506060000020004" pitchFamily="2" charset="0"/>
                <a:ea typeface="Raleway ExtraBold"/>
                <a:cs typeface="Raleway ExtraBold"/>
                <a:sym typeface="Raleway ExtraBold"/>
              </a:rPr>
              <a:t>ARE</a:t>
            </a:r>
            <a:r>
              <a:rPr lang="en-US" sz="1600" b="1" dirty="0">
                <a:latin typeface="Politica" panose="02000506060000020004" pitchFamily="2" charset="0"/>
              </a:rPr>
              <a:t> </a:t>
            </a:r>
            <a:r>
              <a:rPr lang="en-US" sz="4400" b="1" dirty="0">
                <a:solidFill>
                  <a:schemeClr val="dk1"/>
                </a:solidFill>
                <a:latin typeface="Politica" panose="02000506060000020004" pitchFamily="2" charset="0"/>
                <a:ea typeface="Raleway ExtraBold"/>
                <a:cs typeface="Raleway ExtraBold"/>
              </a:rPr>
              <a:t>WE?</a:t>
            </a:r>
            <a:r>
              <a:rPr lang="ar-DZ" sz="4400" b="1" dirty="0">
                <a:solidFill>
                  <a:schemeClr val="dk1"/>
                </a:solidFill>
                <a:latin typeface="Politica" panose="02000506060000020004" pitchFamily="2" charset="0"/>
                <a:ea typeface="Raleway ExtraBold"/>
                <a:cs typeface="Raleway ExtraBold"/>
              </a:rPr>
              <a:t> </a:t>
            </a:r>
            <a:r>
              <a:rPr lang="ar-DZ" sz="4400" dirty="0">
                <a:solidFill>
                  <a:schemeClr val="dk1"/>
                </a:solidFill>
                <a:latin typeface="Raleway ExtraBold"/>
                <a:ea typeface="Raleway ExtraBold"/>
                <a:cs typeface="Raleway ExtraBold"/>
              </a:rPr>
              <a:t>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273375"/>
            <a:ext cx="4432909" cy="51179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We will have Fablab with different machines and tools to use for creating active prototypes.</a:t>
            </a:r>
            <a:endParaRPr lang="ar-DZ" sz="2000" dirty="0">
              <a:latin typeface="Consolas" panose="020B0609020204030204" pitchFamily="49"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Politica" panose="02000506060000020004" pitchFamily="2" charset="0"/>
            </a:endParaRPr>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a:srcRect/>
          <a:stretch/>
        </p:blipFill>
        <p:spPr>
          <a:xfrm>
            <a:off x="342901" y="2391096"/>
            <a:ext cx="4591000" cy="2570959"/>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547262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a:p>
            <a:pPr algn="r">
              <a:spcBef>
                <a:spcPts val="0"/>
              </a:spcBef>
            </a:pPr>
            <a:endParaRPr lang="en-US" sz="3000" b="1" dirty="0">
              <a:solidFill>
                <a:schemeClr val="bg1"/>
              </a:solidFill>
              <a:latin typeface="Politica" panose="02000506060000020004" pitchFamily="2" charset="0"/>
            </a:endParaRPr>
          </a:p>
          <a:p>
            <a:pPr>
              <a:spcBef>
                <a:spcPts val="0"/>
              </a:spcBef>
            </a:pPr>
            <a:r>
              <a:rPr lang="en-US" sz="2400" b="0" i="0" dirty="0">
                <a:solidFill>
                  <a:schemeClr val="bg1"/>
                </a:solidFill>
                <a:effectLst/>
                <a:latin typeface="Politica" panose="02000506060000020004" pitchFamily="2" charset="0"/>
              </a:rPr>
              <a:t>Unity is a cross-platform game engine developed by Unity Technologies.</a:t>
            </a:r>
          </a:p>
          <a:p>
            <a:pPr algn="r">
              <a:spcBef>
                <a:spcPts val="0"/>
              </a:spcBef>
            </a:pPr>
            <a:endParaRPr lang="en-US" sz="2400" b="0" i="0" dirty="0">
              <a:solidFill>
                <a:schemeClr val="bg1"/>
              </a:solidFill>
              <a:effectLst/>
              <a:latin typeface="Politica" panose="02000506060000020004" pitchFamily="2" charset="0"/>
            </a:endParaRPr>
          </a:p>
          <a:p>
            <a:pPr>
              <a:spcBef>
                <a:spcPts val="0"/>
              </a:spcBef>
            </a:pPr>
            <a:r>
              <a:rPr lang="en-US" sz="2400" b="0" i="0" dirty="0">
                <a:solidFill>
                  <a:schemeClr val="bg1"/>
                </a:solidFill>
                <a:effectLst/>
                <a:latin typeface="Politica" panose="02000506060000020004" pitchFamily="2" charset="0"/>
              </a:rPr>
              <a:t>Make real-time 3D projects for Games, Animation, Film, Automotive, Transportation, Architecture, Engineering, Manufacturing &amp; Construction.</a:t>
            </a:r>
            <a:endParaRPr lang="en-US" sz="5400" b="1" dirty="0">
              <a:solidFill>
                <a:schemeClr val="bg1"/>
              </a:solidFill>
              <a:latin typeface="Politica" panose="02000506060000020004" pitchFamily="2" charset="0"/>
            </a:endParaRPr>
          </a:p>
        </p:txBody>
      </p:sp>
    </p:spTree>
    <p:extLst>
      <p:ext uri="{BB962C8B-B14F-4D97-AF65-F5344CB8AC3E}">
        <p14:creationId xmlns:p14="http://schemas.microsoft.com/office/powerpoint/2010/main" val="370284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Let's download </a:t>
            </a:r>
          </a:p>
        </p:txBody>
      </p:sp>
      <p:sp>
        <p:nvSpPr>
          <p:cNvPr id="14" name="TextBox 13"/>
          <p:cNvSpPr txBox="1"/>
          <p:nvPr/>
        </p:nvSpPr>
        <p:spPr>
          <a:xfrm>
            <a:off x="418638" y="3852983"/>
            <a:ext cx="6867636" cy="646331"/>
          </a:xfrm>
          <a:prstGeom prst="rect">
            <a:avLst/>
          </a:prstGeom>
          <a:noFill/>
        </p:spPr>
        <p:txBody>
          <a:bodyPr wrap="square" rtlCol="0">
            <a:spAutoFit/>
          </a:bodyPr>
          <a:lstStyle/>
          <a:p>
            <a:r>
              <a:rPr lang="en-US" sz="3600" dirty="0">
                <a:latin typeface="Politica" charset="0"/>
                <a:ea typeface="Politica" charset="0"/>
                <a:cs typeface="Politica" charset="0"/>
              </a:rPr>
              <a:t>https://unity3d.com/get-unity/download</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404658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DC0F8-9F30-458E-875B-9A5E30BA82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43606" y="1243014"/>
            <a:ext cx="3805237" cy="1776412"/>
          </a:xfrm>
          <a:prstGeom prst="rect">
            <a:avLst/>
          </a:prstGeom>
          <a:ln>
            <a:solidFill>
              <a:srgbClr val="F72E41"/>
            </a:solidFill>
          </a:ln>
        </p:spPr>
      </p:pic>
      <p:pic>
        <p:nvPicPr>
          <p:cNvPr id="3" name="Picture 2">
            <a:extLst>
              <a:ext uri="{FF2B5EF4-FFF2-40B4-BE49-F238E27FC236}">
                <a16:creationId xmlns:a16="http://schemas.microsoft.com/office/drawing/2014/main" id="{90DB139F-5E7E-44E3-BDD1-C5B6FB8767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2248" y="3271845"/>
            <a:ext cx="7196138" cy="2714626"/>
          </a:xfrm>
          <a:prstGeom prst="rect">
            <a:avLst/>
          </a:prstGeom>
          <a:ln>
            <a:solidFill>
              <a:srgbClr val="F72E41"/>
            </a:solidFill>
          </a:ln>
        </p:spPr>
      </p:pic>
      <p:sp>
        <p:nvSpPr>
          <p:cNvPr id="4" name="Arrow: Right 3">
            <a:extLst>
              <a:ext uri="{FF2B5EF4-FFF2-40B4-BE49-F238E27FC236}">
                <a16:creationId xmlns:a16="http://schemas.microsoft.com/office/drawing/2014/main" id="{70BEB6A2-5DA2-471C-8591-54569313BAAD}"/>
              </a:ext>
            </a:extLst>
          </p:cNvPr>
          <p:cNvSpPr/>
          <p:nvPr/>
        </p:nvSpPr>
        <p:spPr>
          <a:xfrm rot="18621161">
            <a:off x="5262678" y="5698339"/>
            <a:ext cx="1009559" cy="5000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a:extLst>
              <a:ext uri="{FF2B5EF4-FFF2-40B4-BE49-F238E27FC236}">
                <a16:creationId xmlns:a16="http://schemas.microsoft.com/office/drawing/2014/main" id="{33751CB0-7970-4DB6-9899-D55CBDACBE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5" y="785814"/>
            <a:ext cx="914400" cy="914400"/>
          </a:xfrm>
          <a:prstGeom prst="rect">
            <a:avLst/>
          </a:prstGeom>
        </p:spPr>
      </p:pic>
      <p:pic>
        <p:nvPicPr>
          <p:cNvPr id="8" name="Picture 7">
            <a:extLst>
              <a:ext uri="{FF2B5EF4-FFF2-40B4-BE49-F238E27FC236}">
                <a16:creationId xmlns:a16="http://schemas.microsoft.com/office/drawing/2014/main" id="{FB713202-529F-4248-8935-A0C6ED456895}"/>
              </a:ext>
            </a:extLst>
          </p:cNvPr>
          <p:cNvPicPr>
            <a:picLocks noChangeAspect="1"/>
          </p:cNvPicPr>
          <p:nvPr/>
        </p:nvPicPr>
        <p:blipFill>
          <a:blip r:embed="rId6"/>
          <a:stretch>
            <a:fillRect/>
          </a:stretch>
        </p:blipFill>
        <p:spPr>
          <a:xfrm>
            <a:off x="203200" y="19050"/>
            <a:ext cx="1873250" cy="6724968"/>
          </a:xfrm>
          <a:prstGeom prst="rect">
            <a:avLst/>
          </a:prstGeom>
        </p:spPr>
      </p:pic>
      <p:sp>
        <p:nvSpPr>
          <p:cNvPr id="10" name="Google Shape;342;p12">
            <a:extLst>
              <a:ext uri="{FF2B5EF4-FFF2-40B4-BE49-F238E27FC236}">
                <a16:creationId xmlns:a16="http://schemas.microsoft.com/office/drawing/2014/main" id="{78ABF34B-CA38-4296-871A-D0C0E757AFD1}"/>
              </a:ext>
            </a:extLst>
          </p:cNvPr>
          <p:cNvSpPr txBox="1">
            <a:spLocks/>
          </p:cNvSpPr>
          <p:nvPr/>
        </p:nvSpPr>
        <p:spPr>
          <a:xfrm>
            <a:off x="2562248" y="1243014"/>
            <a:ext cx="166210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STEP#1</a:t>
            </a:r>
            <a:endParaRPr lang="en-US" sz="4000" b="1" dirty="0">
              <a:solidFill>
                <a:schemeClr val="tx1"/>
              </a:solidFill>
              <a:latin typeface="+mn-lt"/>
              <a:ea typeface="Megrim"/>
              <a:cs typeface="Megrim"/>
              <a:sym typeface="Nixie One"/>
            </a:endParaRPr>
          </a:p>
        </p:txBody>
      </p:sp>
      <p:sp>
        <p:nvSpPr>
          <p:cNvPr id="11" name="TextBox 10">
            <a:extLst>
              <a:ext uri="{FF2B5EF4-FFF2-40B4-BE49-F238E27FC236}">
                <a16:creationId xmlns:a16="http://schemas.microsoft.com/office/drawing/2014/main" id="{BA52E46A-0016-4256-BBFB-E59D50F5A635}"/>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2" name="Group 11">
            <a:extLst>
              <a:ext uri="{FF2B5EF4-FFF2-40B4-BE49-F238E27FC236}">
                <a16:creationId xmlns:a16="http://schemas.microsoft.com/office/drawing/2014/main" id="{D4CC466E-646A-45E3-BEBE-DB8679973203}"/>
              </a:ext>
            </a:extLst>
          </p:cNvPr>
          <p:cNvGrpSpPr/>
          <p:nvPr/>
        </p:nvGrpSpPr>
        <p:grpSpPr>
          <a:xfrm>
            <a:off x="9346162" y="6273830"/>
            <a:ext cx="1317480" cy="429393"/>
            <a:chOff x="9331349" y="6222078"/>
            <a:chExt cx="1450765" cy="472833"/>
          </a:xfrm>
        </p:grpSpPr>
        <p:pic>
          <p:nvPicPr>
            <p:cNvPr id="13" name="Picture 12">
              <a:extLst>
                <a:ext uri="{FF2B5EF4-FFF2-40B4-BE49-F238E27FC236}">
                  <a16:creationId xmlns:a16="http://schemas.microsoft.com/office/drawing/2014/main" id="{672A14BC-6770-47BC-BB04-6A6FB94EB62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4" name="Picture 13">
              <a:extLst>
                <a:ext uri="{FF2B5EF4-FFF2-40B4-BE49-F238E27FC236}">
                  <a16:creationId xmlns:a16="http://schemas.microsoft.com/office/drawing/2014/main" id="{AC5A4F59-5FF9-443B-84FE-9D3CB9AFDC76}"/>
                </a:ext>
              </a:extLst>
            </p:cNvPr>
            <p:cNvPicPr>
              <a:picLocks noChangeAspect="1"/>
            </p:cNvPicPr>
            <p:nvPr/>
          </p:nvPicPr>
          <p:blipFill rotWithShape="1">
            <a:blip r:embed="rId7"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54504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8C028-263D-49A5-AAED-D4D6B461EB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47670" y="1270851"/>
            <a:ext cx="7977468" cy="4878129"/>
          </a:xfrm>
          <a:prstGeom prst="rect">
            <a:avLst/>
          </a:prstGeom>
          <a:ln>
            <a:solidFill>
              <a:srgbClr val="F72E41"/>
            </a:solidFill>
          </a:ln>
        </p:spPr>
      </p:pic>
      <p:sp>
        <p:nvSpPr>
          <p:cNvPr id="4" name="Arrow: Right 3">
            <a:extLst>
              <a:ext uri="{FF2B5EF4-FFF2-40B4-BE49-F238E27FC236}">
                <a16:creationId xmlns:a16="http://schemas.microsoft.com/office/drawing/2014/main" id="{70BEB6A2-5DA2-471C-8591-54569313BAAD}"/>
              </a:ext>
            </a:extLst>
          </p:cNvPr>
          <p:cNvSpPr/>
          <p:nvPr/>
        </p:nvSpPr>
        <p:spPr>
          <a:xfrm rot="18621161">
            <a:off x="9058707" y="2852379"/>
            <a:ext cx="935355" cy="4633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713202-529F-4248-8935-A0C6ED456895}"/>
              </a:ext>
            </a:extLst>
          </p:cNvPr>
          <p:cNvPicPr>
            <a:picLocks noChangeAspect="1"/>
          </p:cNvPicPr>
          <p:nvPr/>
        </p:nvPicPr>
        <p:blipFill>
          <a:blip r:embed="rId3"/>
          <a:stretch>
            <a:fillRect/>
          </a:stretch>
        </p:blipFill>
        <p:spPr>
          <a:xfrm>
            <a:off x="203200" y="19050"/>
            <a:ext cx="1873250" cy="6724968"/>
          </a:xfrm>
          <a:prstGeom prst="rect">
            <a:avLst/>
          </a:prstGeom>
        </p:spPr>
      </p:pic>
      <p:sp>
        <p:nvSpPr>
          <p:cNvPr id="10" name="Google Shape;342;p12">
            <a:extLst>
              <a:ext uri="{FF2B5EF4-FFF2-40B4-BE49-F238E27FC236}">
                <a16:creationId xmlns:a16="http://schemas.microsoft.com/office/drawing/2014/main" id="{78ABF34B-CA38-4296-871A-D0C0E757AFD1}"/>
              </a:ext>
            </a:extLst>
          </p:cNvPr>
          <p:cNvSpPr txBox="1">
            <a:spLocks/>
          </p:cNvSpPr>
          <p:nvPr/>
        </p:nvSpPr>
        <p:spPr>
          <a:xfrm>
            <a:off x="2314598" y="478869"/>
            <a:ext cx="166210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STEP#2</a:t>
            </a:r>
            <a:endParaRPr lang="en-US" sz="4000" b="1" dirty="0">
              <a:solidFill>
                <a:schemeClr val="tx1"/>
              </a:solidFill>
              <a:latin typeface="+mn-lt"/>
              <a:ea typeface="Megrim"/>
              <a:cs typeface="Megrim"/>
              <a:sym typeface="Nixie One"/>
            </a:endParaRPr>
          </a:p>
        </p:txBody>
      </p:sp>
      <p:sp>
        <p:nvSpPr>
          <p:cNvPr id="11" name="TextBox 10">
            <a:extLst>
              <a:ext uri="{FF2B5EF4-FFF2-40B4-BE49-F238E27FC236}">
                <a16:creationId xmlns:a16="http://schemas.microsoft.com/office/drawing/2014/main" id="{BA52E46A-0016-4256-BBFB-E59D50F5A635}"/>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2" name="Group 11">
            <a:extLst>
              <a:ext uri="{FF2B5EF4-FFF2-40B4-BE49-F238E27FC236}">
                <a16:creationId xmlns:a16="http://schemas.microsoft.com/office/drawing/2014/main" id="{D4CC466E-646A-45E3-BEBE-DB8679973203}"/>
              </a:ext>
            </a:extLst>
          </p:cNvPr>
          <p:cNvGrpSpPr/>
          <p:nvPr/>
        </p:nvGrpSpPr>
        <p:grpSpPr>
          <a:xfrm>
            <a:off x="9346162" y="6273830"/>
            <a:ext cx="1317480" cy="429393"/>
            <a:chOff x="9331349" y="6222078"/>
            <a:chExt cx="1450765" cy="472833"/>
          </a:xfrm>
        </p:grpSpPr>
        <p:pic>
          <p:nvPicPr>
            <p:cNvPr id="13" name="Picture 12">
              <a:extLst>
                <a:ext uri="{FF2B5EF4-FFF2-40B4-BE49-F238E27FC236}">
                  <a16:creationId xmlns:a16="http://schemas.microsoft.com/office/drawing/2014/main" id="{672A14BC-6770-47BC-BB04-6A6FB94EB6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4" name="Picture 13">
              <a:extLst>
                <a:ext uri="{FF2B5EF4-FFF2-40B4-BE49-F238E27FC236}">
                  <a16:creationId xmlns:a16="http://schemas.microsoft.com/office/drawing/2014/main" id="{AC5A4F59-5FF9-443B-84FE-9D3CB9AFDC76}"/>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5" name="Arrow: Right 14">
            <a:extLst>
              <a:ext uri="{FF2B5EF4-FFF2-40B4-BE49-F238E27FC236}">
                <a16:creationId xmlns:a16="http://schemas.microsoft.com/office/drawing/2014/main" id="{1CB7F468-BA67-4BC3-9EB2-51EAD836A11A}"/>
              </a:ext>
            </a:extLst>
          </p:cNvPr>
          <p:cNvSpPr/>
          <p:nvPr/>
        </p:nvSpPr>
        <p:spPr>
          <a:xfrm rot="17704250">
            <a:off x="2705805" y="3915025"/>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03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6DEA7-B369-4126-A274-1959A0085D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33712" y="1237755"/>
            <a:ext cx="7686675" cy="4705351"/>
          </a:xfrm>
          <a:prstGeom prst="rect">
            <a:avLst/>
          </a:prstGeom>
          <a:ln>
            <a:solidFill>
              <a:srgbClr val="F72E41"/>
            </a:solidFill>
          </a:ln>
        </p:spPr>
      </p:pic>
      <p:pic>
        <p:nvPicPr>
          <p:cNvPr id="8" name="Picture 7">
            <a:extLst>
              <a:ext uri="{FF2B5EF4-FFF2-40B4-BE49-F238E27FC236}">
                <a16:creationId xmlns:a16="http://schemas.microsoft.com/office/drawing/2014/main" id="{FB713202-529F-4248-8935-A0C6ED456895}"/>
              </a:ext>
            </a:extLst>
          </p:cNvPr>
          <p:cNvPicPr>
            <a:picLocks noChangeAspect="1"/>
          </p:cNvPicPr>
          <p:nvPr/>
        </p:nvPicPr>
        <p:blipFill>
          <a:blip r:embed="rId3"/>
          <a:stretch>
            <a:fillRect/>
          </a:stretch>
        </p:blipFill>
        <p:spPr>
          <a:xfrm>
            <a:off x="203200" y="19050"/>
            <a:ext cx="1873250" cy="6724968"/>
          </a:xfrm>
          <a:prstGeom prst="rect">
            <a:avLst/>
          </a:prstGeom>
        </p:spPr>
      </p:pic>
      <p:sp>
        <p:nvSpPr>
          <p:cNvPr id="10" name="Google Shape;342;p12">
            <a:extLst>
              <a:ext uri="{FF2B5EF4-FFF2-40B4-BE49-F238E27FC236}">
                <a16:creationId xmlns:a16="http://schemas.microsoft.com/office/drawing/2014/main" id="{78ABF34B-CA38-4296-871A-D0C0E757AFD1}"/>
              </a:ext>
            </a:extLst>
          </p:cNvPr>
          <p:cNvSpPr txBox="1">
            <a:spLocks/>
          </p:cNvSpPr>
          <p:nvPr/>
        </p:nvSpPr>
        <p:spPr>
          <a:xfrm>
            <a:off x="2314598" y="478869"/>
            <a:ext cx="166210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STEP#3</a:t>
            </a:r>
            <a:endParaRPr lang="en-US" sz="4000" b="1" dirty="0">
              <a:solidFill>
                <a:schemeClr val="tx1"/>
              </a:solidFill>
              <a:latin typeface="+mn-lt"/>
              <a:ea typeface="Megrim"/>
              <a:cs typeface="Megrim"/>
              <a:sym typeface="Nixie One"/>
            </a:endParaRPr>
          </a:p>
        </p:txBody>
      </p:sp>
      <p:sp>
        <p:nvSpPr>
          <p:cNvPr id="11" name="TextBox 10">
            <a:extLst>
              <a:ext uri="{FF2B5EF4-FFF2-40B4-BE49-F238E27FC236}">
                <a16:creationId xmlns:a16="http://schemas.microsoft.com/office/drawing/2014/main" id="{BA52E46A-0016-4256-BBFB-E59D50F5A635}"/>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2" name="Group 11">
            <a:extLst>
              <a:ext uri="{FF2B5EF4-FFF2-40B4-BE49-F238E27FC236}">
                <a16:creationId xmlns:a16="http://schemas.microsoft.com/office/drawing/2014/main" id="{D4CC466E-646A-45E3-BEBE-DB8679973203}"/>
              </a:ext>
            </a:extLst>
          </p:cNvPr>
          <p:cNvGrpSpPr/>
          <p:nvPr/>
        </p:nvGrpSpPr>
        <p:grpSpPr>
          <a:xfrm>
            <a:off x="9346162" y="6273830"/>
            <a:ext cx="1317480" cy="429393"/>
            <a:chOff x="9331349" y="6222078"/>
            <a:chExt cx="1450765" cy="472833"/>
          </a:xfrm>
        </p:grpSpPr>
        <p:pic>
          <p:nvPicPr>
            <p:cNvPr id="13" name="Picture 12">
              <a:extLst>
                <a:ext uri="{FF2B5EF4-FFF2-40B4-BE49-F238E27FC236}">
                  <a16:creationId xmlns:a16="http://schemas.microsoft.com/office/drawing/2014/main" id="{672A14BC-6770-47BC-BB04-6A6FB94EB6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4" name="Picture 13">
              <a:extLst>
                <a:ext uri="{FF2B5EF4-FFF2-40B4-BE49-F238E27FC236}">
                  <a16:creationId xmlns:a16="http://schemas.microsoft.com/office/drawing/2014/main" id="{AC5A4F59-5FF9-443B-84FE-9D3CB9AFDC76}"/>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5" name="Arrow: Right 14">
            <a:extLst>
              <a:ext uri="{FF2B5EF4-FFF2-40B4-BE49-F238E27FC236}">
                <a16:creationId xmlns:a16="http://schemas.microsoft.com/office/drawing/2014/main" id="{1CB7F468-BA67-4BC3-9EB2-51EAD836A11A}"/>
              </a:ext>
            </a:extLst>
          </p:cNvPr>
          <p:cNvSpPr/>
          <p:nvPr/>
        </p:nvSpPr>
        <p:spPr>
          <a:xfrm rot="18069148">
            <a:off x="8125529" y="5577011"/>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C3A48CBD-8D4C-45A9-87D7-A5C1B58BBFF1}"/>
              </a:ext>
            </a:extLst>
          </p:cNvPr>
          <p:cNvSpPr/>
          <p:nvPr/>
        </p:nvSpPr>
        <p:spPr>
          <a:xfrm rot="10800000">
            <a:off x="5765361" y="3429000"/>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79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F8A24-5A97-4AA3-98EC-E22DED4FB3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7995" y="1237756"/>
            <a:ext cx="7677150" cy="4705350"/>
          </a:xfrm>
          <a:prstGeom prst="rect">
            <a:avLst/>
          </a:prstGeom>
          <a:ln>
            <a:solidFill>
              <a:srgbClr val="F72E41"/>
            </a:solidFill>
          </a:ln>
        </p:spPr>
      </p:pic>
      <p:pic>
        <p:nvPicPr>
          <p:cNvPr id="8" name="Picture 7">
            <a:extLst>
              <a:ext uri="{FF2B5EF4-FFF2-40B4-BE49-F238E27FC236}">
                <a16:creationId xmlns:a16="http://schemas.microsoft.com/office/drawing/2014/main" id="{FB713202-529F-4248-8935-A0C6ED456895}"/>
              </a:ext>
            </a:extLst>
          </p:cNvPr>
          <p:cNvPicPr>
            <a:picLocks noChangeAspect="1"/>
          </p:cNvPicPr>
          <p:nvPr/>
        </p:nvPicPr>
        <p:blipFill>
          <a:blip r:embed="rId3"/>
          <a:stretch>
            <a:fillRect/>
          </a:stretch>
        </p:blipFill>
        <p:spPr>
          <a:xfrm>
            <a:off x="203200" y="19050"/>
            <a:ext cx="1873250" cy="6724968"/>
          </a:xfrm>
          <a:prstGeom prst="rect">
            <a:avLst/>
          </a:prstGeom>
        </p:spPr>
      </p:pic>
      <p:sp>
        <p:nvSpPr>
          <p:cNvPr id="10" name="Google Shape;342;p12">
            <a:extLst>
              <a:ext uri="{FF2B5EF4-FFF2-40B4-BE49-F238E27FC236}">
                <a16:creationId xmlns:a16="http://schemas.microsoft.com/office/drawing/2014/main" id="{78ABF34B-CA38-4296-871A-D0C0E757AFD1}"/>
              </a:ext>
            </a:extLst>
          </p:cNvPr>
          <p:cNvSpPr txBox="1">
            <a:spLocks/>
          </p:cNvSpPr>
          <p:nvPr/>
        </p:nvSpPr>
        <p:spPr>
          <a:xfrm>
            <a:off x="2314598" y="478869"/>
            <a:ext cx="166210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STEP#4</a:t>
            </a:r>
            <a:endParaRPr lang="en-US" sz="4000" b="1" dirty="0">
              <a:solidFill>
                <a:schemeClr val="tx1"/>
              </a:solidFill>
              <a:latin typeface="+mn-lt"/>
              <a:ea typeface="Megrim"/>
              <a:cs typeface="Megrim"/>
              <a:sym typeface="Nixie One"/>
            </a:endParaRPr>
          </a:p>
        </p:txBody>
      </p:sp>
      <p:sp>
        <p:nvSpPr>
          <p:cNvPr id="11" name="TextBox 10">
            <a:extLst>
              <a:ext uri="{FF2B5EF4-FFF2-40B4-BE49-F238E27FC236}">
                <a16:creationId xmlns:a16="http://schemas.microsoft.com/office/drawing/2014/main" id="{BA52E46A-0016-4256-BBFB-E59D50F5A635}"/>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2" name="Group 11">
            <a:extLst>
              <a:ext uri="{FF2B5EF4-FFF2-40B4-BE49-F238E27FC236}">
                <a16:creationId xmlns:a16="http://schemas.microsoft.com/office/drawing/2014/main" id="{D4CC466E-646A-45E3-BEBE-DB8679973203}"/>
              </a:ext>
            </a:extLst>
          </p:cNvPr>
          <p:cNvGrpSpPr/>
          <p:nvPr/>
        </p:nvGrpSpPr>
        <p:grpSpPr>
          <a:xfrm>
            <a:off x="9346162" y="6273830"/>
            <a:ext cx="1317480" cy="429393"/>
            <a:chOff x="9331349" y="6222078"/>
            <a:chExt cx="1450765" cy="472833"/>
          </a:xfrm>
        </p:grpSpPr>
        <p:pic>
          <p:nvPicPr>
            <p:cNvPr id="13" name="Picture 12">
              <a:extLst>
                <a:ext uri="{FF2B5EF4-FFF2-40B4-BE49-F238E27FC236}">
                  <a16:creationId xmlns:a16="http://schemas.microsoft.com/office/drawing/2014/main" id="{672A14BC-6770-47BC-BB04-6A6FB94EB6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4" name="Picture 13">
              <a:extLst>
                <a:ext uri="{FF2B5EF4-FFF2-40B4-BE49-F238E27FC236}">
                  <a16:creationId xmlns:a16="http://schemas.microsoft.com/office/drawing/2014/main" id="{AC5A4F59-5FF9-443B-84FE-9D3CB9AFDC76}"/>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5" name="Arrow: Right 14">
            <a:extLst>
              <a:ext uri="{FF2B5EF4-FFF2-40B4-BE49-F238E27FC236}">
                <a16:creationId xmlns:a16="http://schemas.microsoft.com/office/drawing/2014/main" id="{1CB7F468-BA67-4BC3-9EB2-51EAD836A11A}"/>
              </a:ext>
            </a:extLst>
          </p:cNvPr>
          <p:cNvSpPr/>
          <p:nvPr/>
        </p:nvSpPr>
        <p:spPr>
          <a:xfrm rot="17704250">
            <a:off x="8139817" y="5575808"/>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32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3B3C0351-8C95-4AF1-8A4A-38F2646D8E6E}"/>
              </a:ext>
            </a:extLst>
          </p:cNvPr>
          <p:cNvSpPr/>
          <p:nvPr/>
        </p:nvSpPr>
        <p:spPr>
          <a:xfrm>
            <a:off x="4398346" y="1434938"/>
            <a:ext cx="3395305" cy="3395305"/>
          </a:xfrm>
          <a:prstGeom prst="flowChartConnector">
            <a:avLst/>
          </a:prstGeom>
          <a:solidFill>
            <a:srgbClr val="FF0000"/>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342;p12">
            <a:extLst>
              <a:ext uri="{FF2B5EF4-FFF2-40B4-BE49-F238E27FC236}">
                <a16:creationId xmlns:a16="http://schemas.microsoft.com/office/drawing/2014/main" id="{193BF79B-3F4B-447D-99A0-29EC4F351812}"/>
              </a:ext>
            </a:extLst>
          </p:cNvPr>
          <p:cNvSpPr txBox="1">
            <a:spLocks/>
          </p:cNvSpPr>
          <p:nvPr/>
        </p:nvSpPr>
        <p:spPr>
          <a:xfrm>
            <a:off x="104779" y="389384"/>
            <a:ext cx="3276595" cy="275510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Vuforia account</a:t>
            </a:r>
          </a:p>
          <a:p>
            <a:endParaRPr lang="en-US" sz="4000" b="1" dirty="0">
              <a:solidFill>
                <a:schemeClr val="tx1"/>
              </a:solidFill>
              <a:latin typeface="Politica" panose="02000506060000020004" pitchFamily="2" charset="0"/>
              <a:ea typeface="Megrim"/>
              <a:cs typeface="Megrim"/>
              <a:sym typeface="Nixie One"/>
            </a:endParaRPr>
          </a:p>
          <a:p>
            <a:r>
              <a:rPr lang="en-US" sz="4000" dirty="0">
                <a:solidFill>
                  <a:schemeClr val="tx1"/>
                </a:solidFill>
                <a:latin typeface="Politica" panose="02000506060000020004" pitchFamily="2" charset="0"/>
                <a:ea typeface="Megrim"/>
                <a:cs typeface="Megrim"/>
                <a:sym typeface="Nixie One"/>
              </a:rPr>
              <a:t>Let's make an account on Vuforia</a:t>
            </a:r>
          </a:p>
        </p:txBody>
      </p:sp>
      <p:sp>
        <p:nvSpPr>
          <p:cNvPr id="5" name="TextBox 4">
            <a:extLst>
              <a:ext uri="{FF2B5EF4-FFF2-40B4-BE49-F238E27FC236}">
                <a16:creationId xmlns:a16="http://schemas.microsoft.com/office/drawing/2014/main" id="{AD2879BA-CD3C-40FE-B4BF-0BCD1577E086}"/>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6" name="TextBox 5">
            <a:extLst>
              <a:ext uri="{FF2B5EF4-FFF2-40B4-BE49-F238E27FC236}">
                <a16:creationId xmlns:a16="http://schemas.microsoft.com/office/drawing/2014/main" id="{F17987A2-3B6A-46EC-8595-1AC89398C013}"/>
              </a:ext>
            </a:extLst>
          </p:cNvPr>
          <p:cNvSpPr txBox="1"/>
          <p:nvPr/>
        </p:nvSpPr>
        <p:spPr>
          <a:xfrm>
            <a:off x="4099915" y="4991810"/>
            <a:ext cx="3992165" cy="369332"/>
          </a:xfrm>
          <a:prstGeom prst="rect">
            <a:avLst/>
          </a:prstGeom>
          <a:noFill/>
        </p:spPr>
        <p:txBody>
          <a:bodyPr wrap="square">
            <a:spAutoFit/>
          </a:bodyPr>
          <a:lstStyle/>
          <a:p>
            <a:pPr algn="ctr"/>
            <a:r>
              <a:rPr lang="en-US" dirty="0">
                <a:latin typeface="Politica" panose="02000506060000020004" pitchFamily="2" charset="0"/>
              </a:rPr>
              <a:t>https://developer.vuforia.com/vui/auth/register</a:t>
            </a:r>
          </a:p>
        </p:txBody>
      </p:sp>
      <p:pic>
        <p:nvPicPr>
          <p:cNvPr id="7170" name="Picture 2" descr="vuforia-logo | AVRspot">
            <a:extLst>
              <a:ext uri="{FF2B5EF4-FFF2-40B4-BE49-F238E27FC236}">
                <a16:creationId xmlns:a16="http://schemas.microsoft.com/office/drawing/2014/main" id="{363F5A0F-895E-41BF-AD83-3E668D896B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2622" y="1976435"/>
            <a:ext cx="2926755" cy="210026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56C1BB5-4A2D-4328-8F44-B3F86C5543D3}"/>
              </a:ext>
            </a:extLst>
          </p:cNvPr>
          <p:cNvGrpSpPr/>
          <p:nvPr/>
        </p:nvGrpSpPr>
        <p:grpSpPr>
          <a:xfrm>
            <a:off x="9346162" y="6273830"/>
            <a:ext cx="1317480" cy="429393"/>
            <a:chOff x="9331349" y="6222078"/>
            <a:chExt cx="1450765" cy="472833"/>
          </a:xfrm>
        </p:grpSpPr>
        <p:pic>
          <p:nvPicPr>
            <p:cNvPr id="10" name="Picture 9">
              <a:extLst>
                <a:ext uri="{FF2B5EF4-FFF2-40B4-BE49-F238E27FC236}">
                  <a16:creationId xmlns:a16="http://schemas.microsoft.com/office/drawing/2014/main" id="{CE284733-2A68-4ED4-8DE2-453FACB4C9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a:extLst>
                <a:ext uri="{FF2B5EF4-FFF2-40B4-BE49-F238E27FC236}">
                  <a16:creationId xmlns:a16="http://schemas.microsoft.com/office/drawing/2014/main" id="{BCD0FEC1-BCE8-4449-812E-E8AB83C3658A}"/>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7" name="Google Shape;342;p12">
            <a:extLst>
              <a:ext uri="{FF2B5EF4-FFF2-40B4-BE49-F238E27FC236}">
                <a16:creationId xmlns:a16="http://schemas.microsoft.com/office/drawing/2014/main" id="{92D92219-8D0F-49BF-9D09-AFA67C4408F3}"/>
              </a:ext>
            </a:extLst>
          </p:cNvPr>
          <p:cNvSpPr txBox="1">
            <a:spLocks/>
          </p:cNvSpPr>
          <p:nvPr/>
        </p:nvSpPr>
        <p:spPr>
          <a:xfrm>
            <a:off x="8810623" y="696751"/>
            <a:ext cx="3276595" cy="355687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4000" b="1" dirty="0">
                <a:solidFill>
                  <a:schemeClr val="tx1"/>
                </a:solidFill>
                <a:latin typeface="Politica" panose="02000506060000020004" pitchFamily="2" charset="0"/>
                <a:ea typeface="Megrim"/>
                <a:cs typeface="Megrim"/>
                <a:sym typeface="Nixie One"/>
              </a:rPr>
              <a:t>حساب </a:t>
            </a:r>
            <a:r>
              <a:rPr lang="en-US" sz="4000" b="1" dirty="0">
                <a:solidFill>
                  <a:schemeClr val="tx1"/>
                </a:solidFill>
                <a:latin typeface="Politica" panose="02000506060000020004" pitchFamily="2" charset="0"/>
                <a:ea typeface="Megrim"/>
                <a:cs typeface="Megrim"/>
                <a:sym typeface="Nixie One"/>
              </a:rPr>
              <a:t>Vuforia</a:t>
            </a:r>
          </a:p>
          <a:p>
            <a:pPr algn="r" rtl="1"/>
            <a:endParaRPr lang="en-US" sz="4000" b="1" dirty="0">
              <a:solidFill>
                <a:schemeClr val="tx1"/>
              </a:solidFill>
              <a:latin typeface="Politica" panose="02000506060000020004" pitchFamily="2" charset="0"/>
              <a:ea typeface="Megrim"/>
              <a:cs typeface="Megrim"/>
              <a:sym typeface="Nixie One"/>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3200" b="0" i="0" u="none" strike="noStrike" cap="none" normalizeH="0" baseline="0" dirty="0">
                <a:ln>
                  <a:noFill/>
                </a:ln>
                <a:solidFill>
                  <a:srgbClr val="202124"/>
                </a:solidFill>
                <a:effectLst/>
                <a:latin typeface="Google Sans"/>
                <a:cs typeface="Arial" panose="020B0604020202020204" pitchFamily="34" charset="0"/>
              </a:rPr>
              <a:t>لنقم بتسجيل حساب على</a:t>
            </a:r>
            <a:r>
              <a:rPr kumimoji="0" lang="en-US" altLang="en-US" sz="3200" b="0" i="0" u="none" strike="noStrike" cap="none" normalizeH="0" baseline="0" dirty="0">
                <a:ln>
                  <a:noFill/>
                </a:ln>
                <a:solidFill>
                  <a:srgbClr val="202124"/>
                </a:solidFill>
                <a:effectLst/>
                <a:latin typeface="Google Sans"/>
                <a:cs typeface="Arial" panose="020B0604020202020204" pitchFamily="34" charset="0"/>
              </a:rPr>
              <a:t> Vuforia</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561917B6-1CDB-4201-8090-0B67A669D3C4}"/>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189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2</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AR Image swapping</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2147215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F99BFE-2672-4A66-8C69-7935CEB4702B}"/>
              </a:ext>
            </a:extLst>
          </p:cNvPr>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sp>
        <p:nvSpPr>
          <p:cNvPr id="8" name="Google Shape;342;p12">
            <a:extLst>
              <a:ext uri="{FF2B5EF4-FFF2-40B4-BE49-F238E27FC236}">
                <a16:creationId xmlns:a16="http://schemas.microsoft.com/office/drawing/2014/main" id="{67363700-8D54-4240-855D-F1148886D949}"/>
              </a:ext>
            </a:extLst>
          </p:cNvPr>
          <p:cNvSpPr txBox="1">
            <a:spLocks/>
          </p:cNvSpPr>
          <p:nvPr/>
        </p:nvSpPr>
        <p:spPr>
          <a:xfrm>
            <a:off x="4770292" y="198699"/>
            <a:ext cx="2651415"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solidFill>
                  <a:schemeClr val="tx1"/>
                </a:solidFill>
                <a:latin typeface="Politica" panose="02000506060000020004" pitchFamily="2" charset="0"/>
                <a:ea typeface="Megrim"/>
                <a:cs typeface="Megrim"/>
                <a:sym typeface="Nixie One"/>
              </a:rPr>
              <a:t>AR Explained</a:t>
            </a:r>
            <a:endParaRPr lang="en-US" sz="4000" b="1" dirty="0">
              <a:solidFill>
                <a:schemeClr val="tx1"/>
              </a:solidFill>
              <a:latin typeface="+mn-lt"/>
              <a:ea typeface="Megrim"/>
              <a:cs typeface="Megrim"/>
              <a:sym typeface="Nixie One"/>
            </a:endParaRPr>
          </a:p>
        </p:txBody>
      </p:sp>
      <p:pic>
        <p:nvPicPr>
          <p:cNvPr id="10" name="Picture 7" descr="Picture 7">
            <a:extLst>
              <a:ext uri="{FF2B5EF4-FFF2-40B4-BE49-F238E27FC236}">
                <a16:creationId xmlns:a16="http://schemas.microsoft.com/office/drawing/2014/main" id="{3CD6CD0D-66AD-4D09-81DA-628013B23A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7" name="TextBox 6">
            <a:extLst>
              <a:ext uri="{FF2B5EF4-FFF2-40B4-BE49-F238E27FC236}">
                <a16:creationId xmlns:a16="http://schemas.microsoft.com/office/drawing/2014/main" id="{BEA4AE19-586D-47C0-9FF4-48E94731A50F}"/>
              </a:ext>
            </a:extLst>
          </p:cNvPr>
          <p:cNvSpPr txBox="1"/>
          <p:nvPr/>
        </p:nvSpPr>
        <p:spPr>
          <a:xfrm>
            <a:off x="3048000" y="3228170"/>
            <a:ext cx="6096000" cy="369332"/>
          </a:xfrm>
          <a:prstGeom prst="rect">
            <a:avLst/>
          </a:prstGeom>
          <a:noFill/>
        </p:spPr>
        <p:txBody>
          <a:bodyPr wrap="square">
            <a:spAutoFit/>
          </a:bodyPr>
          <a:lstStyle/>
          <a:p>
            <a:r>
              <a:rPr lang="en-US" dirty="0"/>
              <a:t>https://www.youtube.com/watch?v=HprQbTlYHuQ</a:t>
            </a:r>
          </a:p>
        </p:txBody>
      </p:sp>
    </p:spTree>
    <p:extLst>
      <p:ext uri="{BB962C8B-B14F-4D97-AF65-F5344CB8AC3E}">
        <p14:creationId xmlns:p14="http://schemas.microsoft.com/office/powerpoint/2010/main" val="670059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uforia Image">
            <a:extLst>
              <a:ext uri="{FF2B5EF4-FFF2-40B4-BE49-F238E27FC236}">
                <a16:creationId xmlns:a16="http://schemas.microsoft.com/office/drawing/2014/main" id="{92785581-6013-4C14-A780-18849F04C0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3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C6B891-D405-49E5-999B-7A0F6A2DAE52}"/>
              </a:ext>
            </a:extLst>
          </p:cNvPr>
          <p:cNvSpPr txBox="1"/>
          <p:nvPr/>
        </p:nvSpPr>
        <p:spPr>
          <a:xfrm>
            <a:off x="139360" y="5446260"/>
            <a:ext cx="5659990" cy="1200329"/>
          </a:xfrm>
          <a:prstGeom prst="rect">
            <a:avLst/>
          </a:prstGeom>
          <a:solidFill>
            <a:schemeClr val="bg1"/>
          </a:solidFill>
        </p:spPr>
        <p:txBody>
          <a:bodyPr wrap="square">
            <a:spAutoFit/>
          </a:bodyPr>
          <a:lstStyle/>
          <a:p>
            <a:pPr algn="just"/>
            <a:r>
              <a:rPr lang="en-US" b="1" i="0" dirty="0">
                <a:solidFill>
                  <a:srgbClr val="3B4348"/>
                </a:solidFill>
                <a:effectLst/>
                <a:latin typeface="Politica" panose="02000506060000020004" pitchFamily="2" charset="0"/>
                <a:ea typeface="PMingLiU" panose="02020500000000000000" pitchFamily="18" charset="-120"/>
              </a:rPr>
              <a:t>Image Targets </a:t>
            </a:r>
            <a:r>
              <a:rPr lang="en-US" b="0" i="0" dirty="0">
                <a:solidFill>
                  <a:srgbClr val="3B4348"/>
                </a:solidFill>
                <a:effectLst/>
                <a:latin typeface="Politica" panose="02000506060000020004" pitchFamily="2" charset="0"/>
                <a:ea typeface="PMingLiU" panose="02020500000000000000" pitchFamily="18" charset="-120"/>
              </a:rPr>
              <a:t>represent images that Vuforia Engine </a:t>
            </a:r>
            <a:r>
              <a:rPr lang="en-US" b="1" i="0" dirty="0">
                <a:solidFill>
                  <a:srgbClr val="3B4348"/>
                </a:solidFill>
                <a:effectLst/>
                <a:latin typeface="Politica" panose="02000506060000020004" pitchFamily="2" charset="0"/>
                <a:ea typeface="PMingLiU" panose="02020500000000000000" pitchFamily="18" charset="-120"/>
              </a:rPr>
              <a:t>can detect and track</a:t>
            </a:r>
            <a:r>
              <a:rPr lang="en-US" b="0" i="0" dirty="0">
                <a:solidFill>
                  <a:srgbClr val="3B4348"/>
                </a:solidFill>
                <a:effectLst/>
                <a:latin typeface="Politica" panose="02000506060000020004" pitchFamily="2" charset="0"/>
                <a:ea typeface="PMingLiU" panose="02020500000000000000" pitchFamily="18" charset="-120"/>
              </a:rPr>
              <a:t>.</a:t>
            </a:r>
          </a:p>
          <a:p>
            <a:pPr algn="just"/>
            <a:endParaRPr lang="en-US" b="0" i="0" dirty="0">
              <a:solidFill>
                <a:srgbClr val="3B4348"/>
              </a:solidFill>
              <a:effectLst/>
              <a:latin typeface="Politica" panose="02000506060000020004" pitchFamily="2" charset="0"/>
              <a:ea typeface="PMingLiU" panose="02020500000000000000" pitchFamily="18" charset="-120"/>
            </a:endParaRPr>
          </a:p>
          <a:p>
            <a:pPr algn="just"/>
            <a:r>
              <a:rPr lang="en-US" b="0" i="0" dirty="0">
                <a:solidFill>
                  <a:srgbClr val="3B4348"/>
                </a:solidFill>
                <a:effectLst/>
                <a:latin typeface="Politica" panose="02000506060000020004" pitchFamily="2" charset="0"/>
                <a:ea typeface="PMingLiU" panose="02020500000000000000" pitchFamily="18" charset="-120"/>
              </a:rPr>
              <a:t>Once the Image Target is detected, Vuforia Engine will track the image and augment your content seamlessly using image tracking technology.</a:t>
            </a:r>
            <a:endParaRPr lang="en-US" dirty="0">
              <a:latin typeface="Politica" panose="02000506060000020004" pitchFamily="2" charset="0"/>
              <a:ea typeface="PMingLiU" panose="02020500000000000000" pitchFamily="18" charset="-120"/>
            </a:endParaRPr>
          </a:p>
        </p:txBody>
      </p:sp>
      <p:sp>
        <p:nvSpPr>
          <p:cNvPr id="3" name="TextBox 2">
            <a:extLst>
              <a:ext uri="{FF2B5EF4-FFF2-40B4-BE49-F238E27FC236}">
                <a16:creationId xmlns:a16="http://schemas.microsoft.com/office/drawing/2014/main" id="{BCB55E6F-2055-4FA4-B48A-EDEB75D02BE1}"/>
              </a:ext>
            </a:extLst>
          </p:cNvPr>
          <p:cNvSpPr txBox="1"/>
          <p:nvPr/>
        </p:nvSpPr>
        <p:spPr>
          <a:xfrm>
            <a:off x="5955010" y="5446260"/>
            <a:ext cx="6097630" cy="1200329"/>
          </a:xfrm>
          <a:prstGeom prst="rect">
            <a:avLst/>
          </a:prstGeom>
          <a:solidFill>
            <a:schemeClr val="bg1"/>
          </a:solid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02124"/>
                </a:solidFill>
                <a:effectLst/>
                <a:latin typeface="Google Sans"/>
                <a:cs typeface="Arial" panose="020B0604020202020204" pitchFamily="34" charset="0"/>
              </a:rPr>
              <a:t>تمثل أهداف الصور الصور التي يمكن لمحرك</a:t>
            </a:r>
            <a:r>
              <a:rPr kumimoji="0" lang="en-US" altLang="en-US" sz="1800" b="0" i="0" u="none" strike="noStrike" cap="none" normalizeH="0" baseline="0" dirty="0">
                <a:ln>
                  <a:noFill/>
                </a:ln>
                <a:solidFill>
                  <a:srgbClr val="202124"/>
                </a:solidFill>
                <a:effectLst/>
                <a:latin typeface="Google Sans"/>
                <a:cs typeface="Arial" panose="020B0604020202020204" pitchFamily="34" charset="0"/>
              </a:rPr>
              <a:t> Vuforia </a:t>
            </a:r>
            <a:r>
              <a:rPr kumimoji="0" lang="ar-SA" altLang="en-US" sz="1800" b="0" i="0" u="none" strike="noStrike" cap="none" normalizeH="0" baseline="0" dirty="0">
                <a:ln>
                  <a:noFill/>
                </a:ln>
                <a:solidFill>
                  <a:srgbClr val="202124"/>
                </a:solidFill>
                <a:effectLst/>
                <a:latin typeface="Google Sans"/>
                <a:cs typeface="Arial" panose="020B0604020202020204" pitchFamily="34" charset="0"/>
              </a:rPr>
              <a:t>اكتشافها وتتبعها. بمجرد اكتشاف هدف الصورة ، سيتتبع محرك</a:t>
            </a:r>
            <a:r>
              <a:rPr kumimoji="0" lang="en-US" altLang="en-US" sz="1800" b="0" i="0" u="none" strike="noStrike" cap="none" normalizeH="0" baseline="0" dirty="0">
                <a:ln>
                  <a:noFill/>
                </a:ln>
                <a:solidFill>
                  <a:srgbClr val="202124"/>
                </a:solidFill>
                <a:effectLst/>
                <a:latin typeface="Google Sans"/>
                <a:cs typeface="Arial" panose="020B0604020202020204" pitchFamily="34" charset="0"/>
              </a:rPr>
              <a:t> Vuforia </a:t>
            </a:r>
            <a:r>
              <a:rPr kumimoji="0" lang="ar-SA" altLang="en-US" sz="1800" b="0" i="0" u="none" strike="noStrike" cap="none" normalizeH="0" baseline="0" dirty="0">
                <a:ln>
                  <a:noFill/>
                </a:ln>
                <a:solidFill>
                  <a:srgbClr val="202124"/>
                </a:solidFill>
                <a:effectLst/>
                <a:latin typeface="Google Sans"/>
                <a:cs typeface="Arial" panose="020B0604020202020204" pitchFamily="34" charset="0"/>
              </a:rPr>
              <a:t>الصورة </a:t>
            </a:r>
            <a:r>
              <a:rPr kumimoji="0" lang="ar-QA" altLang="en-US" sz="1800" b="0" i="0" u="none" strike="noStrike" cap="none" normalizeH="0" baseline="0" dirty="0">
                <a:ln>
                  <a:noFill/>
                </a:ln>
                <a:solidFill>
                  <a:srgbClr val="202124"/>
                </a:solidFill>
                <a:effectLst/>
                <a:latin typeface="Google Sans"/>
                <a:cs typeface="Arial" panose="020B0604020202020204" pitchFamily="34" charset="0"/>
              </a:rPr>
              <a:t>ويعرض</a:t>
            </a:r>
            <a:r>
              <a:rPr kumimoji="0" lang="ar-SA" altLang="en-US" sz="1800" b="0" i="0" u="none" strike="noStrike" cap="none" normalizeH="0" baseline="0" dirty="0">
                <a:ln>
                  <a:noFill/>
                </a:ln>
                <a:solidFill>
                  <a:srgbClr val="202124"/>
                </a:solidFill>
                <a:effectLst/>
                <a:latin typeface="Google Sans"/>
                <a:cs typeface="Arial" panose="020B0604020202020204" pitchFamily="34" charset="0"/>
              </a:rPr>
              <a:t> المحتوى الخاص بك بسلاسة باستخدام تقنية تتبع الصور</a:t>
            </a:r>
            <a:r>
              <a:rPr kumimoji="0" lang="en-US" altLang="en-US" sz="1800" b="0" i="0" u="none" strike="noStrike" cap="none" normalizeH="0" baseline="0" dirty="0">
                <a:ln>
                  <a:noFill/>
                </a:ln>
                <a:solidFill>
                  <a:srgbClr val="202124"/>
                </a:solidFill>
                <a:effectLst/>
                <a:latin typeface="Google Sans"/>
                <a:cs typeface="Arial" panose="020B0604020202020204" pitchFamily="34" charset="0"/>
              </a:rPr>
              <a:t>.</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algn="just"/>
            <a:endParaRPr lang="en-US" b="0" i="0" dirty="0">
              <a:solidFill>
                <a:srgbClr val="3B4348"/>
              </a:solidFill>
              <a:effectLst/>
              <a:latin typeface="Politica" panose="02000506060000020004" pitchFamily="2" charset="0"/>
              <a:ea typeface="PMingLiU" panose="02020500000000000000" pitchFamily="18" charset="-120"/>
            </a:endParaRPr>
          </a:p>
        </p:txBody>
      </p:sp>
      <p:sp>
        <p:nvSpPr>
          <p:cNvPr id="8" name="Rectangle 3">
            <a:extLst>
              <a:ext uri="{FF2B5EF4-FFF2-40B4-BE49-F238E27FC236}">
                <a16:creationId xmlns:a16="http://schemas.microsoft.com/office/drawing/2014/main" id="{F594403A-8DC6-496F-8A85-9059D23B8E7D}"/>
              </a:ext>
            </a:extLst>
          </p:cNvPr>
          <p:cNvSpPr>
            <a:spLocks noChangeArrowheads="1"/>
          </p:cNvSpPr>
          <p:nvPr/>
        </p:nvSpPr>
        <p:spPr bwMode="auto">
          <a:xfrm>
            <a:off x="121919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474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6" name="Google Shape;126;p16">
            <a:extLst>
              <a:ext uri="{FF2B5EF4-FFF2-40B4-BE49-F238E27FC236}">
                <a16:creationId xmlns:a16="http://schemas.microsoft.com/office/drawing/2014/main" id="{BE76C092-CD5E-47D5-8CFF-CB6001A6A961}"/>
              </a:ext>
            </a:extLst>
          </p:cNvPr>
          <p:cNvSpPr txBox="1">
            <a:spLocks noGrp="1"/>
          </p:cNvSpPr>
          <p:nvPr/>
        </p:nvSpPr>
        <p:spPr>
          <a:xfrm>
            <a:off x="3976765" y="2853318"/>
            <a:ext cx="4551520"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marL="0" lvl="0" indent="0" rtl="0">
              <a:spcBef>
                <a:spcPts val="0"/>
              </a:spcBef>
              <a:spcAft>
                <a:spcPts val="0"/>
              </a:spcAft>
              <a:buNone/>
            </a:pPr>
            <a:r>
              <a:rPr lang="en" sz="6600" dirty="0">
                <a:solidFill>
                  <a:schemeClr val="accent4">
                    <a:lumMod val="60000"/>
                    <a:lumOff val="40000"/>
                  </a:schemeClr>
                </a:solidFill>
              </a:rPr>
              <a:t>FAB</a:t>
            </a:r>
            <a:r>
              <a:rPr lang="en" sz="6600" dirty="0"/>
              <a:t>      </a:t>
            </a:r>
            <a:r>
              <a:rPr lang="en" sz="6600" dirty="0">
                <a:solidFill>
                  <a:schemeClr val="accent4">
                    <a:lumMod val="60000"/>
                    <a:lumOff val="40000"/>
                  </a:schemeClr>
                </a:solidFill>
              </a:rPr>
              <a:t>LAB</a:t>
            </a:r>
            <a:endParaRPr sz="6600" dirty="0">
              <a:solidFill>
                <a:schemeClr val="accent4">
                  <a:lumMod val="60000"/>
                  <a:lumOff val="40000"/>
                </a:schemeClr>
              </a:solidFill>
            </a:endParaRPr>
          </a:p>
        </p:txBody>
      </p:sp>
      <p:sp>
        <p:nvSpPr>
          <p:cNvPr id="17" name="Shape 156">
            <a:extLst>
              <a:ext uri="{FF2B5EF4-FFF2-40B4-BE49-F238E27FC236}">
                <a16:creationId xmlns:a16="http://schemas.microsoft.com/office/drawing/2014/main" id="{32A5A4D7-5158-4D8F-A8BE-75B7DB97EB35}"/>
              </a:ext>
            </a:extLst>
          </p:cNvPr>
          <p:cNvSpPr txBox="1"/>
          <p:nvPr/>
        </p:nvSpPr>
        <p:spPr>
          <a:xfrm>
            <a:off x="213341" y="3827307"/>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3200" b="1" i="1" dirty="0">
                <a:solidFill>
                  <a:schemeClr val="accent4">
                    <a:lumMod val="60000"/>
                    <a:lumOff val="40000"/>
                  </a:schemeClr>
                </a:solidFill>
                <a:latin typeface="Consolas" charset="0"/>
                <a:ea typeface="Consolas" charset="0"/>
                <a:cs typeface="Consolas" charset="0"/>
                <a:sym typeface="Roboto"/>
              </a:rPr>
              <a:t>Fab</a:t>
            </a:r>
            <a:r>
              <a:rPr lang="en-US" sz="3200" i="1" dirty="0">
                <a:solidFill>
                  <a:srgbClr val="434343"/>
                </a:solidFill>
                <a:latin typeface="Consolas" charset="0"/>
                <a:ea typeface="Consolas" charset="0"/>
                <a:cs typeface="Consolas" charset="0"/>
                <a:sym typeface="Roboto"/>
              </a:rPr>
              <a:t>rication</a:t>
            </a:r>
            <a:r>
              <a:rPr lang="en-US" sz="3200" i="1" dirty="0">
                <a:solidFill>
                  <a:srgbClr val="434343"/>
                </a:solidFill>
                <a:latin typeface="Roboto"/>
                <a:ea typeface="Roboto"/>
                <a:cs typeface="Roboto"/>
                <a:sym typeface="Roboto"/>
              </a:rPr>
              <a:t>    </a:t>
            </a:r>
            <a:r>
              <a:rPr lang="en-US" sz="3200" b="1" i="1" dirty="0">
                <a:solidFill>
                  <a:schemeClr val="accent4">
                    <a:lumMod val="60000"/>
                    <a:lumOff val="40000"/>
                  </a:schemeClr>
                </a:solidFill>
                <a:latin typeface="Roboto"/>
                <a:ea typeface="Roboto"/>
                <a:cs typeface="Roboto"/>
                <a:sym typeface="Roboto"/>
              </a:rPr>
              <a:t>Lab</a:t>
            </a:r>
            <a:r>
              <a:rPr lang="en-US" sz="3200" i="1" dirty="0">
                <a:solidFill>
                  <a:srgbClr val="434343"/>
                </a:solidFill>
                <a:latin typeface="Roboto"/>
                <a:ea typeface="Roboto"/>
                <a:cs typeface="Roboto"/>
                <a:sym typeface="Roboto"/>
              </a:rPr>
              <a:t>oratory</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
        <p:nvSpPr>
          <p:cNvPr id="20" name="Shape 154">
            <a:extLst>
              <a:ext uri="{FF2B5EF4-FFF2-40B4-BE49-F238E27FC236}">
                <a16:creationId xmlns:a16="http://schemas.microsoft.com/office/drawing/2014/main" id="{5B863A6D-82F2-4B7C-AEA7-53298DDC41DA}"/>
              </a:ext>
            </a:extLst>
          </p:cNvPr>
          <p:cNvSpPr txBox="1"/>
          <p:nvPr/>
        </p:nvSpPr>
        <p:spPr>
          <a:xfrm>
            <a:off x="143521" y="1939654"/>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DZ" sz="2800" b="1" i="1" dirty="0">
                <a:latin typeface="Consolas" charset="0"/>
                <a:ea typeface="Consolas" charset="0"/>
                <a:cs typeface="Consolas" charset="0"/>
                <a:sym typeface="Roboto"/>
              </a:rPr>
              <a:t>أين يمكننا تصنيع أشيائنا الخاصة؟</a:t>
            </a:r>
            <a:endParaRPr lang="en-US" sz="2800" b="1" i="1" dirty="0">
              <a:latin typeface="Consolas" charset="0"/>
              <a:ea typeface="Consolas" charset="0"/>
              <a:cs typeface="Consolas" charset="0"/>
              <a:sym typeface="Roboto"/>
            </a:endParaRPr>
          </a:p>
          <a:p>
            <a:pPr lvl="0" algn="ctr" rtl="0">
              <a:spcBef>
                <a:spcPts val="0"/>
              </a:spcBef>
              <a:buNone/>
            </a:pPr>
            <a:r>
              <a:rPr lang="en-US" sz="2800" b="1" i="1" dirty="0">
                <a:latin typeface="Consolas" charset="0"/>
                <a:ea typeface="Consolas" charset="0"/>
                <a:cs typeface="Consolas" charset="0"/>
                <a:sym typeface="Roboto"/>
              </a:rPr>
              <a:t>¿Where we can fabricate our objects?</a:t>
            </a:r>
            <a:endParaRPr lang="ar-DZ" sz="2800" b="1" i="1" dirty="0">
              <a:latin typeface="Consolas" charset="0"/>
              <a:ea typeface="Consolas" charset="0"/>
              <a:cs typeface="Consolas" charset="0"/>
              <a:sym typeface="Roboto"/>
            </a:endParaRPr>
          </a:p>
        </p:txBody>
      </p:sp>
      <p:sp>
        <p:nvSpPr>
          <p:cNvPr id="11" name="Shape 156">
            <a:extLst>
              <a:ext uri="{FF2B5EF4-FFF2-40B4-BE49-F238E27FC236}">
                <a16:creationId xmlns:a16="http://schemas.microsoft.com/office/drawing/2014/main" id="{B0BC30F1-88EB-4ADC-AFBD-FDEC69621D3F}"/>
              </a:ext>
            </a:extLst>
          </p:cNvPr>
          <p:cNvSpPr txBox="1"/>
          <p:nvPr/>
        </p:nvSpPr>
        <p:spPr>
          <a:xfrm>
            <a:off x="24804" y="4283145"/>
            <a:ext cx="11695499" cy="7568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ar-DZ" sz="3200" b="1" i="1" dirty="0">
                <a:solidFill>
                  <a:schemeClr val="accent4">
                    <a:lumMod val="60000"/>
                    <a:lumOff val="40000"/>
                  </a:schemeClr>
                </a:solidFill>
                <a:latin typeface="Consolas" charset="0"/>
                <a:ea typeface="Consolas" charset="0"/>
                <a:cs typeface="Consolas" charset="0"/>
                <a:sym typeface="Roboto"/>
              </a:rPr>
              <a:t>التصنيع</a:t>
            </a:r>
            <a:r>
              <a:rPr lang="en-US" sz="3200" i="1" dirty="0">
                <a:solidFill>
                  <a:srgbClr val="434343"/>
                </a:solidFill>
                <a:latin typeface="Roboto"/>
                <a:ea typeface="Roboto"/>
                <a:cs typeface="Roboto"/>
                <a:sym typeface="Roboto"/>
              </a:rPr>
              <a:t>  </a:t>
            </a:r>
            <a:r>
              <a:rPr lang="ar-DZ" sz="3200" i="1" dirty="0">
                <a:solidFill>
                  <a:srgbClr val="434343"/>
                </a:solidFill>
                <a:latin typeface="Roboto"/>
                <a:ea typeface="Roboto"/>
                <a:cs typeface="Roboto"/>
                <a:sym typeface="Roboto"/>
              </a:rPr>
              <a:t>         </a:t>
            </a:r>
            <a:r>
              <a:rPr lang="en-US" sz="3200" i="1" dirty="0">
                <a:solidFill>
                  <a:srgbClr val="434343"/>
                </a:solidFill>
                <a:latin typeface="Roboto"/>
                <a:ea typeface="Roboto"/>
                <a:cs typeface="Roboto"/>
                <a:sym typeface="Roboto"/>
              </a:rPr>
              <a:t>  </a:t>
            </a:r>
            <a:r>
              <a:rPr lang="ar-DZ" sz="3200" b="1" i="1" dirty="0">
                <a:solidFill>
                  <a:schemeClr val="accent4">
                    <a:lumMod val="60000"/>
                    <a:lumOff val="40000"/>
                  </a:schemeClr>
                </a:solidFill>
                <a:latin typeface="Roboto"/>
                <a:ea typeface="Roboto"/>
                <a:cs typeface="Roboto"/>
                <a:sym typeface="Roboto"/>
              </a:rPr>
              <a:t>مختبر </a:t>
            </a:r>
            <a:endParaRPr lang="ar-QA" sz="3200" i="1" dirty="0">
              <a:solidFill>
                <a:srgbClr val="434343"/>
              </a:solidFill>
              <a:latin typeface="Roboto"/>
              <a:ea typeface="Roboto"/>
              <a:cs typeface="Roboto"/>
              <a:sym typeface="Roboto"/>
            </a:endParaRPr>
          </a:p>
          <a:p>
            <a:pPr lvl="0" algn="ctr" rtl="0">
              <a:spcBef>
                <a:spcPts val="0"/>
              </a:spcBef>
              <a:buNone/>
            </a:pPr>
            <a:endParaRPr lang="en-US" sz="3200" i="1" dirty="0">
              <a:solidFill>
                <a:srgbClr val="434343"/>
              </a:solidFill>
              <a:latin typeface="Roboto"/>
              <a:ea typeface="Roboto"/>
              <a:cs typeface="Roboto"/>
              <a:sym typeface="Roboto"/>
            </a:endParaRPr>
          </a:p>
        </p:txBody>
      </p:sp>
    </p:spTree>
    <p:extLst>
      <p:ext uri="{BB962C8B-B14F-4D97-AF65-F5344CB8AC3E}">
        <p14:creationId xmlns:p14="http://schemas.microsoft.com/office/powerpoint/2010/main" val="68009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2;p12">
            <a:extLst>
              <a:ext uri="{FF2B5EF4-FFF2-40B4-BE49-F238E27FC236}">
                <a16:creationId xmlns:a16="http://schemas.microsoft.com/office/drawing/2014/main" id="{0DD73A9A-3B4C-46F5-9397-FDC9514003B2}"/>
              </a:ext>
            </a:extLst>
          </p:cNvPr>
          <p:cNvSpPr txBox="1">
            <a:spLocks/>
          </p:cNvSpPr>
          <p:nvPr/>
        </p:nvSpPr>
        <p:spPr>
          <a:xfrm>
            <a:off x="203182" y="198699"/>
            <a:ext cx="413410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solidFill>
                  <a:schemeClr val="tx1"/>
                </a:solidFill>
                <a:latin typeface="Politica" panose="02000506060000020004" pitchFamily="2" charset="0"/>
                <a:ea typeface="Megrim"/>
                <a:cs typeface="Megrim"/>
                <a:sym typeface="Nixie One"/>
              </a:rPr>
              <a:t>Tips on image tracking</a:t>
            </a:r>
            <a:endParaRPr lang="en-US" sz="4000" b="1" dirty="0">
              <a:solidFill>
                <a:schemeClr val="tx1"/>
              </a:solidFill>
              <a:latin typeface="+mn-lt"/>
              <a:ea typeface="Megrim"/>
              <a:cs typeface="Megrim"/>
              <a:sym typeface="Nixie One"/>
            </a:endParaRPr>
          </a:p>
        </p:txBody>
      </p:sp>
      <p:pic>
        <p:nvPicPr>
          <p:cNvPr id="5" name="Picture 4">
            <a:extLst>
              <a:ext uri="{FF2B5EF4-FFF2-40B4-BE49-F238E27FC236}">
                <a16:creationId xmlns:a16="http://schemas.microsoft.com/office/drawing/2014/main" id="{C405B449-4C4B-4A4E-B212-135CCEC676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72609" y="1243012"/>
            <a:ext cx="5885737" cy="4386983"/>
          </a:xfrm>
          <a:prstGeom prst="rect">
            <a:avLst/>
          </a:prstGeom>
        </p:spPr>
      </p:pic>
      <p:pic>
        <p:nvPicPr>
          <p:cNvPr id="7" name="Picture 6">
            <a:extLst>
              <a:ext uri="{FF2B5EF4-FFF2-40B4-BE49-F238E27FC236}">
                <a16:creationId xmlns:a16="http://schemas.microsoft.com/office/drawing/2014/main" id="{7377C545-DE28-4C14-83B5-6D9C67A92D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1461" y="1243012"/>
            <a:ext cx="5438776" cy="4371976"/>
          </a:xfrm>
          <a:prstGeom prst="rect">
            <a:avLst/>
          </a:prstGeom>
        </p:spPr>
      </p:pic>
      <p:cxnSp>
        <p:nvCxnSpPr>
          <p:cNvPr id="8" name="Straight Connector 7">
            <a:extLst>
              <a:ext uri="{FF2B5EF4-FFF2-40B4-BE49-F238E27FC236}">
                <a16:creationId xmlns:a16="http://schemas.microsoft.com/office/drawing/2014/main" id="{BF735896-4D9F-461A-A7E0-514DC9571AAF}"/>
              </a:ext>
            </a:extLst>
          </p:cNvPr>
          <p:cNvCxnSpPr/>
          <p:nvPr/>
        </p:nvCxnSpPr>
        <p:spPr>
          <a:xfrm>
            <a:off x="6072194" y="343918"/>
            <a:ext cx="0" cy="6162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D2C887-3BCC-4839-B99A-B90A2492374F}"/>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a:extLst>
              <a:ext uri="{FF2B5EF4-FFF2-40B4-BE49-F238E27FC236}">
                <a16:creationId xmlns:a16="http://schemas.microsoft.com/office/drawing/2014/main" id="{EB92F0D9-CE0D-4266-A648-677E2A7D0BFB}"/>
              </a:ext>
            </a:extLst>
          </p:cNvPr>
          <p:cNvGrpSpPr/>
          <p:nvPr/>
        </p:nvGrpSpPr>
        <p:grpSpPr>
          <a:xfrm>
            <a:off x="9346162" y="6273830"/>
            <a:ext cx="1317480" cy="429393"/>
            <a:chOff x="9331349" y="6222078"/>
            <a:chExt cx="1450765" cy="472833"/>
          </a:xfrm>
        </p:grpSpPr>
        <p:pic>
          <p:nvPicPr>
            <p:cNvPr id="11" name="Picture 10">
              <a:extLst>
                <a:ext uri="{FF2B5EF4-FFF2-40B4-BE49-F238E27FC236}">
                  <a16:creationId xmlns:a16="http://schemas.microsoft.com/office/drawing/2014/main" id="{29AFB8A4-8731-4C89-AB86-5007D1DEF6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2" name="Picture 11">
              <a:extLst>
                <a:ext uri="{FF2B5EF4-FFF2-40B4-BE49-F238E27FC236}">
                  <a16:creationId xmlns:a16="http://schemas.microsoft.com/office/drawing/2014/main" id="{DABDC84B-5B9B-4F90-9C8A-70AB418D97D8}"/>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254812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8181D5-C098-4068-8279-E4A6FD7138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8124" y="1852613"/>
            <a:ext cx="5438775" cy="3352800"/>
          </a:xfrm>
          <a:prstGeom prst="rect">
            <a:avLst/>
          </a:prstGeom>
        </p:spPr>
      </p:pic>
      <p:sp>
        <p:nvSpPr>
          <p:cNvPr id="4" name="Google Shape;342;p12">
            <a:extLst>
              <a:ext uri="{FF2B5EF4-FFF2-40B4-BE49-F238E27FC236}">
                <a16:creationId xmlns:a16="http://schemas.microsoft.com/office/drawing/2014/main" id="{A76EEFEE-B101-4C6F-AFDD-B50F4CE1CF8E}"/>
              </a:ext>
            </a:extLst>
          </p:cNvPr>
          <p:cNvSpPr txBox="1">
            <a:spLocks/>
          </p:cNvSpPr>
          <p:nvPr/>
        </p:nvSpPr>
        <p:spPr>
          <a:xfrm>
            <a:off x="203182" y="198699"/>
            <a:ext cx="413410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solidFill>
                  <a:schemeClr val="tx1"/>
                </a:solidFill>
                <a:latin typeface="Politica" panose="02000506060000020004" pitchFamily="2" charset="0"/>
                <a:ea typeface="Megrim"/>
                <a:cs typeface="Megrim"/>
                <a:sym typeface="Nixie One"/>
              </a:rPr>
              <a:t>Tips on image tracking</a:t>
            </a:r>
            <a:endParaRPr lang="en-US" sz="4000" b="1" dirty="0">
              <a:solidFill>
                <a:schemeClr val="tx1"/>
              </a:solidFill>
              <a:latin typeface="+mn-lt"/>
              <a:ea typeface="Megrim"/>
              <a:cs typeface="Megrim"/>
              <a:sym typeface="Nixie One"/>
            </a:endParaRPr>
          </a:p>
        </p:txBody>
      </p:sp>
      <p:pic>
        <p:nvPicPr>
          <p:cNvPr id="7" name="Picture 6">
            <a:extLst>
              <a:ext uri="{FF2B5EF4-FFF2-40B4-BE49-F238E27FC236}">
                <a16:creationId xmlns:a16="http://schemas.microsoft.com/office/drawing/2014/main" id="{550DEDD6-D738-409B-996E-A27278525D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09765" y="1852613"/>
            <a:ext cx="5144111" cy="3002363"/>
          </a:xfrm>
          <a:prstGeom prst="rect">
            <a:avLst/>
          </a:prstGeom>
        </p:spPr>
      </p:pic>
      <p:cxnSp>
        <p:nvCxnSpPr>
          <p:cNvPr id="8" name="Straight Connector 7">
            <a:extLst>
              <a:ext uri="{FF2B5EF4-FFF2-40B4-BE49-F238E27FC236}">
                <a16:creationId xmlns:a16="http://schemas.microsoft.com/office/drawing/2014/main" id="{79CC9124-D840-4218-8D05-CF2781009C95}"/>
              </a:ext>
            </a:extLst>
          </p:cNvPr>
          <p:cNvCxnSpPr/>
          <p:nvPr/>
        </p:nvCxnSpPr>
        <p:spPr>
          <a:xfrm>
            <a:off x="6072194" y="343918"/>
            <a:ext cx="0" cy="6162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16167C-8218-49DF-843B-07F531E3C089}"/>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a:extLst>
              <a:ext uri="{FF2B5EF4-FFF2-40B4-BE49-F238E27FC236}">
                <a16:creationId xmlns:a16="http://schemas.microsoft.com/office/drawing/2014/main" id="{6564C8D7-EDD0-4FB4-B11B-47092C1AA408}"/>
              </a:ext>
            </a:extLst>
          </p:cNvPr>
          <p:cNvGrpSpPr/>
          <p:nvPr/>
        </p:nvGrpSpPr>
        <p:grpSpPr>
          <a:xfrm>
            <a:off x="9346162" y="6273830"/>
            <a:ext cx="1317480" cy="429393"/>
            <a:chOff x="9331349" y="6222078"/>
            <a:chExt cx="1450765" cy="472833"/>
          </a:xfrm>
        </p:grpSpPr>
        <p:pic>
          <p:nvPicPr>
            <p:cNvPr id="11" name="Picture 10">
              <a:extLst>
                <a:ext uri="{FF2B5EF4-FFF2-40B4-BE49-F238E27FC236}">
                  <a16:creationId xmlns:a16="http://schemas.microsoft.com/office/drawing/2014/main" id="{CF3DC358-F19E-4E9F-80EE-2697393953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2" name="Picture 11">
              <a:extLst>
                <a:ext uri="{FF2B5EF4-FFF2-40B4-BE49-F238E27FC236}">
                  <a16:creationId xmlns:a16="http://schemas.microsoft.com/office/drawing/2014/main" id="{E22D858C-50AF-411B-BFB8-1BC6E42E6939}"/>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3613418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2;p12">
            <a:extLst>
              <a:ext uri="{FF2B5EF4-FFF2-40B4-BE49-F238E27FC236}">
                <a16:creationId xmlns:a16="http://schemas.microsoft.com/office/drawing/2014/main" id="{149B6DF0-E017-4E3C-B97C-D83FB64868E3}"/>
              </a:ext>
            </a:extLst>
          </p:cNvPr>
          <p:cNvSpPr txBox="1">
            <a:spLocks/>
          </p:cNvSpPr>
          <p:nvPr/>
        </p:nvSpPr>
        <p:spPr>
          <a:xfrm>
            <a:off x="0" y="198699"/>
            <a:ext cx="405938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solidFill>
                  <a:schemeClr val="tx1"/>
                </a:solidFill>
                <a:latin typeface="Politica" panose="02000506060000020004" pitchFamily="2" charset="0"/>
                <a:ea typeface="Megrim"/>
                <a:cs typeface="Megrim"/>
                <a:sym typeface="Nixie One"/>
              </a:rPr>
              <a:t>Uses of Image tracking</a:t>
            </a:r>
            <a:endParaRPr lang="en-US" sz="4000" b="1" dirty="0">
              <a:solidFill>
                <a:schemeClr val="tx1"/>
              </a:solidFill>
              <a:latin typeface="+mn-lt"/>
              <a:ea typeface="Megrim"/>
              <a:cs typeface="Megrim"/>
              <a:sym typeface="Nixie One"/>
            </a:endParaRPr>
          </a:p>
        </p:txBody>
      </p:sp>
      <p:sp>
        <p:nvSpPr>
          <p:cNvPr id="6" name="Title 1">
            <a:extLst>
              <a:ext uri="{FF2B5EF4-FFF2-40B4-BE49-F238E27FC236}">
                <a16:creationId xmlns:a16="http://schemas.microsoft.com/office/drawing/2014/main" id="{CE3AA544-60D6-4CCA-BADE-D4DA31BD4099}"/>
              </a:ext>
            </a:extLst>
          </p:cNvPr>
          <p:cNvSpPr txBox="1">
            <a:spLocks/>
          </p:cNvSpPr>
          <p:nvPr/>
        </p:nvSpPr>
        <p:spPr>
          <a:xfrm>
            <a:off x="7368181" y="224695"/>
            <a:ext cx="4596425"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3200" b="1" i="0" u="none" strike="noStrike" cap="none" normalizeH="0" baseline="0" dirty="0">
                <a:ln>
                  <a:noFill/>
                </a:ln>
                <a:solidFill>
                  <a:srgbClr val="202124"/>
                </a:solidFill>
                <a:effectLst/>
                <a:latin typeface="Google Sans"/>
                <a:cs typeface="Arial" panose="020B0604020202020204" pitchFamily="34" charset="0"/>
              </a:rPr>
              <a:t>استخدامات</a:t>
            </a:r>
            <a:r>
              <a:rPr lang="ar-QA" altLang="en-US" sz="3200" b="1" dirty="0">
                <a:solidFill>
                  <a:srgbClr val="202124"/>
                </a:solidFill>
                <a:latin typeface="Google Sans"/>
                <a:cs typeface="Arial" panose="020B0604020202020204" pitchFamily="34" charset="0"/>
              </a:rPr>
              <a:t> تقنية</a:t>
            </a:r>
            <a:r>
              <a:rPr kumimoji="0" lang="ar-SA" altLang="en-US" sz="3200" b="1" i="0" u="none" strike="noStrike" cap="none" normalizeH="0" baseline="0" dirty="0">
                <a:ln>
                  <a:noFill/>
                </a:ln>
                <a:solidFill>
                  <a:srgbClr val="202124"/>
                </a:solidFill>
                <a:effectLst/>
                <a:latin typeface="Google Sans"/>
                <a:cs typeface="Arial" panose="020B0604020202020204" pitchFamily="34" charset="0"/>
              </a:rPr>
              <a:t> تتبع الصور</a:t>
            </a:r>
            <a:endParaRPr kumimoji="0" lang="en-US" altLang="en-US"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3B37F7F3-18FE-43BB-8366-F70C2556391D}"/>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F656D272-9F19-4DFE-9199-FF282593DD32}"/>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a:extLst>
              <a:ext uri="{FF2B5EF4-FFF2-40B4-BE49-F238E27FC236}">
                <a16:creationId xmlns:a16="http://schemas.microsoft.com/office/drawing/2014/main" id="{7DB913A9-4C6A-4B90-B8C9-1784C9EF28E6}"/>
              </a:ext>
            </a:extLst>
          </p:cNvPr>
          <p:cNvGrpSpPr/>
          <p:nvPr/>
        </p:nvGrpSpPr>
        <p:grpSpPr>
          <a:xfrm>
            <a:off x="9346162" y="6273830"/>
            <a:ext cx="1317480" cy="429393"/>
            <a:chOff x="9331349" y="6222078"/>
            <a:chExt cx="1450765" cy="472833"/>
          </a:xfrm>
        </p:grpSpPr>
        <p:pic>
          <p:nvPicPr>
            <p:cNvPr id="10" name="Picture 9">
              <a:extLst>
                <a:ext uri="{FF2B5EF4-FFF2-40B4-BE49-F238E27FC236}">
                  <a16:creationId xmlns:a16="http://schemas.microsoft.com/office/drawing/2014/main" id="{519B1F51-0404-40E4-A0C6-D7CE521873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a:extLst>
                <a:ext uri="{FF2B5EF4-FFF2-40B4-BE49-F238E27FC236}">
                  <a16:creationId xmlns:a16="http://schemas.microsoft.com/office/drawing/2014/main" id="{7B72A664-3C00-4EB2-B84A-6DEF17CE902C}"/>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TextBox 11">
            <a:extLst>
              <a:ext uri="{FF2B5EF4-FFF2-40B4-BE49-F238E27FC236}">
                <a16:creationId xmlns:a16="http://schemas.microsoft.com/office/drawing/2014/main" id="{0E5E4EE9-3B09-4AF7-8ACB-95B9B21D01B4}"/>
              </a:ext>
            </a:extLst>
          </p:cNvPr>
          <p:cNvSpPr txBox="1"/>
          <p:nvPr/>
        </p:nvSpPr>
        <p:spPr>
          <a:xfrm>
            <a:off x="2937164" y="3228170"/>
            <a:ext cx="6169890" cy="369332"/>
          </a:xfrm>
          <a:prstGeom prst="rect">
            <a:avLst/>
          </a:prstGeom>
          <a:noFill/>
        </p:spPr>
        <p:txBody>
          <a:bodyPr wrap="square">
            <a:spAutoFit/>
          </a:bodyPr>
          <a:lstStyle/>
          <a:p>
            <a:r>
              <a:rPr lang="en-US" dirty="0"/>
              <a:t>https://www.youtube.com/watch?v=G-IqUBKuC1c</a:t>
            </a:r>
          </a:p>
        </p:txBody>
      </p:sp>
    </p:spTree>
    <p:extLst>
      <p:ext uri="{BB962C8B-B14F-4D97-AF65-F5344CB8AC3E}">
        <p14:creationId xmlns:p14="http://schemas.microsoft.com/office/powerpoint/2010/main" val="3085600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39"/>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fld id="{00000000-1234-1234-1234-123412341234}" type="slidenum">
              <a:rPr lang="en"/>
              <a:pPr/>
              <a:t>33</a:t>
            </a:fld>
            <a:endParaRPr/>
          </a:p>
        </p:txBody>
      </p:sp>
      <p:sp>
        <p:nvSpPr>
          <p:cNvPr id="18" name="Title 1"/>
          <p:cNvSpPr txBox="1">
            <a:spLocks/>
          </p:cNvSpPr>
          <p:nvPr/>
        </p:nvSpPr>
        <p:spPr>
          <a:xfrm>
            <a:off x="152953" y="835187"/>
            <a:ext cx="2798922"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n-ea"/>
              </a:rPr>
              <a:t>Create your pattern</a:t>
            </a:r>
          </a:p>
        </p:txBody>
      </p:sp>
      <p:sp>
        <p:nvSpPr>
          <p:cNvPr id="7" name="Title 1">
            <a:extLst>
              <a:ext uri="{FF2B5EF4-FFF2-40B4-BE49-F238E27FC236}">
                <a16:creationId xmlns:a16="http://schemas.microsoft.com/office/drawing/2014/main" id="{972216F4-3644-4B19-8526-211EFE1F584A}"/>
              </a:ext>
            </a:extLst>
          </p:cNvPr>
          <p:cNvSpPr txBox="1">
            <a:spLocks/>
          </p:cNvSpPr>
          <p:nvPr/>
        </p:nvSpPr>
        <p:spPr>
          <a:xfrm>
            <a:off x="7211019" y="835186"/>
            <a:ext cx="4596425"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3200" b="1" dirty="0">
                <a:solidFill>
                  <a:schemeClr val="tx1"/>
                </a:solidFill>
                <a:latin typeface="Politica" panose="02000506060000020004" pitchFamily="2" charset="0"/>
                <a:ea typeface="+mn-ea"/>
              </a:rPr>
              <a:t>اصنع </a:t>
            </a:r>
            <a:r>
              <a:rPr lang="ar-DZ" sz="3200" b="1" dirty="0">
                <a:solidFill>
                  <a:schemeClr val="tx1"/>
                </a:solidFill>
                <a:latin typeface="Politica" panose="02000506060000020004" pitchFamily="2" charset="0"/>
                <a:ea typeface="+mn-ea"/>
              </a:rPr>
              <a:t>نمطك الخاص</a:t>
            </a:r>
            <a:endParaRPr lang="en-US" sz="3200" b="1" dirty="0">
              <a:solidFill>
                <a:schemeClr val="tx1"/>
              </a:solidFill>
              <a:latin typeface="Politica" panose="02000506060000020004" pitchFamily="2" charset="0"/>
              <a:ea typeface="+mn-ea"/>
            </a:endParaRPr>
          </a:p>
        </p:txBody>
      </p:sp>
      <p:sp>
        <p:nvSpPr>
          <p:cNvPr id="11" name="TextBox 10">
            <a:extLst>
              <a:ext uri="{FF2B5EF4-FFF2-40B4-BE49-F238E27FC236}">
                <a16:creationId xmlns:a16="http://schemas.microsoft.com/office/drawing/2014/main" id="{48FE584D-2ED1-4A58-8CA8-390A9E57729B}"/>
              </a:ext>
            </a:extLst>
          </p:cNvPr>
          <p:cNvSpPr txBox="1"/>
          <p:nvPr/>
        </p:nvSpPr>
        <p:spPr>
          <a:xfrm>
            <a:off x="4734520" y="4195607"/>
            <a:ext cx="2722960" cy="369332"/>
          </a:xfrm>
          <a:prstGeom prst="rect">
            <a:avLst/>
          </a:prstGeom>
          <a:noFill/>
        </p:spPr>
        <p:txBody>
          <a:bodyPr wrap="square">
            <a:spAutoFit/>
          </a:bodyPr>
          <a:lstStyle/>
          <a:p>
            <a:pPr algn="ctr"/>
            <a:r>
              <a:rPr lang="en-US" b="1" dirty="0">
                <a:latin typeface="Politica" panose="02000506060000020004" pitchFamily="2" charset="0"/>
              </a:rPr>
              <a:t>https://patterninja.com/</a:t>
            </a:r>
          </a:p>
        </p:txBody>
      </p:sp>
      <p:sp>
        <p:nvSpPr>
          <p:cNvPr id="13" name="TextBox 12">
            <a:extLst>
              <a:ext uri="{FF2B5EF4-FFF2-40B4-BE49-F238E27FC236}">
                <a16:creationId xmlns:a16="http://schemas.microsoft.com/office/drawing/2014/main" id="{DA2F1246-BCF7-495D-9A4E-D252A301EDE0}"/>
              </a:ext>
            </a:extLst>
          </p:cNvPr>
          <p:cNvSpPr txBox="1"/>
          <p:nvPr/>
        </p:nvSpPr>
        <p:spPr>
          <a:xfrm>
            <a:off x="152953" y="6314397"/>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5" name="Rectangle 4">
            <a:extLst>
              <a:ext uri="{FF2B5EF4-FFF2-40B4-BE49-F238E27FC236}">
                <a16:creationId xmlns:a16="http://schemas.microsoft.com/office/drawing/2014/main" id="{AAEE6A5C-E1D7-470F-9E32-2E0683A88011}"/>
              </a:ext>
            </a:extLst>
          </p:cNvPr>
          <p:cNvSpPr/>
          <p:nvPr/>
        </p:nvSpPr>
        <p:spPr>
          <a:xfrm>
            <a:off x="3797788" y="2020824"/>
            <a:ext cx="4596425" cy="2048256"/>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C9660F-159B-4B59-BD66-8675B3945B6A}"/>
              </a:ext>
            </a:extLst>
          </p:cNvPr>
          <p:cNvSpPr txBox="1">
            <a:spLocks/>
          </p:cNvSpPr>
          <p:nvPr/>
        </p:nvSpPr>
        <p:spPr>
          <a:xfrm>
            <a:off x="152953" y="5626281"/>
            <a:ext cx="2798922"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highlight>
                  <a:srgbClr val="F72E41"/>
                </a:highlight>
                <a:latin typeface="Politica" panose="02000506060000020004" pitchFamily="2" charset="0"/>
                <a:ea typeface="+mn-ea"/>
              </a:rPr>
              <a:t>OR look for one!</a:t>
            </a:r>
          </a:p>
        </p:txBody>
      </p:sp>
      <p:sp>
        <p:nvSpPr>
          <p:cNvPr id="9" name="Title 1">
            <a:extLst>
              <a:ext uri="{FF2B5EF4-FFF2-40B4-BE49-F238E27FC236}">
                <a16:creationId xmlns:a16="http://schemas.microsoft.com/office/drawing/2014/main" id="{6501FA3A-03C8-465E-B060-5FCC6C274635}"/>
              </a:ext>
            </a:extLst>
          </p:cNvPr>
          <p:cNvSpPr txBox="1">
            <a:spLocks/>
          </p:cNvSpPr>
          <p:nvPr/>
        </p:nvSpPr>
        <p:spPr>
          <a:xfrm>
            <a:off x="9106401" y="5723412"/>
            <a:ext cx="2930133"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3200" b="1" dirty="0">
                <a:solidFill>
                  <a:schemeClr val="tx1"/>
                </a:solidFill>
                <a:highlight>
                  <a:srgbClr val="F72E41"/>
                </a:highlight>
                <a:latin typeface="Politica" panose="02000506060000020004" pitchFamily="2" charset="0"/>
                <a:ea typeface="+mn-ea"/>
              </a:rPr>
              <a:t>أو ابحث عن صورة!</a:t>
            </a:r>
            <a:endParaRPr lang="en-US" sz="3200" b="1" dirty="0">
              <a:solidFill>
                <a:schemeClr val="tx1"/>
              </a:solidFill>
              <a:highlight>
                <a:srgbClr val="F72E41"/>
              </a:highlight>
              <a:latin typeface="Politica" panose="02000506060000020004" pitchFamily="2" charset="0"/>
              <a:ea typeface="+mn-ea"/>
            </a:endParaRPr>
          </a:p>
        </p:txBody>
      </p:sp>
      <p:pic>
        <p:nvPicPr>
          <p:cNvPr id="3" name="Picture 2" descr="Diagram&#10;&#10;Description automatically generated with low confidence">
            <a:extLst>
              <a:ext uri="{FF2B5EF4-FFF2-40B4-BE49-F238E27FC236}">
                <a16:creationId xmlns:a16="http://schemas.microsoft.com/office/drawing/2014/main" id="{791F769F-7EDD-4FDE-B3F2-B18EF0E4A5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290" y="2147351"/>
            <a:ext cx="4333419" cy="1795202"/>
          </a:xfrm>
          <a:prstGeom prst="rect">
            <a:avLst/>
          </a:prstGeom>
        </p:spPr>
      </p:pic>
    </p:spTree>
    <p:extLst>
      <p:ext uri="{BB962C8B-B14F-4D97-AF65-F5344CB8AC3E}">
        <p14:creationId xmlns:p14="http://schemas.microsoft.com/office/powerpoint/2010/main" val="3551386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A6F3CF-88ED-46D8-A124-677BCAACB1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3695" y="1151965"/>
            <a:ext cx="4285129" cy="4285130"/>
          </a:xfrm>
          <a:prstGeom prst="rect">
            <a:avLst/>
          </a:prstGeom>
        </p:spPr>
      </p:pic>
      <p:pic>
        <p:nvPicPr>
          <p:cNvPr id="9" name="Picture 8">
            <a:extLst>
              <a:ext uri="{FF2B5EF4-FFF2-40B4-BE49-F238E27FC236}">
                <a16:creationId xmlns:a16="http://schemas.microsoft.com/office/drawing/2014/main" id="{A7351686-F320-4459-A4B0-E28B708200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1151964"/>
            <a:ext cx="4285130" cy="4285131"/>
          </a:xfrm>
          <a:prstGeom prst="rect">
            <a:avLst/>
          </a:prstGeom>
        </p:spPr>
      </p:pic>
    </p:spTree>
    <p:extLst>
      <p:ext uri="{BB962C8B-B14F-4D97-AF65-F5344CB8AC3E}">
        <p14:creationId xmlns:p14="http://schemas.microsoft.com/office/powerpoint/2010/main" val="1548098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ty - Manual: Learning the interface">
            <a:extLst>
              <a:ext uri="{FF2B5EF4-FFF2-40B4-BE49-F238E27FC236}">
                <a16:creationId xmlns:a16="http://schemas.microsoft.com/office/drawing/2014/main" id="{57D973FD-D1BD-492C-BE5E-0C4F1CCB7B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7875" y="714733"/>
            <a:ext cx="7748588" cy="563367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42;p12">
            <a:extLst>
              <a:ext uri="{FF2B5EF4-FFF2-40B4-BE49-F238E27FC236}">
                <a16:creationId xmlns:a16="http://schemas.microsoft.com/office/drawing/2014/main" id="{193BF79B-3F4B-447D-99A0-29EC4F351812}"/>
              </a:ext>
            </a:extLst>
          </p:cNvPr>
          <p:cNvSpPr txBox="1">
            <a:spLocks/>
          </p:cNvSpPr>
          <p:nvPr/>
        </p:nvSpPr>
        <p:spPr>
          <a:xfrm>
            <a:off x="200030" y="221833"/>
            <a:ext cx="351948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Unity interface</a:t>
            </a:r>
            <a:endParaRPr lang="en-US" sz="4000" b="1" dirty="0">
              <a:solidFill>
                <a:schemeClr val="tx1"/>
              </a:solidFill>
              <a:latin typeface="+mn-lt"/>
              <a:ea typeface="Megrim"/>
              <a:cs typeface="Megrim"/>
              <a:sym typeface="Nixie One"/>
            </a:endParaRPr>
          </a:p>
        </p:txBody>
      </p:sp>
      <p:sp>
        <p:nvSpPr>
          <p:cNvPr id="5" name="TextBox 4">
            <a:extLst>
              <a:ext uri="{FF2B5EF4-FFF2-40B4-BE49-F238E27FC236}">
                <a16:creationId xmlns:a16="http://schemas.microsoft.com/office/drawing/2014/main" id="{AD2879BA-CD3C-40FE-B4BF-0BCD1577E086}"/>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BF6AD285-8AB7-47B6-9BD6-2B409292849C}"/>
              </a:ext>
            </a:extLst>
          </p:cNvPr>
          <p:cNvGrpSpPr/>
          <p:nvPr/>
        </p:nvGrpSpPr>
        <p:grpSpPr>
          <a:xfrm>
            <a:off x="9346162" y="6273830"/>
            <a:ext cx="1317480" cy="429393"/>
            <a:chOff x="9331349" y="6222078"/>
            <a:chExt cx="1450765" cy="472833"/>
          </a:xfrm>
        </p:grpSpPr>
        <p:pic>
          <p:nvPicPr>
            <p:cNvPr id="7" name="Picture 6">
              <a:extLst>
                <a:ext uri="{FF2B5EF4-FFF2-40B4-BE49-F238E27FC236}">
                  <a16:creationId xmlns:a16="http://schemas.microsoft.com/office/drawing/2014/main" id="{2C8F40B1-948A-4077-B15E-D62DA190ED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8" name="Picture 7">
              <a:extLst>
                <a:ext uri="{FF2B5EF4-FFF2-40B4-BE49-F238E27FC236}">
                  <a16:creationId xmlns:a16="http://schemas.microsoft.com/office/drawing/2014/main" id="{7D535ED9-EACB-46D7-B278-2692BE32E0F9}"/>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3381788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CE309D-7880-41DB-BE22-A8A297F0ED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26" y="1021976"/>
            <a:ext cx="10150547" cy="4814047"/>
          </a:xfrm>
          <a:prstGeom prst="rect">
            <a:avLst/>
          </a:prstGeom>
        </p:spPr>
      </p:pic>
      <p:sp>
        <p:nvSpPr>
          <p:cNvPr id="4" name="Arrow: Right 3">
            <a:extLst>
              <a:ext uri="{FF2B5EF4-FFF2-40B4-BE49-F238E27FC236}">
                <a16:creationId xmlns:a16="http://schemas.microsoft.com/office/drawing/2014/main" id="{36069FE2-B339-4DD9-9968-DA7B123CE8F6}"/>
              </a:ext>
            </a:extLst>
          </p:cNvPr>
          <p:cNvSpPr/>
          <p:nvPr/>
        </p:nvSpPr>
        <p:spPr>
          <a:xfrm rot="12951632">
            <a:off x="6419785" y="3023005"/>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42;p12">
            <a:extLst>
              <a:ext uri="{FF2B5EF4-FFF2-40B4-BE49-F238E27FC236}">
                <a16:creationId xmlns:a16="http://schemas.microsoft.com/office/drawing/2014/main" id="{21ACFB47-924D-4D83-8551-5DD1F0659AD9}"/>
              </a:ext>
            </a:extLst>
          </p:cNvPr>
          <p:cNvSpPr txBox="1">
            <a:spLocks/>
          </p:cNvSpPr>
          <p:nvPr/>
        </p:nvSpPr>
        <p:spPr>
          <a:xfrm>
            <a:off x="481010" y="236391"/>
            <a:ext cx="112871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Download Vuforia Engine  </a:t>
            </a:r>
            <a:endParaRPr lang="en-US" sz="4000" b="1" dirty="0">
              <a:solidFill>
                <a:schemeClr val="tx1"/>
              </a:solidFill>
              <a:latin typeface="+mn-lt"/>
              <a:ea typeface="Megrim"/>
              <a:cs typeface="Megrim"/>
              <a:sym typeface="Nixie One"/>
            </a:endParaRPr>
          </a:p>
        </p:txBody>
      </p:sp>
      <p:sp>
        <p:nvSpPr>
          <p:cNvPr id="6" name="TextBox 5">
            <a:extLst>
              <a:ext uri="{FF2B5EF4-FFF2-40B4-BE49-F238E27FC236}">
                <a16:creationId xmlns:a16="http://schemas.microsoft.com/office/drawing/2014/main" id="{187F25B8-8593-402D-9A77-692DBD69EFCD}"/>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a:extLst>
              <a:ext uri="{FF2B5EF4-FFF2-40B4-BE49-F238E27FC236}">
                <a16:creationId xmlns:a16="http://schemas.microsoft.com/office/drawing/2014/main" id="{79977F81-5E8C-4A5C-A511-B2867F252505}"/>
              </a:ext>
            </a:extLst>
          </p:cNvPr>
          <p:cNvGrpSpPr/>
          <p:nvPr/>
        </p:nvGrpSpPr>
        <p:grpSpPr>
          <a:xfrm>
            <a:off x="9346162" y="6273830"/>
            <a:ext cx="1317480" cy="429393"/>
            <a:chOff x="9331349" y="6222078"/>
            <a:chExt cx="1450765" cy="472833"/>
          </a:xfrm>
        </p:grpSpPr>
        <p:pic>
          <p:nvPicPr>
            <p:cNvPr id="8" name="Picture 7">
              <a:extLst>
                <a:ext uri="{FF2B5EF4-FFF2-40B4-BE49-F238E27FC236}">
                  <a16:creationId xmlns:a16="http://schemas.microsoft.com/office/drawing/2014/main" id="{C0490CBB-CD47-4EFA-AC36-B0B0A32D3D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9" name="Picture 8">
              <a:extLst>
                <a:ext uri="{FF2B5EF4-FFF2-40B4-BE49-F238E27FC236}">
                  <a16:creationId xmlns:a16="http://schemas.microsoft.com/office/drawing/2014/main" id="{FBBD0095-7204-49DA-8BBF-75B48AA7C7A4}"/>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223364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95223F-CAD1-428F-A83C-3A15761B3EF9}"/>
              </a:ext>
            </a:extLst>
          </p:cNvPr>
          <p:cNvSpPr txBox="1"/>
          <p:nvPr/>
        </p:nvSpPr>
        <p:spPr>
          <a:xfrm>
            <a:off x="10663642" y="6254778"/>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3" name="Group 2">
            <a:extLst>
              <a:ext uri="{FF2B5EF4-FFF2-40B4-BE49-F238E27FC236}">
                <a16:creationId xmlns:a16="http://schemas.microsoft.com/office/drawing/2014/main" id="{D0159705-BAD3-47FF-BDC6-DBF0AE93C439}"/>
              </a:ext>
            </a:extLst>
          </p:cNvPr>
          <p:cNvGrpSpPr/>
          <p:nvPr/>
        </p:nvGrpSpPr>
        <p:grpSpPr>
          <a:xfrm>
            <a:off x="9346162" y="6254778"/>
            <a:ext cx="1317480" cy="429393"/>
            <a:chOff x="9331349" y="6222078"/>
            <a:chExt cx="1450765" cy="472833"/>
          </a:xfrm>
        </p:grpSpPr>
        <p:pic>
          <p:nvPicPr>
            <p:cNvPr id="4" name="Picture 3">
              <a:extLst>
                <a:ext uri="{FF2B5EF4-FFF2-40B4-BE49-F238E27FC236}">
                  <a16:creationId xmlns:a16="http://schemas.microsoft.com/office/drawing/2014/main" id="{1AC7B1E1-B400-4FF3-ABCD-870072A3F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5" name="Picture 4">
              <a:extLst>
                <a:ext uri="{FF2B5EF4-FFF2-40B4-BE49-F238E27FC236}">
                  <a16:creationId xmlns:a16="http://schemas.microsoft.com/office/drawing/2014/main" id="{29CE4330-CCCC-41CB-AAF4-94786C70F93C}"/>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6" name="Title 1">
            <a:extLst>
              <a:ext uri="{FF2B5EF4-FFF2-40B4-BE49-F238E27FC236}">
                <a16:creationId xmlns:a16="http://schemas.microsoft.com/office/drawing/2014/main" id="{064E7813-378A-4A7C-80BD-F557FB4E8727}"/>
              </a:ext>
            </a:extLst>
          </p:cNvPr>
          <p:cNvSpPr txBox="1">
            <a:spLocks/>
          </p:cNvSpPr>
          <p:nvPr/>
        </p:nvSpPr>
        <p:spPr>
          <a:xfrm>
            <a:off x="152952" y="173450"/>
            <a:ext cx="4299985"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n-ea"/>
              </a:rPr>
              <a:t>Import Vuforia package </a:t>
            </a:r>
          </a:p>
        </p:txBody>
      </p:sp>
      <p:pic>
        <p:nvPicPr>
          <p:cNvPr id="8" name="Picture 7">
            <a:extLst>
              <a:ext uri="{FF2B5EF4-FFF2-40B4-BE49-F238E27FC236}">
                <a16:creationId xmlns:a16="http://schemas.microsoft.com/office/drawing/2014/main" id="{92CC99B2-C40A-456C-AAC1-021E707467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21306" y="804529"/>
            <a:ext cx="9749388" cy="5248941"/>
          </a:xfrm>
          <a:prstGeom prst="rect">
            <a:avLst/>
          </a:prstGeom>
        </p:spPr>
      </p:pic>
      <p:sp>
        <p:nvSpPr>
          <p:cNvPr id="9" name="Arrow: Right 8">
            <a:extLst>
              <a:ext uri="{FF2B5EF4-FFF2-40B4-BE49-F238E27FC236}">
                <a16:creationId xmlns:a16="http://schemas.microsoft.com/office/drawing/2014/main" id="{8AB77C86-BA2D-4A72-ACD2-EDD445AC6E5C}"/>
              </a:ext>
            </a:extLst>
          </p:cNvPr>
          <p:cNvSpPr/>
          <p:nvPr/>
        </p:nvSpPr>
        <p:spPr>
          <a:xfrm rot="9255442">
            <a:off x="3967006" y="1716242"/>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14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247060-4AC0-472C-A280-8E862C88E1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9772" y="1338265"/>
            <a:ext cx="9792456" cy="4800598"/>
          </a:xfrm>
          <a:prstGeom prst="rect">
            <a:avLst/>
          </a:prstGeom>
        </p:spPr>
      </p:pic>
      <p:sp>
        <p:nvSpPr>
          <p:cNvPr id="5" name="Arrow: Right 4">
            <a:extLst>
              <a:ext uri="{FF2B5EF4-FFF2-40B4-BE49-F238E27FC236}">
                <a16:creationId xmlns:a16="http://schemas.microsoft.com/office/drawing/2014/main" id="{9A9A835B-71F1-417F-AFC9-C83EA500FC3E}"/>
              </a:ext>
            </a:extLst>
          </p:cNvPr>
          <p:cNvSpPr/>
          <p:nvPr/>
        </p:nvSpPr>
        <p:spPr>
          <a:xfrm rot="19957515">
            <a:off x="8073142" y="2661157"/>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342;p12">
            <a:extLst>
              <a:ext uri="{FF2B5EF4-FFF2-40B4-BE49-F238E27FC236}">
                <a16:creationId xmlns:a16="http://schemas.microsoft.com/office/drawing/2014/main" id="{80B5E980-0E25-41B4-BD04-91558A8751B6}"/>
              </a:ext>
            </a:extLst>
          </p:cNvPr>
          <p:cNvSpPr txBox="1">
            <a:spLocks/>
          </p:cNvSpPr>
          <p:nvPr/>
        </p:nvSpPr>
        <p:spPr>
          <a:xfrm>
            <a:off x="481010" y="236391"/>
            <a:ext cx="112871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Add a Database</a:t>
            </a:r>
            <a:r>
              <a:rPr lang="ar-QA" sz="4000" b="1" dirty="0">
                <a:solidFill>
                  <a:schemeClr val="tx1"/>
                </a:solidFill>
                <a:latin typeface="Politica" panose="02000506060000020004" pitchFamily="2" charset="0"/>
                <a:ea typeface="Megrim"/>
                <a:cs typeface="Megrim"/>
                <a:sym typeface="Nixie One"/>
              </a:rPr>
              <a:t>  أضف قاعدة بيانات                                            </a:t>
            </a:r>
            <a:endParaRPr lang="en-US" sz="4000" b="1" dirty="0">
              <a:solidFill>
                <a:schemeClr val="tx1"/>
              </a:solidFill>
              <a:latin typeface="+mn-lt"/>
              <a:ea typeface="Megrim"/>
              <a:cs typeface="Megrim"/>
              <a:sym typeface="Nixie One"/>
            </a:endParaRPr>
          </a:p>
        </p:txBody>
      </p:sp>
      <p:sp>
        <p:nvSpPr>
          <p:cNvPr id="8" name="TextBox 7">
            <a:extLst>
              <a:ext uri="{FF2B5EF4-FFF2-40B4-BE49-F238E27FC236}">
                <a16:creationId xmlns:a16="http://schemas.microsoft.com/office/drawing/2014/main" id="{2689A96C-7053-4FF6-8ED0-6006F6C8E99A}"/>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a:extLst>
              <a:ext uri="{FF2B5EF4-FFF2-40B4-BE49-F238E27FC236}">
                <a16:creationId xmlns:a16="http://schemas.microsoft.com/office/drawing/2014/main" id="{FB4E8876-B726-4066-BF6B-00D74183B2AC}"/>
              </a:ext>
            </a:extLst>
          </p:cNvPr>
          <p:cNvGrpSpPr/>
          <p:nvPr/>
        </p:nvGrpSpPr>
        <p:grpSpPr>
          <a:xfrm>
            <a:off x="9346162" y="6273830"/>
            <a:ext cx="1317480" cy="429393"/>
            <a:chOff x="9331349" y="6222078"/>
            <a:chExt cx="1450765" cy="472833"/>
          </a:xfrm>
        </p:grpSpPr>
        <p:pic>
          <p:nvPicPr>
            <p:cNvPr id="10" name="Picture 9">
              <a:extLst>
                <a:ext uri="{FF2B5EF4-FFF2-40B4-BE49-F238E27FC236}">
                  <a16:creationId xmlns:a16="http://schemas.microsoft.com/office/drawing/2014/main" id="{F811730E-22A3-4627-A12A-7B23ADE398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a:extLst>
                <a:ext uri="{FF2B5EF4-FFF2-40B4-BE49-F238E27FC236}">
                  <a16:creationId xmlns:a16="http://schemas.microsoft.com/office/drawing/2014/main" id="{E61210B1-270D-4095-81F8-563675615EE3}"/>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883903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DCAC6-855B-4229-A78D-B48D1FEACF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6489" y="1219200"/>
            <a:ext cx="9859021" cy="4810125"/>
          </a:xfrm>
          <a:prstGeom prst="rect">
            <a:avLst/>
          </a:prstGeom>
        </p:spPr>
      </p:pic>
      <p:sp>
        <p:nvSpPr>
          <p:cNvPr id="5" name="Arrow: Right 4">
            <a:extLst>
              <a:ext uri="{FF2B5EF4-FFF2-40B4-BE49-F238E27FC236}">
                <a16:creationId xmlns:a16="http://schemas.microsoft.com/office/drawing/2014/main" id="{9A9A835B-71F1-417F-AFC9-C83EA500FC3E}"/>
              </a:ext>
            </a:extLst>
          </p:cNvPr>
          <p:cNvSpPr/>
          <p:nvPr/>
        </p:nvSpPr>
        <p:spPr>
          <a:xfrm rot="19957515">
            <a:off x="1710442" y="3832732"/>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342;p12">
            <a:extLst>
              <a:ext uri="{FF2B5EF4-FFF2-40B4-BE49-F238E27FC236}">
                <a16:creationId xmlns:a16="http://schemas.microsoft.com/office/drawing/2014/main" id="{80B5E980-0E25-41B4-BD04-91558A8751B6}"/>
              </a:ext>
            </a:extLst>
          </p:cNvPr>
          <p:cNvSpPr txBox="1">
            <a:spLocks/>
          </p:cNvSpPr>
          <p:nvPr/>
        </p:nvSpPr>
        <p:spPr>
          <a:xfrm>
            <a:off x="481010" y="236391"/>
            <a:ext cx="1214914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Add a Target image</a:t>
            </a:r>
            <a:r>
              <a:rPr lang="ar-QA" sz="4000" b="1" dirty="0">
                <a:solidFill>
                  <a:schemeClr val="tx1"/>
                </a:solidFill>
                <a:latin typeface="Politica" panose="02000506060000020004" pitchFamily="2" charset="0"/>
                <a:ea typeface="Megrim"/>
                <a:cs typeface="Megrim"/>
                <a:sym typeface="Nixie One"/>
              </a:rPr>
              <a:t>  أضف صورة الهدف                                          </a:t>
            </a:r>
            <a:endParaRPr lang="en-US" sz="4000" b="1" dirty="0">
              <a:solidFill>
                <a:schemeClr val="tx1"/>
              </a:solidFill>
              <a:latin typeface="+mn-lt"/>
              <a:ea typeface="Megrim"/>
              <a:cs typeface="Megrim"/>
              <a:sym typeface="Nixie One"/>
            </a:endParaRPr>
          </a:p>
        </p:txBody>
      </p:sp>
      <p:sp>
        <p:nvSpPr>
          <p:cNvPr id="6" name="TextBox 5">
            <a:extLst>
              <a:ext uri="{FF2B5EF4-FFF2-40B4-BE49-F238E27FC236}">
                <a16:creationId xmlns:a16="http://schemas.microsoft.com/office/drawing/2014/main" id="{1C48ABBD-2FAF-4634-BC7E-E046C1B4A239}"/>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a:extLst>
              <a:ext uri="{FF2B5EF4-FFF2-40B4-BE49-F238E27FC236}">
                <a16:creationId xmlns:a16="http://schemas.microsoft.com/office/drawing/2014/main" id="{07A23D1C-955E-4DAF-B031-A7D2C23CA93C}"/>
              </a:ext>
            </a:extLst>
          </p:cNvPr>
          <p:cNvGrpSpPr/>
          <p:nvPr/>
        </p:nvGrpSpPr>
        <p:grpSpPr>
          <a:xfrm>
            <a:off x="9346162" y="6273830"/>
            <a:ext cx="1317480" cy="429393"/>
            <a:chOff x="9331349" y="6222078"/>
            <a:chExt cx="1450765" cy="472833"/>
          </a:xfrm>
        </p:grpSpPr>
        <p:pic>
          <p:nvPicPr>
            <p:cNvPr id="9" name="Picture 8">
              <a:extLst>
                <a:ext uri="{FF2B5EF4-FFF2-40B4-BE49-F238E27FC236}">
                  <a16:creationId xmlns:a16="http://schemas.microsoft.com/office/drawing/2014/main" id="{1D0F0EA9-4831-4454-BDD1-8F76F0B887A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a:extLst>
                <a:ext uri="{FF2B5EF4-FFF2-40B4-BE49-F238E27FC236}">
                  <a16:creationId xmlns:a16="http://schemas.microsoft.com/office/drawing/2014/main" id="{F3B77920-E671-4307-A98D-9E2E0F26AB12}"/>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266144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latin typeface="Politica" panose="02000506060000020004" pitchFamily="2" charset="0"/>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Laser cutting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القص بالليزر</a:t>
            </a:r>
            <a:endParaRPr lang="en-US" sz="1800" b="1" dirty="0">
              <a:solidFill>
                <a:schemeClr val="tx1"/>
              </a:solidFill>
              <a:latin typeface="Politica" panose="02000506060000020004" pitchFamily="2"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3D printing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الطباعة ثلاثية الأبعاد</a:t>
            </a:r>
            <a:endParaRPr lang="ar-QA" sz="1800" b="1" dirty="0">
              <a:solidFill>
                <a:schemeClr val="tx1"/>
              </a:solidFill>
              <a:latin typeface="Politica" panose="02000506060000020004" pitchFamily="2"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Electronics and programming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الإلكترونيات والبرمجة</a:t>
            </a:r>
          </a:p>
          <a:p>
            <a:pPr lvl="0" algn="ctr" rtl="0">
              <a:spcBef>
                <a:spcPts val="0"/>
              </a:spcBef>
              <a:buNone/>
            </a:pPr>
            <a:endParaRPr lang="ar-QA" sz="1800" b="1" dirty="0">
              <a:solidFill>
                <a:schemeClr val="tx1"/>
              </a:solidFill>
              <a:latin typeface="Politica" panose="02000506060000020004" pitchFamily="2"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534175" y="1138130"/>
            <a:ext cx="2460353" cy="1077218"/>
          </a:xfrm>
          <a:prstGeom prst="rect">
            <a:avLst/>
          </a:prstGeom>
          <a:noFill/>
        </p:spPr>
        <p:txBody>
          <a:bodyPr wrap="none" lIns="91440" tIns="45720" rIns="91440" bIns="45720">
            <a:spAutoFit/>
          </a:bodyPr>
          <a:lstStyle/>
          <a:p>
            <a:pPr algn="ctr"/>
            <a:r>
              <a:rPr lang="en-US" sz="3200" b="1"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b="1"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b="1"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486575" y="1141705"/>
            <a:ext cx="1029448" cy="1077218"/>
          </a:xfrm>
          <a:prstGeom prst="rect">
            <a:avLst/>
          </a:prstGeom>
          <a:noFill/>
        </p:spPr>
        <p:txBody>
          <a:bodyPr wrap="none" lIns="91440" tIns="45720" rIns="91440" bIns="45720">
            <a:spAutoFit/>
          </a:bodyPr>
          <a:lstStyle/>
          <a:p>
            <a:pPr algn="ctr"/>
            <a:r>
              <a:rPr lang="en-US" sz="3200" b="1"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Zones</a:t>
            </a:r>
            <a:endParaRPr lang="ar-DZ" sz="3200" b="1"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Creativity zone</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منطقة الابداع</a:t>
            </a:r>
            <a:endParaRPr lang="ar-QA" sz="1800" b="1" dirty="0">
              <a:solidFill>
                <a:schemeClr val="tx1"/>
              </a:solidFill>
              <a:latin typeface="Politica" panose="02000506060000020004" pitchFamily="2"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Software zone</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منطقة البرمجة</a:t>
            </a:r>
            <a:endParaRPr lang="ar-QA" sz="1800" b="1" dirty="0">
              <a:solidFill>
                <a:schemeClr val="tx1"/>
              </a:solidFill>
              <a:latin typeface="Politica" panose="02000506060000020004" pitchFamily="2"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Technology zone</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dirty="0">
                <a:solidFill>
                  <a:schemeClr val="tx1"/>
                </a:solidFill>
                <a:latin typeface="Politica" panose="02000506060000020004" pitchFamily="2" charset="0"/>
                <a:ea typeface="Consolas" charset="0"/>
                <a:cs typeface="Consolas" charset="0"/>
                <a:sym typeface="Roboto"/>
              </a:rPr>
              <a:t>منطقة التكنولوجيا</a:t>
            </a:r>
            <a:endParaRPr lang="ar-QA" sz="1800" b="1" dirty="0">
              <a:solidFill>
                <a:schemeClr val="tx1"/>
              </a:solidFill>
              <a:latin typeface="Politica" panose="02000506060000020004" pitchFamily="2"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Raleway ExtraBold"/>
              </a:rPr>
              <a:t>ماذا نجد داخل مختبر التصنيع؟ </a:t>
            </a:r>
            <a:endParaRPr lang="en-US" sz="3200" dirty="0">
              <a:latin typeface="Raleway ExtraBold"/>
            </a:endParaRPr>
          </a:p>
        </p:txBody>
      </p:sp>
    </p:spTree>
    <p:extLst>
      <p:ext uri="{BB962C8B-B14F-4D97-AF65-F5344CB8AC3E}">
        <p14:creationId xmlns:p14="http://schemas.microsoft.com/office/powerpoint/2010/main" val="242660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A06BC9-E923-47C8-A62B-88F3FAC079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3605" y="747713"/>
            <a:ext cx="4476750" cy="5700712"/>
          </a:xfrm>
          <a:prstGeom prst="rect">
            <a:avLst/>
          </a:prstGeom>
        </p:spPr>
      </p:pic>
      <p:sp>
        <p:nvSpPr>
          <p:cNvPr id="5" name="Arrow: Right 4">
            <a:extLst>
              <a:ext uri="{FF2B5EF4-FFF2-40B4-BE49-F238E27FC236}">
                <a16:creationId xmlns:a16="http://schemas.microsoft.com/office/drawing/2014/main" id="{9A9A835B-71F1-417F-AFC9-C83EA500FC3E}"/>
              </a:ext>
            </a:extLst>
          </p:cNvPr>
          <p:cNvSpPr/>
          <p:nvPr/>
        </p:nvSpPr>
        <p:spPr>
          <a:xfrm rot="6907967">
            <a:off x="7711018" y="5406159"/>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342;p12">
            <a:extLst>
              <a:ext uri="{FF2B5EF4-FFF2-40B4-BE49-F238E27FC236}">
                <a16:creationId xmlns:a16="http://schemas.microsoft.com/office/drawing/2014/main" id="{80B5E980-0E25-41B4-BD04-91558A8751B6}"/>
              </a:ext>
            </a:extLst>
          </p:cNvPr>
          <p:cNvSpPr txBox="1">
            <a:spLocks/>
          </p:cNvSpPr>
          <p:nvPr/>
        </p:nvSpPr>
        <p:spPr>
          <a:xfrm>
            <a:off x="481010" y="236391"/>
            <a:ext cx="1214914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Add a Target image</a:t>
            </a:r>
            <a:r>
              <a:rPr lang="ar-QA" sz="4000" b="1" dirty="0">
                <a:solidFill>
                  <a:schemeClr val="tx1"/>
                </a:solidFill>
                <a:latin typeface="Politica" panose="02000506060000020004" pitchFamily="2" charset="0"/>
                <a:ea typeface="Megrim"/>
                <a:cs typeface="Megrim"/>
                <a:sym typeface="Nixie One"/>
              </a:rPr>
              <a:t>  أضف صورة الهدف                                          </a:t>
            </a:r>
            <a:endParaRPr lang="en-US" sz="4000" b="1" dirty="0">
              <a:solidFill>
                <a:schemeClr val="tx1"/>
              </a:solidFill>
              <a:latin typeface="+mn-lt"/>
              <a:ea typeface="Megrim"/>
              <a:cs typeface="Megrim"/>
              <a:sym typeface="Nixie One"/>
            </a:endParaRPr>
          </a:p>
        </p:txBody>
      </p:sp>
      <p:sp>
        <p:nvSpPr>
          <p:cNvPr id="6" name="TextBox 5">
            <a:extLst>
              <a:ext uri="{FF2B5EF4-FFF2-40B4-BE49-F238E27FC236}">
                <a16:creationId xmlns:a16="http://schemas.microsoft.com/office/drawing/2014/main" id="{1F77F207-D055-4311-9462-6BF4CE744072}"/>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8" name="Group 7">
            <a:extLst>
              <a:ext uri="{FF2B5EF4-FFF2-40B4-BE49-F238E27FC236}">
                <a16:creationId xmlns:a16="http://schemas.microsoft.com/office/drawing/2014/main" id="{591078FC-3DBA-4C51-B104-0E37035CAB92}"/>
              </a:ext>
            </a:extLst>
          </p:cNvPr>
          <p:cNvGrpSpPr/>
          <p:nvPr/>
        </p:nvGrpSpPr>
        <p:grpSpPr>
          <a:xfrm>
            <a:off x="9346162" y="6273830"/>
            <a:ext cx="1317480" cy="429393"/>
            <a:chOff x="9331349" y="6222078"/>
            <a:chExt cx="1450765" cy="472833"/>
          </a:xfrm>
        </p:grpSpPr>
        <p:pic>
          <p:nvPicPr>
            <p:cNvPr id="9" name="Picture 8">
              <a:extLst>
                <a:ext uri="{FF2B5EF4-FFF2-40B4-BE49-F238E27FC236}">
                  <a16:creationId xmlns:a16="http://schemas.microsoft.com/office/drawing/2014/main" id="{8C071199-5145-419D-8D31-7C1500D66A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a:extLst>
                <a:ext uri="{FF2B5EF4-FFF2-40B4-BE49-F238E27FC236}">
                  <a16:creationId xmlns:a16="http://schemas.microsoft.com/office/drawing/2014/main" id="{64A78AAE-8002-4C72-9AB5-E6695E18A95A}"/>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Tree>
    <p:extLst>
      <p:ext uri="{BB962C8B-B14F-4D97-AF65-F5344CB8AC3E}">
        <p14:creationId xmlns:p14="http://schemas.microsoft.com/office/powerpoint/2010/main" val="2274850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Politica" panose="02000506060000020004" pitchFamily="2" charset="0"/>
            </a:endParaRPr>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a:srcRect/>
          <a:stretch/>
        </p:blipFill>
        <p:spPr>
          <a:xfrm>
            <a:off x="342901" y="2391096"/>
            <a:ext cx="4591000" cy="2570959"/>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547262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a:p>
            <a:pPr algn="r">
              <a:spcBef>
                <a:spcPts val="0"/>
              </a:spcBef>
            </a:pPr>
            <a:endParaRPr lang="en-US" sz="3000" b="1" dirty="0">
              <a:solidFill>
                <a:schemeClr val="bg1"/>
              </a:solidFill>
              <a:latin typeface="Politica" panose="02000506060000020004" pitchFamily="2" charset="0"/>
            </a:endParaRPr>
          </a:p>
          <a:p>
            <a:pPr>
              <a:spcBef>
                <a:spcPts val="0"/>
              </a:spcBef>
            </a:pPr>
            <a:r>
              <a:rPr lang="en-US" sz="2400" b="0" i="0" dirty="0">
                <a:solidFill>
                  <a:schemeClr val="bg1"/>
                </a:solidFill>
                <a:effectLst/>
                <a:latin typeface="Politica" panose="02000506060000020004" pitchFamily="2" charset="0"/>
              </a:rPr>
              <a:t>Unity is a cross-platform game engine developed by Unity Technologies.</a:t>
            </a:r>
          </a:p>
          <a:p>
            <a:pPr algn="r">
              <a:spcBef>
                <a:spcPts val="0"/>
              </a:spcBef>
            </a:pPr>
            <a:endParaRPr lang="en-US" sz="2400" b="0" i="0" dirty="0">
              <a:solidFill>
                <a:schemeClr val="bg1"/>
              </a:solidFill>
              <a:effectLst/>
              <a:latin typeface="Politica" panose="02000506060000020004" pitchFamily="2" charset="0"/>
            </a:endParaRPr>
          </a:p>
          <a:p>
            <a:pPr>
              <a:spcBef>
                <a:spcPts val="0"/>
              </a:spcBef>
            </a:pPr>
            <a:r>
              <a:rPr lang="en-US" sz="2400" b="0" i="0" dirty="0">
                <a:solidFill>
                  <a:schemeClr val="bg1"/>
                </a:solidFill>
                <a:effectLst/>
                <a:latin typeface="Politica" panose="02000506060000020004" pitchFamily="2" charset="0"/>
              </a:rPr>
              <a:t>Make real-time 3D projects for Games, Animation, Film, Automotive, Transportation, Architecture, Engineering, Manufacturing &amp; Construction.</a:t>
            </a:r>
            <a:endParaRPr lang="en-US" sz="5400" b="1" dirty="0">
              <a:solidFill>
                <a:schemeClr val="bg1"/>
              </a:solidFill>
              <a:latin typeface="Politica" panose="02000506060000020004" pitchFamily="2" charset="0"/>
            </a:endParaRPr>
          </a:p>
        </p:txBody>
      </p:sp>
    </p:spTree>
    <p:extLst>
      <p:ext uri="{BB962C8B-B14F-4D97-AF65-F5344CB8AC3E}">
        <p14:creationId xmlns:p14="http://schemas.microsoft.com/office/powerpoint/2010/main" val="897792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F1640-AE4F-48C6-B6D3-5920C1ACE6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2656" y="804237"/>
            <a:ext cx="10126688" cy="5450541"/>
          </a:xfrm>
          <a:prstGeom prst="rect">
            <a:avLst/>
          </a:prstGeom>
        </p:spPr>
      </p:pic>
      <p:sp>
        <p:nvSpPr>
          <p:cNvPr id="4" name="TextBox 3">
            <a:extLst>
              <a:ext uri="{FF2B5EF4-FFF2-40B4-BE49-F238E27FC236}">
                <a16:creationId xmlns:a16="http://schemas.microsoft.com/office/drawing/2014/main" id="{B7B7202F-C658-446C-9156-3F0039C47A2E}"/>
              </a:ext>
            </a:extLst>
          </p:cNvPr>
          <p:cNvSpPr txBox="1"/>
          <p:nvPr/>
        </p:nvSpPr>
        <p:spPr>
          <a:xfrm>
            <a:off x="10663642" y="6254778"/>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a:extLst>
              <a:ext uri="{FF2B5EF4-FFF2-40B4-BE49-F238E27FC236}">
                <a16:creationId xmlns:a16="http://schemas.microsoft.com/office/drawing/2014/main" id="{4C030509-BD4B-474B-8B11-31BE62E6E182}"/>
              </a:ext>
            </a:extLst>
          </p:cNvPr>
          <p:cNvGrpSpPr/>
          <p:nvPr/>
        </p:nvGrpSpPr>
        <p:grpSpPr>
          <a:xfrm>
            <a:off x="9346162" y="6254778"/>
            <a:ext cx="1317480" cy="429393"/>
            <a:chOff x="9331349" y="6222078"/>
            <a:chExt cx="1450765" cy="472833"/>
          </a:xfrm>
        </p:grpSpPr>
        <p:pic>
          <p:nvPicPr>
            <p:cNvPr id="6" name="Picture 5">
              <a:extLst>
                <a:ext uri="{FF2B5EF4-FFF2-40B4-BE49-F238E27FC236}">
                  <a16:creationId xmlns:a16="http://schemas.microsoft.com/office/drawing/2014/main" id="{235BEA20-C991-4734-9D01-5E45CDC4A7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7" name="Picture 6">
              <a:extLst>
                <a:ext uri="{FF2B5EF4-FFF2-40B4-BE49-F238E27FC236}">
                  <a16:creationId xmlns:a16="http://schemas.microsoft.com/office/drawing/2014/main" id="{7C57A5A7-291A-4A53-B202-FD8AB09A9BB9}"/>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8" name="Title 1">
            <a:extLst>
              <a:ext uri="{FF2B5EF4-FFF2-40B4-BE49-F238E27FC236}">
                <a16:creationId xmlns:a16="http://schemas.microsoft.com/office/drawing/2014/main" id="{30CE28C8-3325-4BF2-9DB4-A29E643A0758}"/>
              </a:ext>
            </a:extLst>
          </p:cNvPr>
          <p:cNvSpPr txBox="1">
            <a:spLocks/>
          </p:cNvSpPr>
          <p:nvPr/>
        </p:nvSpPr>
        <p:spPr>
          <a:xfrm>
            <a:off x="152952" y="173450"/>
            <a:ext cx="4299985"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n-ea"/>
              </a:rPr>
              <a:t>Add License Key</a:t>
            </a:r>
          </a:p>
        </p:txBody>
      </p:sp>
      <p:sp>
        <p:nvSpPr>
          <p:cNvPr id="10" name="Arrow: Right 9">
            <a:extLst>
              <a:ext uri="{FF2B5EF4-FFF2-40B4-BE49-F238E27FC236}">
                <a16:creationId xmlns:a16="http://schemas.microsoft.com/office/drawing/2014/main" id="{1BB2C9AD-FC58-4838-A048-878A0D91C19A}"/>
              </a:ext>
            </a:extLst>
          </p:cNvPr>
          <p:cNvSpPr/>
          <p:nvPr/>
        </p:nvSpPr>
        <p:spPr>
          <a:xfrm rot="1186061">
            <a:off x="9193431" y="2833837"/>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1711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D10F90-F688-443B-919E-68CACE86FC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3587" y="1089315"/>
            <a:ext cx="9804825" cy="5105402"/>
          </a:xfrm>
          <a:prstGeom prst="rect">
            <a:avLst/>
          </a:prstGeom>
        </p:spPr>
      </p:pic>
      <p:sp>
        <p:nvSpPr>
          <p:cNvPr id="4" name="Arrow: Right 3">
            <a:extLst>
              <a:ext uri="{FF2B5EF4-FFF2-40B4-BE49-F238E27FC236}">
                <a16:creationId xmlns:a16="http://schemas.microsoft.com/office/drawing/2014/main" id="{208BDF9F-81BE-48C6-8330-0F15EC6E8C16}"/>
              </a:ext>
            </a:extLst>
          </p:cNvPr>
          <p:cNvSpPr/>
          <p:nvPr/>
        </p:nvSpPr>
        <p:spPr>
          <a:xfrm rot="12467814">
            <a:off x="2141214" y="2365880"/>
            <a:ext cx="661278" cy="3275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62F5EE-A5F4-43FF-8ECA-6231FEE2C3DB}"/>
              </a:ext>
            </a:extLst>
          </p:cNvPr>
          <p:cNvSpPr txBox="1"/>
          <p:nvPr/>
        </p:nvSpPr>
        <p:spPr>
          <a:xfrm>
            <a:off x="10663642" y="6254778"/>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6" name="Group 5">
            <a:extLst>
              <a:ext uri="{FF2B5EF4-FFF2-40B4-BE49-F238E27FC236}">
                <a16:creationId xmlns:a16="http://schemas.microsoft.com/office/drawing/2014/main" id="{D1EF384F-3A98-4884-875B-C59678B6670F}"/>
              </a:ext>
            </a:extLst>
          </p:cNvPr>
          <p:cNvGrpSpPr/>
          <p:nvPr/>
        </p:nvGrpSpPr>
        <p:grpSpPr>
          <a:xfrm>
            <a:off x="9346162" y="6254778"/>
            <a:ext cx="1317480" cy="429393"/>
            <a:chOff x="9331349" y="6222078"/>
            <a:chExt cx="1450765" cy="472833"/>
          </a:xfrm>
        </p:grpSpPr>
        <p:pic>
          <p:nvPicPr>
            <p:cNvPr id="7" name="Picture 6">
              <a:extLst>
                <a:ext uri="{FF2B5EF4-FFF2-40B4-BE49-F238E27FC236}">
                  <a16:creationId xmlns:a16="http://schemas.microsoft.com/office/drawing/2014/main" id="{AD13633E-7098-48FC-AA50-AF1C236F0E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8" name="Picture 7">
              <a:extLst>
                <a:ext uri="{FF2B5EF4-FFF2-40B4-BE49-F238E27FC236}">
                  <a16:creationId xmlns:a16="http://schemas.microsoft.com/office/drawing/2014/main" id="{DC7A02B4-72B8-496C-9379-070F644E87E1}"/>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0" name="Title 1">
            <a:extLst>
              <a:ext uri="{FF2B5EF4-FFF2-40B4-BE49-F238E27FC236}">
                <a16:creationId xmlns:a16="http://schemas.microsoft.com/office/drawing/2014/main" id="{4C79FAEC-C917-4CFB-BC8C-C85CDEDDD798}"/>
              </a:ext>
            </a:extLst>
          </p:cNvPr>
          <p:cNvSpPr txBox="1">
            <a:spLocks/>
          </p:cNvSpPr>
          <p:nvPr/>
        </p:nvSpPr>
        <p:spPr>
          <a:xfrm>
            <a:off x="152952" y="289995"/>
            <a:ext cx="4299985"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Politica" panose="02000506060000020004" pitchFamily="2" charset="0"/>
                <a:ea typeface="+mn-ea"/>
              </a:rPr>
              <a:t>Let's add Target image on Unity</a:t>
            </a:r>
          </a:p>
        </p:txBody>
      </p:sp>
      <p:sp>
        <p:nvSpPr>
          <p:cNvPr id="11" name="Title 1">
            <a:extLst>
              <a:ext uri="{FF2B5EF4-FFF2-40B4-BE49-F238E27FC236}">
                <a16:creationId xmlns:a16="http://schemas.microsoft.com/office/drawing/2014/main" id="{97249A7E-C422-4851-9276-F1EE9BF4B27D}"/>
              </a:ext>
            </a:extLst>
          </p:cNvPr>
          <p:cNvSpPr txBox="1">
            <a:spLocks/>
          </p:cNvSpPr>
          <p:nvPr/>
        </p:nvSpPr>
        <p:spPr>
          <a:xfrm>
            <a:off x="7158039" y="289995"/>
            <a:ext cx="4825196" cy="59098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3200" b="1" dirty="0">
                <a:solidFill>
                  <a:schemeClr val="tx1"/>
                </a:solidFill>
                <a:latin typeface="Politica" panose="02000506060000020004" pitchFamily="2" charset="0"/>
                <a:ea typeface="+mn-ea"/>
              </a:rPr>
              <a:t>لنقم باضافة صورة الهدف في </a:t>
            </a:r>
            <a:r>
              <a:rPr lang="en-US" sz="3200" b="1" dirty="0">
                <a:solidFill>
                  <a:schemeClr val="tx1"/>
                </a:solidFill>
                <a:latin typeface="Politica" panose="02000506060000020004" pitchFamily="2" charset="0"/>
                <a:ea typeface="+mn-ea"/>
              </a:rPr>
              <a:t>Unity</a:t>
            </a:r>
          </a:p>
        </p:txBody>
      </p:sp>
    </p:spTree>
    <p:extLst>
      <p:ext uri="{BB962C8B-B14F-4D97-AF65-F5344CB8AC3E}">
        <p14:creationId xmlns:p14="http://schemas.microsoft.com/office/powerpoint/2010/main" val="2337756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Day 3</a:t>
            </a:r>
          </a:p>
        </p:txBody>
      </p:sp>
      <p:sp>
        <p:nvSpPr>
          <p:cNvPr id="14" name="TextBox 13"/>
          <p:cNvSpPr txBox="1"/>
          <p:nvPr/>
        </p:nvSpPr>
        <p:spPr>
          <a:xfrm>
            <a:off x="410699" y="3636180"/>
            <a:ext cx="3528958" cy="646331"/>
          </a:xfrm>
          <a:prstGeom prst="rect">
            <a:avLst/>
          </a:prstGeom>
          <a:noFill/>
        </p:spPr>
        <p:txBody>
          <a:bodyPr wrap="square" rtlCol="0">
            <a:spAutoFit/>
          </a:bodyPr>
          <a:lstStyle/>
          <a:p>
            <a:r>
              <a:rPr lang="en-US" sz="3600" dirty="0">
                <a:latin typeface="Politica" charset="0"/>
                <a:ea typeface="Politica" charset="0"/>
                <a:cs typeface="Politica" charset="0"/>
              </a:rPr>
              <a:t>AR video playing</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31688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2;p12">
            <a:extLst>
              <a:ext uri="{FF2B5EF4-FFF2-40B4-BE49-F238E27FC236}">
                <a16:creationId xmlns:a16="http://schemas.microsoft.com/office/drawing/2014/main" id="{9C14CD7C-E7E0-4398-B09B-CE016937CFEF}"/>
              </a:ext>
            </a:extLst>
          </p:cNvPr>
          <p:cNvSpPr txBox="1">
            <a:spLocks/>
          </p:cNvSpPr>
          <p:nvPr/>
        </p:nvSpPr>
        <p:spPr>
          <a:xfrm>
            <a:off x="5162549" y="120462"/>
            <a:ext cx="1866900"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VR vs AR</a:t>
            </a:r>
            <a:endParaRPr lang="en-US" sz="4000" b="1" dirty="0">
              <a:solidFill>
                <a:schemeClr val="tx1"/>
              </a:solidFill>
              <a:latin typeface="+mn-lt"/>
              <a:ea typeface="Megrim"/>
              <a:cs typeface="Megrim"/>
              <a:sym typeface="Nixie One"/>
            </a:endParaRPr>
          </a:p>
        </p:txBody>
      </p:sp>
      <p:sp>
        <p:nvSpPr>
          <p:cNvPr id="3" name="TextBox 2">
            <a:extLst>
              <a:ext uri="{FF2B5EF4-FFF2-40B4-BE49-F238E27FC236}">
                <a16:creationId xmlns:a16="http://schemas.microsoft.com/office/drawing/2014/main" id="{8687E988-2182-4C5F-88B2-A06A7C2600A4}"/>
              </a:ext>
            </a:extLst>
          </p:cNvPr>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7" name="Picture 7" descr="Picture 7">
            <a:extLst>
              <a:ext uri="{FF2B5EF4-FFF2-40B4-BE49-F238E27FC236}">
                <a16:creationId xmlns:a16="http://schemas.microsoft.com/office/drawing/2014/main" id="{AC315258-09DF-4867-9D10-4605758F19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8" name="TextBox 7">
            <a:extLst>
              <a:ext uri="{FF2B5EF4-FFF2-40B4-BE49-F238E27FC236}">
                <a16:creationId xmlns:a16="http://schemas.microsoft.com/office/drawing/2014/main" id="{14494509-BDCA-494A-90EB-16E316935D14}"/>
              </a:ext>
            </a:extLst>
          </p:cNvPr>
          <p:cNvSpPr txBox="1"/>
          <p:nvPr/>
        </p:nvSpPr>
        <p:spPr>
          <a:xfrm>
            <a:off x="3048000" y="3191225"/>
            <a:ext cx="6096000" cy="369332"/>
          </a:xfrm>
          <a:prstGeom prst="rect">
            <a:avLst/>
          </a:prstGeom>
          <a:noFill/>
        </p:spPr>
        <p:txBody>
          <a:bodyPr wrap="square">
            <a:spAutoFit/>
          </a:bodyPr>
          <a:lstStyle/>
          <a:p>
            <a:r>
              <a:rPr lang="en-US" dirty="0"/>
              <a:t>https://www.youtube.com/watch?v=vz0UUVDt2ps</a:t>
            </a:r>
          </a:p>
        </p:txBody>
      </p:sp>
    </p:spTree>
    <p:extLst>
      <p:ext uri="{BB962C8B-B14F-4D97-AF65-F5344CB8AC3E}">
        <p14:creationId xmlns:p14="http://schemas.microsoft.com/office/powerpoint/2010/main" val="3931935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CB7F3247-6AB7-4F99-A924-7D0CA06E7C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2193" y="1501326"/>
            <a:ext cx="2630978" cy="2269863"/>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84BA9B82-577E-4607-A2A4-843C555F93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92486" y="1716782"/>
            <a:ext cx="2303033" cy="2010412"/>
          </a:xfrm>
          <a:prstGeom prst="rect">
            <a:avLst/>
          </a:prstGeom>
        </p:spPr>
      </p:pic>
      <p:sp>
        <p:nvSpPr>
          <p:cNvPr id="7" name="TextBox 6">
            <a:extLst>
              <a:ext uri="{FF2B5EF4-FFF2-40B4-BE49-F238E27FC236}">
                <a16:creationId xmlns:a16="http://schemas.microsoft.com/office/drawing/2014/main" id="{3B7F6C4E-4697-484F-937E-5D7965C591E4}"/>
              </a:ext>
            </a:extLst>
          </p:cNvPr>
          <p:cNvSpPr txBox="1"/>
          <p:nvPr/>
        </p:nvSpPr>
        <p:spPr>
          <a:xfrm>
            <a:off x="1672761" y="688192"/>
            <a:ext cx="2366573" cy="646331"/>
          </a:xfrm>
          <a:prstGeom prst="rect">
            <a:avLst/>
          </a:prstGeom>
          <a:noFill/>
        </p:spPr>
        <p:txBody>
          <a:bodyPr wrap="square" rtlCol="0">
            <a:spAutoFit/>
          </a:bodyPr>
          <a:lstStyle/>
          <a:p>
            <a:r>
              <a:rPr lang="en-US" sz="3600" b="1" dirty="0">
                <a:latin typeface="Politica" charset="0"/>
                <a:ea typeface="Politica" charset="0"/>
                <a:cs typeface="Politica" charset="0"/>
              </a:rPr>
              <a:t>Virtual Reality</a:t>
            </a:r>
          </a:p>
        </p:txBody>
      </p:sp>
      <p:cxnSp>
        <p:nvCxnSpPr>
          <p:cNvPr id="9" name="Straight Connector 8">
            <a:extLst>
              <a:ext uri="{FF2B5EF4-FFF2-40B4-BE49-F238E27FC236}">
                <a16:creationId xmlns:a16="http://schemas.microsoft.com/office/drawing/2014/main" id="{9D730775-075D-4D20-AE51-AC476EB3F68F}"/>
              </a:ext>
            </a:extLst>
          </p:cNvPr>
          <p:cNvCxnSpPr/>
          <p:nvPr/>
        </p:nvCxnSpPr>
        <p:spPr>
          <a:xfrm>
            <a:off x="6072194" y="343918"/>
            <a:ext cx="0" cy="6162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AD3173-CA68-42FF-AA43-35A751F96C4E}"/>
              </a:ext>
            </a:extLst>
          </p:cNvPr>
          <p:cNvSpPr txBox="1"/>
          <p:nvPr/>
        </p:nvSpPr>
        <p:spPr>
          <a:xfrm>
            <a:off x="7806745" y="788205"/>
            <a:ext cx="3175577" cy="646331"/>
          </a:xfrm>
          <a:prstGeom prst="rect">
            <a:avLst/>
          </a:prstGeom>
          <a:noFill/>
        </p:spPr>
        <p:txBody>
          <a:bodyPr wrap="square" rtlCol="0">
            <a:spAutoFit/>
          </a:bodyPr>
          <a:lstStyle/>
          <a:p>
            <a:r>
              <a:rPr lang="en-US" sz="3600" b="1" dirty="0">
                <a:latin typeface="Politica" charset="0"/>
                <a:ea typeface="Politica" charset="0"/>
                <a:cs typeface="Politica" charset="0"/>
              </a:rPr>
              <a:t>Augmented Reality</a:t>
            </a:r>
          </a:p>
        </p:txBody>
      </p:sp>
      <p:sp>
        <p:nvSpPr>
          <p:cNvPr id="12" name="TextBox 11">
            <a:extLst>
              <a:ext uri="{FF2B5EF4-FFF2-40B4-BE49-F238E27FC236}">
                <a16:creationId xmlns:a16="http://schemas.microsoft.com/office/drawing/2014/main" id="{C17FC739-EA09-40C9-AB31-8EE4C513A632}"/>
              </a:ext>
            </a:extLst>
          </p:cNvPr>
          <p:cNvSpPr txBox="1"/>
          <p:nvPr/>
        </p:nvSpPr>
        <p:spPr>
          <a:xfrm>
            <a:off x="7100896" y="4386263"/>
            <a:ext cx="4333875" cy="1323439"/>
          </a:xfrm>
          <a:prstGeom prst="rect">
            <a:avLst/>
          </a:prstGeom>
          <a:noFill/>
        </p:spPr>
        <p:txBody>
          <a:bodyPr wrap="square">
            <a:spAutoFit/>
          </a:bodyPr>
          <a:lstStyle/>
          <a:p>
            <a:pPr algn="ctr"/>
            <a:r>
              <a:rPr lang="en-US" sz="2000" dirty="0">
                <a:solidFill>
                  <a:srgbClr val="484747"/>
                </a:solidFill>
                <a:latin typeface="Politica" panose="02000506060000020004" pitchFamily="2" charset="0"/>
              </a:rPr>
              <a:t>A</a:t>
            </a:r>
            <a:r>
              <a:rPr lang="en-US" sz="2000" b="0" i="0" dirty="0">
                <a:solidFill>
                  <a:srgbClr val="484747"/>
                </a:solidFill>
                <a:effectLst/>
                <a:latin typeface="Politica" panose="02000506060000020004" pitchFamily="2" charset="0"/>
              </a:rPr>
              <a:t>dds digital elements to a live view often by using the camera on a smartphone</a:t>
            </a:r>
          </a:p>
          <a:p>
            <a:pPr algn="ctr"/>
            <a:r>
              <a:rPr kumimoji="0" lang="ar-SA" altLang="en-US" sz="2000" b="0" i="0" u="none" strike="noStrike" cap="none" normalizeH="0" baseline="0" dirty="0">
                <a:ln>
                  <a:noFill/>
                </a:ln>
                <a:solidFill>
                  <a:srgbClr val="202124"/>
                </a:solidFill>
                <a:effectLst/>
                <a:latin typeface="Google Sans"/>
                <a:cs typeface="Arial" panose="020B0604020202020204" pitchFamily="34" charset="0"/>
              </a:rPr>
              <a:t>يضيف عناصر رقمية إلى المنظر المباشر غالبًا باستخدام الكاميرا على الهاتف الذكي</a:t>
            </a:r>
            <a:endParaRPr kumimoji="0" lang="en-US" altLang="en-US" sz="500" b="0"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AA948DAD-A198-4F22-93BB-CD1389ED19E7}"/>
              </a:ext>
            </a:extLst>
          </p:cNvPr>
          <p:cNvSpPr txBox="1"/>
          <p:nvPr/>
        </p:nvSpPr>
        <p:spPr>
          <a:xfrm>
            <a:off x="424796" y="4447818"/>
            <a:ext cx="4862501" cy="1323439"/>
          </a:xfrm>
          <a:prstGeom prst="rect">
            <a:avLst/>
          </a:prstGeom>
          <a:noFill/>
        </p:spPr>
        <p:txBody>
          <a:bodyPr wrap="square">
            <a:spAutoFit/>
          </a:bodyPr>
          <a:lstStyle/>
          <a:p>
            <a:pPr algn="ctr"/>
            <a:r>
              <a:rPr lang="en-US" sz="2000" b="0" i="0" dirty="0">
                <a:solidFill>
                  <a:srgbClr val="484747"/>
                </a:solidFill>
                <a:effectLst/>
                <a:latin typeface="Politica" panose="02000506060000020004" pitchFamily="2" charset="0"/>
              </a:rPr>
              <a:t>Implies a complete immersion experience that shuts out the physical world, Using VR devices</a:t>
            </a:r>
          </a:p>
          <a:p>
            <a:pPr algn="ctr"/>
            <a:r>
              <a:rPr kumimoji="0" lang="ar-SA" altLang="en-US" sz="2000" b="0" i="0" u="none" strike="noStrike" cap="none" normalizeH="0" baseline="0" dirty="0">
                <a:ln>
                  <a:noFill/>
                </a:ln>
                <a:solidFill>
                  <a:srgbClr val="202124"/>
                </a:solidFill>
                <a:effectLst/>
                <a:latin typeface="Google Sans"/>
                <a:cs typeface="Arial" panose="020B0604020202020204" pitchFamily="34" charset="0"/>
              </a:rPr>
              <a:t>تجربة </a:t>
            </a:r>
            <a:r>
              <a:rPr kumimoji="0" lang="ar-QA" altLang="en-US" sz="2000" b="0" i="0" u="none" strike="noStrike" cap="none" normalizeH="0" baseline="0" dirty="0">
                <a:ln>
                  <a:noFill/>
                </a:ln>
                <a:solidFill>
                  <a:srgbClr val="202124"/>
                </a:solidFill>
                <a:effectLst/>
                <a:latin typeface="Google Sans"/>
                <a:cs typeface="Arial" panose="020B0604020202020204" pitchFamily="34" charset="0"/>
              </a:rPr>
              <a:t>انغماس</a:t>
            </a:r>
            <a:r>
              <a:rPr kumimoji="0" lang="ar-SA" altLang="en-US" sz="2000" b="0" i="0" u="none" strike="noStrike" cap="none" normalizeH="0" baseline="0" dirty="0">
                <a:ln>
                  <a:noFill/>
                </a:ln>
                <a:solidFill>
                  <a:srgbClr val="202124"/>
                </a:solidFill>
                <a:effectLst/>
                <a:latin typeface="Google Sans"/>
                <a:cs typeface="Arial" panose="020B0604020202020204" pitchFamily="34" charset="0"/>
              </a:rPr>
              <a:t> كاملة تغلق العالم المادي باستخدام أجهزة الواقع الافتراضي</a:t>
            </a:r>
            <a:endParaRPr kumimoji="0" lang="en-US" altLang="en-US" sz="500" b="0" i="0" u="none" strike="noStrike" cap="none" normalizeH="0" baseline="0" dirty="0">
              <a:ln>
                <a:noFill/>
              </a:ln>
              <a:solidFill>
                <a:schemeClr val="tx1"/>
              </a:solidFill>
              <a:effectLst/>
            </a:endParaRPr>
          </a:p>
        </p:txBody>
      </p:sp>
      <p:sp>
        <p:nvSpPr>
          <p:cNvPr id="15" name="Rectangle 1">
            <a:extLst>
              <a:ext uri="{FF2B5EF4-FFF2-40B4-BE49-F238E27FC236}">
                <a16:creationId xmlns:a16="http://schemas.microsoft.com/office/drawing/2014/main" id="{71969665-C2AC-4C6C-8E9A-2520AF903AB6}"/>
              </a:ext>
            </a:extLst>
          </p:cNvPr>
          <p:cNvSpPr>
            <a:spLocks noChangeArrowheads="1"/>
          </p:cNvSpPr>
          <p:nvPr/>
        </p:nvSpPr>
        <p:spPr bwMode="auto">
          <a:xfrm>
            <a:off x="0" y="567061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1318289E-35FC-4157-B128-28E3D50C3EA9}"/>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05F0D912-91BA-45C2-86BA-C8CA0A62BD8F}"/>
              </a:ext>
            </a:extLst>
          </p:cNvPr>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4" name="Picture 7" descr="Picture 7">
            <a:extLst>
              <a:ext uri="{FF2B5EF4-FFF2-40B4-BE49-F238E27FC236}">
                <a16:creationId xmlns:a16="http://schemas.microsoft.com/office/drawing/2014/main" id="{0885A222-A74C-4A3A-BC83-2F60973061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180886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30972"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F72E41"/>
                </a:solidFill>
                <a:latin typeface="Politica" panose="02000506060000020004" pitchFamily="2" charset="0"/>
                <a:ea typeface="Megrim"/>
                <a:cs typeface="Megrim"/>
                <a:sym typeface="Nixie One"/>
              </a:rPr>
              <a:t>Teams Interface </a:t>
            </a:r>
          </a:p>
        </p:txBody>
      </p:sp>
      <p:sp>
        <p:nvSpPr>
          <p:cNvPr id="13" name="Google Shape;342;p12">
            <a:extLst>
              <a:ext uri="{FF2B5EF4-FFF2-40B4-BE49-F238E27FC236}">
                <a16:creationId xmlns:a16="http://schemas.microsoft.com/office/drawing/2014/main" id="{2FA9AED0-1821-40A9-B58A-268CAA64F07F}"/>
              </a:ext>
            </a:extLst>
          </p:cNvPr>
          <p:cNvSpPr txBox="1">
            <a:spLocks/>
          </p:cNvSpPr>
          <p:nvPr/>
        </p:nvSpPr>
        <p:spPr>
          <a:xfrm>
            <a:off x="7391175" y="430464"/>
            <a:ext cx="467444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QA" sz="4400" b="1" dirty="0">
                <a:solidFill>
                  <a:srgbClr val="F72E41"/>
                </a:solidFill>
                <a:latin typeface="+mn-lt"/>
                <a:ea typeface="Megrim"/>
                <a:cs typeface="Megrim"/>
                <a:sym typeface="Nixie One"/>
              </a:rPr>
              <a:t>واجهة برنامج </a:t>
            </a:r>
            <a:r>
              <a:rPr lang="en-US" sz="4400" b="1" dirty="0">
                <a:solidFill>
                  <a:srgbClr val="F72E41"/>
                </a:solidFill>
                <a:latin typeface="Politica" panose="02000506060000020004" pitchFamily="2" charset="0"/>
                <a:ea typeface="Megrim"/>
                <a:cs typeface="Megrim"/>
                <a:sym typeface="Nixie One"/>
              </a:rPr>
              <a:t>Teams</a:t>
            </a:r>
          </a:p>
        </p:txBody>
      </p:sp>
      <p:pic>
        <p:nvPicPr>
          <p:cNvPr id="5" name="Picture 4" descr="A screenshot of a computer screen&#10;&#10;Description automatically generated">
            <a:extLst>
              <a:ext uri="{FF2B5EF4-FFF2-40B4-BE49-F238E27FC236}">
                <a16:creationId xmlns:a16="http://schemas.microsoft.com/office/drawing/2014/main" id="{DA91873D-A739-41B6-A979-0631ECB498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8375" y="1153585"/>
            <a:ext cx="9475250" cy="5090962"/>
          </a:xfrm>
          <a:prstGeom prst="rect">
            <a:avLst/>
          </a:prstGeom>
        </p:spPr>
      </p:pic>
      <p:pic>
        <p:nvPicPr>
          <p:cNvPr id="2" name="Picture 7" descr="Picture 7">
            <a:extLst>
              <a:ext uri="{FF2B5EF4-FFF2-40B4-BE49-F238E27FC236}">
                <a16:creationId xmlns:a16="http://schemas.microsoft.com/office/drawing/2014/main" id="{C3A00855-3B8C-4764-A514-A1E9BE59EF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271788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2221"/>
        </a:solidFill>
        <a:effectLst/>
      </p:bgPr>
    </p:bg>
    <p:spTree>
      <p:nvGrpSpPr>
        <p:cNvPr id="1" name=""/>
        <p:cNvGrpSpPr/>
        <p:nvPr/>
      </p:nvGrpSpPr>
      <p:grpSpPr>
        <a:xfrm>
          <a:off x="0" y="0"/>
          <a:ext cx="0" cy="0"/>
          <a:chOff x="0" y="0"/>
          <a:chExt cx="0" cy="0"/>
        </a:xfrm>
      </p:grpSpPr>
      <p:sp>
        <p:nvSpPr>
          <p:cNvPr id="3" name="TextBox 2"/>
          <p:cNvSpPr txBox="1"/>
          <p:nvPr/>
        </p:nvSpPr>
        <p:spPr>
          <a:xfrm>
            <a:off x="10663642" y="6273830"/>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grpSp>
        <p:nvGrpSpPr>
          <p:cNvPr id="8" name="Group 7"/>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Title 1">
            <a:extLst>
              <a:ext uri="{FF2B5EF4-FFF2-40B4-BE49-F238E27FC236}">
                <a16:creationId xmlns:a16="http://schemas.microsoft.com/office/drawing/2014/main" id="{FDE3715B-A79F-46FF-AB87-D1AD8D995E9C}"/>
              </a:ext>
            </a:extLst>
          </p:cNvPr>
          <p:cNvSpPr txBox="1">
            <a:spLocks/>
          </p:cNvSpPr>
          <p:nvPr/>
        </p:nvSpPr>
        <p:spPr>
          <a:xfrm>
            <a:off x="598713" y="2179937"/>
            <a:ext cx="5632677" cy="251656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lnSpc>
                <a:spcPct val="150000"/>
              </a:lnSpc>
            </a:pPr>
            <a:r>
              <a:rPr lang="en-US" sz="1800" b="1" dirty="0" err="1">
                <a:solidFill>
                  <a:schemeClr val="bg1"/>
                </a:solidFill>
                <a:highlight>
                  <a:srgbClr val="808080"/>
                </a:highlight>
                <a:latin typeface="Politica" panose="02000506060000020004" pitchFamily="2" charset="0"/>
                <a:ea typeface="Lato"/>
                <a:cs typeface="Lato"/>
                <a:sym typeface="Lato"/>
              </a:rPr>
              <a:t>Lolwa</a:t>
            </a:r>
            <a:r>
              <a:rPr lang="en-US" sz="1800" b="1" dirty="0">
                <a:solidFill>
                  <a:schemeClr val="bg1"/>
                </a:solidFill>
                <a:highlight>
                  <a:srgbClr val="808080"/>
                </a:highlight>
                <a:latin typeface="Politica" panose="02000506060000020004" pitchFamily="2" charset="0"/>
                <a:ea typeface="Lato"/>
                <a:cs typeface="Lato"/>
                <a:sym typeface="Lato"/>
              </a:rPr>
              <a:t> is a Qatari fashion-designer who loves her field but also has passion for technology. She heard about The Innovators Under 35 award held by MIT and wanted to participate and show her fashion innovation. However, she wanted to use technology to add a unique touch to her Abayas and Thoubs products. She needs your help in adding this touch using AR technology as a very popular and easy to use technology</a:t>
            </a:r>
          </a:p>
        </p:txBody>
      </p:sp>
      <p:pic>
        <p:nvPicPr>
          <p:cNvPr id="4" name="Picture 3" descr="A picture containing person, person, holding, person&#10;&#10;Description automatically generated">
            <a:extLst>
              <a:ext uri="{FF2B5EF4-FFF2-40B4-BE49-F238E27FC236}">
                <a16:creationId xmlns:a16="http://schemas.microsoft.com/office/drawing/2014/main" id="{CD38EA3A-A940-429D-8FC2-4EF0D577C7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9221"/>
            <a:ext cx="5486400" cy="6858000"/>
          </a:xfrm>
          <a:prstGeom prst="rect">
            <a:avLst/>
          </a:prstGeom>
        </p:spPr>
      </p:pic>
      <p:sp>
        <p:nvSpPr>
          <p:cNvPr id="9" name="TextBox 8">
            <a:extLst>
              <a:ext uri="{FF2B5EF4-FFF2-40B4-BE49-F238E27FC236}">
                <a16:creationId xmlns:a16="http://schemas.microsoft.com/office/drawing/2014/main" id="{07EE2081-D3E2-4CEC-91B6-F5D742633940}"/>
              </a:ext>
            </a:extLst>
          </p:cNvPr>
          <p:cNvSpPr txBox="1"/>
          <p:nvPr/>
        </p:nvSpPr>
        <p:spPr>
          <a:xfrm>
            <a:off x="10663642" y="6273830"/>
            <a:ext cx="1435008" cy="400110"/>
          </a:xfrm>
          <a:prstGeom prst="rect">
            <a:avLst/>
          </a:prstGeom>
          <a:noFill/>
        </p:spPr>
        <p:txBody>
          <a:bodyPr wrap="none" rtlCol="0">
            <a:spAutoFit/>
          </a:bodyPr>
          <a:lstStyle/>
          <a:p>
            <a:r>
              <a:rPr lang="en-US" sz="2000" dirty="0">
                <a:latin typeface="Politica" charset="0"/>
                <a:ea typeface="Politica" charset="0"/>
                <a:cs typeface="Politica" charset="0"/>
              </a:rPr>
              <a:t>Studio56.qa</a:t>
            </a:r>
          </a:p>
        </p:txBody>
      </p:sp>
      <p:pic>
        <p:nvPicPr>
          <p:cNvPr id="10" name="Picture 7" descr="Picture 7">
            <a:extLst>
              <a:ext uri="{FF2B5EF4-FFF2-40B4-BE49-F238E27FC236}">
                <a16:creationId xmlns:a16="http://schemas.microsoft.com/office/drawing/2014/main" id="{BD705674-5089-4730-B7AC-29D145E1F3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171001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 flying over a city&#10;&#10;Description automatically generated with low confidence">
            <a:extLst>
              <a:ext uri="{FF2B5EF4-FFF2-40B4-BE49-F238E27FC236}">
                <a16:creationId xmlns:a16="http://schemas.microsoft.com/office/drawing/2014/main" id="{606A852B-3705-444C-9094-F29C477BF8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2296"/>
            <a:ext cx="12192000" cy="7013448"/>
          </a:xfrm>
          <a:prstGeom prst="rect">
            <a:avLst/>
          </a:prstGeom>
        </p:spPr>
      </p:pic>
      <p:sp>
        <p:nvSpPr>
          <p:cNvPr id="3" name="TextBox 2">
            <a:extLst>
              <a:ext uri="{FF2B5EF4-FFF2-40B4-BE49-F238E27FC236}">
                <a16:creationId xmlns:a16="http://schemas.microsoft.com/office/drawing/2014/main" id="{1481A5BB-45BA-409F-B0B7-139F6F4FF34A}"/>
              </a:ext>
            </a:extLst>
          </p:cNvPr>
          <p:cNvSpPr txBox="1"/>
          <p:nvPr/>
        </p:nvSpPr>
        <p:spPr>
          <a:xfrm>
            <a:off x="3048" y="1377399"/>
            <a:ext cx="6094476" cy="1015663"/>
          </a:xfrm>
          <a:prstGeom prst="rect">
            <a:avLst/>
          </a:prstGeom>
          <a:noFill/>
        </p:spPr>
        <p:txBody>
          <a:bodyPr wrap="square">
            <a:spAutoFit/>
          </a:bodyPr>
          <a:lstStyle/>
          <a:p>
            <a:r>
              <a:rPr lang="en-US" sz="2000" i="0" dirty="0">
                <a:solidFill>
                  <a:srgbClr val="4D5156"/>
                </a:solidFill>
                <a:effectLst/>
                <a:latin typeface="Politica" panose="02000506060000020004" pitchFamily="2" charset="0"/>
              </a:rPr>
              <a:t>Islam is an Abrahamic monotheistic religion teaching that Muhammad is a messenger of God. It is the world's second-largest religion with 24.9% of the world's population, in 51 countries</a:t>
            </a:r>
            <a:endParaRPr lang="en-US" sz="2000" dirty="0">
              <a:latin typeface="Politica" panose="02000506060000020004" pitchFamily="2" charset="0"/>
            </a:endParaRPr>
          </a:p>
        </p:txBody>
      </p:sp>
      <p:sp>
        <p:nvSpPr>
          <p:cNvPr id="6" name="TextBox 5">
            <a:extLst>
              <a:ext uri="{FF2B5EF4-FFF2-40B4-BE49-F238E27FC236}">
                <a16:creationId xmlns:a16="http://schemas.microsoft.com/office/drawing/2014/main" id="{C830B4E5-16EB-4320-B7E8-686A969AD6C7}"/>
              </a:ext>
            </a:extLst>
          </p:cNvPr>
          <p:cNvSpPr txBox="1"/>
          <p:nvPr/>
        </p:nvSpPr>
        <p:spPr>
          <a:xfrm>
            <a:off x="6097524" y="1377399"/>
            <a:ext cx="6094476" cy="707886"/>
          </a:xfrm>
          <a:prstGeom prst="rect">
            <a:avLst/>
          </a:prstGeom>
          <a:noFill/>
        </p:spPr>
        <p:txBody>
          <a:bodyPr wrap="square">
            <a:spAutoFit/>
          </a:bodyPr>
          <a:lstStyle/>
          <a:p>
            <a:pPr algn="r" rtl="1"/>
            <a:r>
              <a:rPr lang="ar-DZ" sz="2000" i="0" dirty="0">
                <a:solidFill>
                  <a:srgbClr val="4D5156"/>
                </a:solidFill>
                <a:effectLst/>
                <a:latin typeface="Politica" panose="02000506060000020004" pitchFamily="2" charset="0"/>
              </a:rPr>
              <a:t>الإسلام دين توحيدي إبراهيم يعلّم أن محمدا رسول الله. إنها ثاني أكبر ديانة في العالم حيث يبلغ عدد سكانها 24.9٪ من سكان العالم ، في 51 دولة</a:t>
            </a:r>
            <a:endParaRPr lang="en-US" sz="2000" dirty="0">
              <a:latin typeface="Politica" panose="02000506060000020004" pitchFamily="2" charset="0"/>
            </a:endParaRPr>
          </a:p>
        </p:txBody>
      </p:sp>
      <p:sp>
        <p:nvSpPr>
          <p:cNvPr id="7" name="Google Shape;342;p12">
            <a:extLst>
              <a:ext uri="{FF2B5EF4-FFF2-40B4-BE49-F238E27FC236}">
                <a16:creationId xmlns:a16="http://schemas.microsoft.com/office/drawing/2014/main" id="{1BF0CA9E-56A2-49A6-9415-5E97AD6B699E}"/>
              </a:ext>
            </a:extLst>
          </p:cNvPr>
          <p:cNvSpPr txBox="1">
            <a:spLocks/>
          </p:cNvSpPr>
          <p:nvPr/>
        </p:nvSpPr>
        <p:spPr>
          <a:xfrm>
            <a:off x="222997" y="177105"/>
            <a:ext cx="3279156"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tx1"/>
                </a:solidFill>
                <a:latin typeface="Politica" panose="02000506060000020004" pitchFamily="2" charset="0"/>
                <a:ea typeface="Megrim"/>
                <a:cs typeface="Megrim"/>
                <a:sym typeface="Nixie One"/>
              </a:rPr>
              <a:t>Islam</a:t>
            </a:r>
          </a:p>
        </p:txBody>
      </p:sp>
      <p:sp>
        <p:nvSpPr>
          <p:cNvPr id="8" name="Google Shape;342;p12">
            <a:extLst>
              <a:ext uri="{FF2B5EF4-FFF2-40B4-BE49-F238E27FC236}">
                <a16:creationId xmlns:a16="http://schemas.microsoft.com/office/drawing/2014/main" id="{4B94077D-51FF-43A4-8207-27649D736F43}"/>
              </a:ext>
            </a:extLst>
          </p:cNvPr>
          <p:cNvSpPr txBox="1">
            <a:spLocks/>
          </p:cNvSpPr>
          <p:nvPr/>
        </p:nvSpPr>
        <p:spPr>
          <a:xfrm>
            <a:off x="8358109" y="61283"/>
            <a:ext cx="3279156"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DZ" sz="4000" b="1" dirty="0">
                <a:solidFill>
                  <a:schemeClr val="tx1"/>
                </a:solidFill>
                <a:latin typeface="Politica" panose="02000506060000020004" pitchFamily="2" charset="0"/>
                <a:ea typeface="Megrim"/>
                <a:cs typeface="Megrim"/>
                <a:sym typeface="Nixie One"/>
              </a:rPr>
              <a:t>الاسلام</a:t>
            </a:r>
            <a:endParaRPr lang="en-US" sz="4000" b="1" dirty="0">
              <a:solidFill>
                <a:schemeClr val="tx1"/>
              </a:solidFill>
              <a:latin typeface="Politica" panose="02000506060000020004" pitchFamily="2" charset="0"/>
              <a:ea typeface="Megrim"/>
              <a:cs typeface="Megrim"/>
              <a:sym typeface="Nixie One"/>
            </a:endParaRPr>
          </a:p>
        </p:txBody>
      </p:sp>
      <p:sp>
        <p:nvSpPr>
          <p:cNvPr id="9" name="TextBox 8">
            <a:extLst>
              <a:ext uri="{FF2B5EF4-FFF2-40B4-BE49-F238E27FC236}">
                <a16:creationId xmlns:a16="http://schemas.microsoft.com/office/drawing/2014/main" id="{BD7260AF-16A6-47B5-A8FC-658DB132AAE6}"/>
              </a:ext>
            </a:extLst>
          </p:cNvPr>
          <p:cNvSpPr txBox="1"/>
          <p:nvPr/>
        </p:nvSpPr>
        <p:spPr>
          <a:xfrm>
            <a:off x="10663642" y="6273830"/>
            <a:ext cx="1125629" cy="400110"/>
          </a:xfrm>
          <a:prstGeom prst="rect">
            <a:avLst/>
          </a:prstGeom>
          <a:noFill/>
        </p:spPr>
        <p:txBody>
          <a:bodyPr wrap="none" rtlCol="0">
            <a:spAutoFit/>
          </a:bodyPr>
          <a:lstStyle/>
          <a:p>
            <a:r>
              <a:rPr lang="en-US" sz="2000" dirty="0">
                <a:solidFill>
                  <a:schemeClr val="bg1"/>
                </a:solidFill>
                <a:latin typeface="Politica" charset="0"/>
                <a:ea typeface="Politica" charset="0"/>
                <a:cs typeface="Politica" charset="0"/>
              </a:rPr>
              <a:t>Studio56.qa</a:t>
            </a:r>
          </a:p>
        </p:txBody>
      </p:sp>
      <p:pic>
        <p:nvPicPr>
          <p:cNvPr id="10" name="Picture 7" descr="Picture 7">
            <a:extLst>
              <a:ext uri="{FF2B5EF4-FFF2-40B4-BE49-F238E27FC236}">
                <a16:creationId xmlns:a16="http://schemas.microsoft.com/office/drawing/2014/main" id="{936F2CA9-2184-4173-A331-61E1E0D79A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359943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B53A77-DCEC-4D4D-AB6F-A250930A3394}"/>
              </a:ext>
            </a:extLst>
          </p:cNvPr>
          <p:cNvSpPr txBox="1"/>
          <p:nvPr/>
        </p:nvSpPr>
        <p:spPr>
          <a:xfrm>
            <a:off x="5778160" y="2587883"/>
            <a:ext cx="5282946" cy="1200329"/>
          </a:xfrm>
          <a:prstGeom prst="rect">
            <a:avLst/>
          </a:prstGeom>
          <a:solidFill>
            <a:srgbClr val="F72E41"/>
          </a:solidFill>
        </p:spPr>
        <p:txBody>
          <a:bodyPr wrap="square">
            <a:spAutoFit/>
          </a:bodyPr>
          <a:lstStyle/>
          <a:p>
            <a:r>
              <a:rPr lang="en-US" b="1" dirty="0">
                <a:solidFill>
                  <a:schemeClr val="bg1"/>
                </a:solidFill>
                <a:latin typeface="Politica" panose="02000506060000020004" pitchFamily="2" charset="0"/>
              </a:rPr>
              <a:t>In Islam, we are asked by God to pay attention our appearance, by taking care of our body, hygiene, and clothes.</a:t>
            </a:r>
          </a:p>
          <a:p>
            <a:r>
              <a:rPr lang="en-US" b="1" dirty="0">
                <a:solidFill>
                  <a:schemeClr val="bg1"/>
                </a:solidFill>
                <a:latin typeface="Politica" panose="02000506060000020004" pitchFamily="2" charset="0"/>
              </a:rPr>
              <a:t>We shower, put perfume, and wear the most beautiful clothes when going to the mosques to perform the prayer</a:t>
            </a:r>
          </a:p>
        </p:txBody>
      </p:sp>
      <p:sp>
        <p:nvSpPr>
          <p:cNvPr id="4" name="TextBox 3">
            <a:extLst>
              <a:ext uri="{FF2B5EF4-FFF2-40B4-BE49-F238E27FC236}">
                <a16:creationId xmlns:a16="http://schemas.microsoft.com/office/drawing/2014/main" id="{D53A8311-64B9-4203-840D-F86DD7745BDE}"/>
              </a:ext>
            </a:extLst>
          </p:cNvPr>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5" name="Picture 7" descr="Picture 7">
            <a:extLst>
              <a:ext uri="{FF2B5EF4-FFF2-40B4-BE49-F238E27FC236}">
                <a16:creationId xmlns:a16="http://schemas.microsoft.com/office/drawing/2014/main" id="{A048ABAF-3083-43D3-89DF-A4A8DD8A60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7" name="TextBox 6">
            <a:extLst>
              <a:ext uri="{FF2B5EF4-FFF2-40B4-BE49-F238E27FC236}">
                <a16:creationId xmlns:a16="http://schemas.microsoft.com/office/drawing/2014/main" id="{172A8B57-C0C9-4BD6-A10D-9B03D854DB3F}"/>
              </a:ext>
            </a:extLst>
          </p:cNvPr>
          <p:cNvSpPr txBox="1"/>
          <p:nvPr/>
        </p:nvSpPr>
        <p:spPr>
          <a:xfrm>
            <a:off x="6795130" y="3977640"/>
            <a:ext cx="5190658" cy="1200329"/>
          </a:xfrm>
          <a:prstGeom prst="rect">
            <a:avLst/>
          </a:prstGeom>
          <a:solidFill>
            <a:srgbClr val="F72E41"/>
          </a:solidFill>
        </p:spPr>
        <p:txBody>
          <a:bodyPr wrap="square">
            <a:spAutoFit/>
          </a:bodyPr>
          <a:lstStyle/>
          <a:p>
            <a:pPr algn="r" rtl="1"/>
            <a:r>
              <a:rPr lang="ar-DZ" dirty="0">
                <a:solidFill>
                  <a:schemeClr val="bg1"/>
                </a:solidFill>
              </a:rPr>
              <a:t>في الإسلام ، يطلب الله منا الاهتمام بمظهرنا ، من خلال العناية بجسمنا ونظافتنا وملابسنا.</a:t>
            </a:r>
            <a:endParaRPr lang="en-US" dirty="0">
              <a:solidFill>
                <a:schemeClr val="bg1"/>
              </a:solidFill>
            </a:endParaRPr>
          </a:p>
          <a:p>
            <a:pPr algn="r" rtl="1"/>
            <a:r>
              <a:rPr lang="ar-DZ" dirty="0">
                <a:solidFill>
                  <a:schemeClr val="bg1"/>
                </a:solidFill>
              </a:rPr>
              <a:t>نستحم ونضع العطر ونلبس أجمل الثياب عند ذهابنا للمساجد لأداء الصلاة</a:t>
            </a:r>
            <a:endParaRPr lang="en-US" dirty="0">
              <a:solidFill>
                <a:schemeClr val="bg1"/>
              </a:solidFill>
            </a:endParaRPr>
          </a:p>
        </p:txBody>
      </p:sp>
      <p:pic>
        <p:nvPicPr>
          <p:cNvPr id="9" name="Picture 8" descr="A picture containing text, fabric&#10;&#10;Description automatically generated">
            <a:extLst>
              <a:ext uri="{FF2B5EF4-FFF2-40B4-BE49-F238E27FC236}">
                <a16:creationId xmlns:a16="http://schemas.microsoft.com/office/drawing/2014/main" id="{120BC5E9-49F3-437C-BF86-614E41733B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5583575" cy="6858000"/>
          </a:xfrm>
          <a:prstGeom prst="rect">
            <a:avLst/>
          </a:prstGeom>
        </p:spPr>
      </p:pic>
      <p:sp>
        <p:nvSpPr>
          <p:cNvPr id="11" name="Google Shape;342;p12">
            <a:extLst>
              <a:ext uri="{FF2B5EF4-FFF2-40B4-BE49-F238E27FC236}">
                <a16:creationId xmlns:a16="http://schemas.microsoft.com/office/drawing/2014/main" id="{68391E8B-7168-405D-84FF-3F6F00C9741B}"/>
              </a:ext>
            </a:extLst>
          </p:cNvPr>
          <p:cNvSpPr txBox="1">
            <a:spLocks/>
          </p:cNvSpPr>
          <p:nvPr/>
        </p:nvSpPr>
        <p:spPr>
          <a:xfrm>
            <a:off x="5611006" y="177105"/>
            <a:ext cx="4429105"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tx1"/>
                </a:solidFill>
                <a:latin typeface="Politica" panose="02000506060000020004" pitchFamily="2" charset="0"/>
                <a:ea typeface="Megrim"/>
                <a:cs typeface="Megrim"/>
                <a:sym typeface="Nixie One"/>
              </a:rPr>
              <a:t>Appearance in Islam </a:t>
            </a:r>
          </a:p>
        </p:txBody>
      </p:sp>
      <p:sp>
        <p:nvSpPr>
          <p:cNvPr id="12" name="Google Shape;342;p12">
            <a:extLst>
              <a:ext uri="{FF2B5EF4-FFF2-40B4-BE49-F238E27FC236}">
                <a16:creationId xmlns:a16="http://schemas.microsoft.com/office/drawing/2014/main" id="{6F0990E3-9163-497F-A993-97D9AC3DBFDB}"/>
              </a:ext>
            </a:extLst>
          </p:cNvPr>
          <p:cNvSpPr txBox="1">
            <a:spLocks/>
          </p:cNvSpPr>
          <p:nvPr/>
        </p:nvSpPr>
        <p:spPr>
          <a:xfrm>
            <a:off x="7693843" y="841241"/>
            <a:ext cx="4429105"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DZ" sz="4800" b="1" dirty="0">
                <a:solidFill>
                  <a:schemeClr val="tx1"/>
                </a:solidFill>
                <a:latin typeface="Politica" panose="02000506060000020004" pitchFamily="2" charset="0"/>
                <a:ea typeface="Megrim"/>
                <a:cs typeface="Megrim"/>
                <a:sym typeface="Nixie One"/>
              </a:rPr>
              <a:t>المظهر في الاسلام</a:t>
            </a:r>
            <a:endParaRPr lang="en-US" sz="4800" b="1" dirty="0">
              <a:solidFill>
                <a:schemeClr val="tx1"/>
              </a:solidFill>
              <a:latin typeface="Politica" panose="02000506060000020004" pitchFamily="2" charset="0"/>
              <a:ea typeface="Megrim"/>
              <a:cs typeface="Megrim"/>
              <a:sym typeface="Nixie One"/>
            </a:endParaRPr>
          </a:p>
        </p:txBody>
      </p:sp>
    </p:spTree>
    <p:extLst>
      <p:ext uri="{BB962C8B-B14F-4D97-AF65-F5344CB8AC3E}">
        <p14:creationId xmlns:p14="http://schemas.microsoft.com/office/powerpoint/2010/main" val="26725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2CD5-8425-42FA-9C4E-6410186C00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216687"/>
            <a:ext cx="7055242" cy="3818073"/>
          </a:xfrm>
          <a:prstGeom prst="rect">
            <a:avLst/>
          </a:prstGeom>
        </p:spPr>
      </p:pic>
      <p:sp>
        <p:nvSpPr>
          <p:cNvPr id="7" name="TextBox 6">
            <a:extLst>
              <a:ext uri="{FF2B5EF4-FFF2-40B4-BE49-F238E27FC236}">
                <a16:creationId xmlns:a16="http://schemas.microsoft.com/office/drawing/2014/main" id="{E826E8BE-8873-48BD-98FB-7F5DC04D3DCC}"/>
              </a:ext>
            </a:extLst>
          </p:cNvPr>
          <p:cNvSpPr txBox="1"/>
          <p:nvPr/>
        </p:nvSpPr>
        <p:spPr>
          <a:xfrm>
            <a:off x="326626" y="1133854"/>
            <a:ext cx="5769374" cy="461665"/>
          </a:xfrm>
          <a:prstGeom prst="rect">
            <a:avLst/>
          </a:prstGeom>
          <a:noFill/>
        </p:spPr>
        <p:txBody>
          <a:bodyPr wrap="square">
            <a:spAutoFit/>
          </a:bodyPr>
          <a:lstStyle/>
          <a:p>
            <a:r>
              <a:rPr lang="en-US" sz="2400" dirty="0">
                <a:latin typeface="Politica" panose="02000506060000020004" pitchFamily="2" charset="0"/>
              </a:rPr>
              <a:t>Carpet industry                                                    </a:t>
            </a:r>
            <a:r>
              <a:rPr lang="ar-DZ" sz="2400" i="0" dirty="0">
                <a:effectLst/>
                <a:latin typeface="masdar-font"/>
              </a:rPr>
              <a:t>صناعة السجاد</a:t>
            </a:r>
            <a:r>
              <a:rPr lang="en-US" sz="2400" i="0" dirty="0">
                <a:effectLst/>
                <a:latin typeface="masdar-font"/>
              </a:rPr>
              <a:t> </a:t>
            </a:r>
            <a:endParaRPr lang="en-US" sz="2400" dirty="0"/>
          </a:p>
        </p:txBody>
      </p:sp>
      <p:sp>
        <p:nvSpPr>
          <p:cNvPr id="10" name="TextBox 9">
            <a:extLst>
              <a:ext uri="{FF2B5EF4-FFF2-40B4-BE49-F238E27FC236}">
                <a16:creationId xmlns:a16="http://schemas.microsoft.com/office/drawing/2014/main" id="{C1B54D03-9428-47D2-95EA-3790D40603F8}"/>
              </a:ext>
            </a:extLst>
          </p:cNvPr>
          <p:cNvSpPr txBox="1"/>
          <p:nvPr/>
        </p:nvSpPr>
        <p:spPr>
          <a:xfrm>
            <a:off x="326626" y="1647615"/>
            <a:ext cx="5671838" cy="461665"/>
          </a:xfrm>
          <a:prstGeom prst="rect">
            <a:avLst/>
          </a:prstGeom>
          <a:noFill/>
        </p:spPr>
        <p:txBody>
          <a:bodyPr wrap="square">
            <a:spAutoFit/>
          </a:bodyPr>
          <a:lstStyle/>
          <a:p>
            <a:r>
              <a:rPr lang="en-US" sz="2400" dirty="0">
                <a:latin typeface="Politica" panose="02000506060000020004" pitchFamily="2" charset="0"/>
              </a:rPr>
              <a:t>Clothing fabrics                                                    </a:t>
            </a:r>
            <a:r>
              <a:rPr lang="ar-DZ" sz="2400" dirty="0">
                <a:latin typeface="masdar-font"/>
              </a:rPr>
              <a:t>أقمشة الملابس</a:t>
            </a:r>
            <a:endParaRPr lang="en-US" sz="2400" dirty="0">
              <a:latin typeface="masdar-font"/>
            </a:endParaRPr>
          </a:p>
        </p:txBody>
      </p:sp>
      <p:sp>
        <p:nvSpPr>
          <p:cNvPr id="13" name="TextBox 12">
            <a:extLst>
              <a:ext uri="{FF2B5EF4-FFF2-40B4-BE49-F238E27FC236}">
                <a16:creationId xmlns:a16="http://schemas.microsoft.com/office/drawing/2014/main" id="{57453026-63C6-4B8C-9AD2-7E523CE6BD3F}"/>
              </a:ext>
            </a:extLst>
          </p:cNvPr>
          <p:cNvSpPr txBox="1"/>
          <p:nvPr/>
        </p:nvSpPr>
        <p:spPr>
          <a:xfrm>
            <a:off x="346511" y="2204268"/>
            <a:ext cx="5651953" cy="461665"/>
          </a:xfrm>
          <a:prstGeom prst="rect">
            <a:avLst/>
          </a:prstGeom>
          <a:noFill/>
        </p:spPr>
        <p:txBody>
          <a:bodyPr wrap="square">
            <a:spAutoFit/>
          </a:bodyPr>
          <a:lstStyle/>
          <a:p>
            <a:r>
              <a:rPr lang="en-US" sz="2400" dirty="0">
                <a:latin typeface="Politica" panose="02000506060000020004" pitchFamily="2" charset="0"/>
              </a:rPr>
              <a:t>Dying                                                                                    </a:t>
            </a:r>
            <a:r>
              <a:rPr lang="ar-DZ" sz="2400" dirty="0">
                <a:latin typeface="masdar-font"/>
              </a:rPr>
              <a:t>الصباغة</a:t>
            </a:r>
            <a:endParaRPr lang="en-US" sz="2400" dirty="0">
              <a:latin typeface="Politica" panose="02000506060000020004" pitchFamily="2" charset="0"/>
            </a:endParaRPr>
          </a:p>
        </p:txBody>
      </p:sp>
      <p:sp>
        <p:nvSpPr>
          <p:cNvPr id="14" name="Google Shape;342;p12">
            <a:extLst>
              <a:ext uri="{FF2B5EF4-FFF2-40B4-BE49-F238E27FC236}">
                <a16:creationId xmlns:a16="http://schemas.microsoft.com/office/drawing/2014/main" id="{5B804E75-D0E4-4C36-BBAF-9D994CA5D2CC}"/>
              </a:ext>
            </a:extLst>
          </p:cNvPr>
          <p:cNvSpPr txBox="1">
            <a:spLocks/>
          </p:cNvSpPr>
          <p:nvPr/>
        </p:nvSpPr>
        <p:spPr>
          <a:xfrm>
            <a:off x="117429" y="264574"/>
            <a:ext cx="3209204"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tx1"/>
                </a:solidFill>
                <a:latin typeface="Politica" panose="02000506060000020004" pitchFamily="2" charset="0"/>
                <a:ea typeface="Megrim"/>
                <a:cs typeface="Megrim"/>
                <a:sym typeface="Nixie One"/>
              </a:rPr>
              <a:t>Islamic civilization was </a:t>
            </a:r>
            <a:r>
              <a:rPr lang="en-US" sz="2800" b="1" dirty="0">
                <a:solidFill>
                  <a:schemeClr val="tx1"/>
                </a:solidFill>
                <a:latin typeface="Politica" panose="02000506060000020004" pitchFamily="2" charset="0"/>
              </a:rPr>
              <a:t>thriving in:</a:t>
            </a:r>
            <a:endParaRPr lang="en-US" sz="2800" b="1" dirty="0">
              <a:solidFill>
                <a:schemeClr val="tx1"/>
              </a:solidFill>
              <a:latin typeface="Politica" panose="02000506060000020004" pitchFamily="2" charset="0"/>
              <a:sym typeface="Nixie One"/>
            </a:endParaRPr>
          </a:p>
        </p:txBody>
      </p:sp>
      <p:sp>
        <p:nvSpPr>
          <p:cNvPr id="15" name="Google Shape;342;p12">
            <a:extLst>
              <a:ext uri="{FF2B5EF4-FFF2-40B4-BE49-F238E27FC236}">
                <a16:creationId xmlns:a16="http://schemas.microsoft.com/office/drawing/2014/main" id="{DB1984E5-A5A6-4EFD-AEA3-7443AB304282}"/>
              </a:ext>
            </a:extLst>
          </p:cNvPr>
          <p:cNvSpPr txBox="1">
            <a:spLocks/>
          </p:cNvSpPr>
          <p:nvPr/>
        </p:nvSpPr>
        <p:spPr>
          <a:xfrm>
            <a:off x="3063580" y="264575"/>
            <a:ext cx="3209204" cy="8171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DZ" sz="2400" b="1" dirty="0">
                <a:solidFill>
                  <a:schemeClr val="tx1"/>
                </a:solidFill>
                <a:latin typeface="Politica" panose="02000506060000020004" pitchFamily="2" charset="0"/>
                <a:ea typeface="Megrim"/>
                <a:cs typeface="Megrim"/>
                <a:sym typeface="Nixie One"/>
              </a:rPr>
              <a:t>ازدهرت الحضارة</a:t>
            </a:r>
            <a:endParaRPr lang="en-US" sz="2400" b="1" dirty="0">
              <a:solidFill>
                <a:schemeClr val="tx1"/>
              </a:solidFill>
              <a:latin typeface="Politica" panose="02000506060000020004" pitchFamily="2" charset="0"/>
              <a:ea typeface="Megrim"/>
              <a:cs typeface="Megrim"/>
              <a:sym typeface="Nixie One"/>
            </a:endParaRPr>
          </a:p>
          <a:p>
            <a:pPr algn="r" rtl="1"/>
            <a:r>
              <a:rPr lang="ar-DZ" sz="2400" b="1" dirty="0">
                <a:solidFill>
                  <a:schemeClr val="tx1"/>
                </a:solidFill>
                <a:latin typeface="Politica" panose="02000506060000020004" pitchFamily="2" charset="0"/>
                <a:ea typeface="Megrim"/>
                <a:cs typeface="Megrim"/>
                <a:sym typeface="Nixie One"/>
              </a:rPr>
              <a:t> الإسلامية في:</a:t>
            </a:r>
            <a:endParaRPr lang="en-US" sz="2400" b="1" dirty="0">
              <a:solidFill>
                <a:schemeClr val="tx1"/>
              </a:solidFill>
              <a:latin typeface="Politica" panose="02000506060000020004" pitchFamily="2" charset="0"/>
              <a:sym typeface="Nixie One"/>
            </a:endParaRPr>
          </a:p>
        </p:txBody>
      </p:sp>
      <p:pic>
        <p:nvPicPr>
          <p:cNvPr id="1028" name="Picture 4">
            <a:extLst>
              <a:ext uri="{FF2B5EF4-FFF2-40B4-BE49-F238E27FC236}">
                <a16:creationId xmlns:a16="http://schemas.microsoft.com/office/drawing/2014/main" id="{2C6548A4-A3C3-48C4-ABA7-AAF2EF2DED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6175" y="-52773"/>
            <a:ext cx="5185825" cy="701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43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1188</Words>
  <Application>Microsoft Office PowerPoint</Application>
  <PresentationFormat>Widescreen</PresentationFormat>
  <Paragraphs>209</Paragraphs>
  <Slides>46</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Consolas</vt:lpstr>
      <vt:lpstr>Google Sans</vt:lpstr>
      <vt:lpstr>masdar-font</vt:lpstr>
      <vt:lpstr>Neo Sans Arabic</vt:lpstr>
      <vt:lpstr>Politica</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Busaaa</dc:creator>
  <cp:lastModifiedBy>Sarah Busaaa</cp:lastModifiedBy>
  <cp:revision>89</cp:revision>
  <dcterms:created xsi:type="dcterms:W3CDTF">2020-11-15T10:13:04Z</dcterms:created>
  <dcterms:modified xsi:type="dcterms:W3CDTF">2021-07-11T14:08:22Z</dcterms:modified>
</cp:coreProperties>
</file>