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74" r:id="rId3"/>
    <p:sldId id="292" r:id="rId4"/>
    <p:sldId id="276" r:id="rId5"/>
    <p:sldId id="399" r:id="rId6"/>
    <p:sldId id="291" r:id="rId7"/>
    <p:sldId id="442" r:id="rId8"/>
    <p:sldId id="443" r:id="rId9"/>
    <p:sldId id="444" r:id="rId10"/>
    <p:sldId id="445" r:id="rId11"/>
    <p:sldId id="446" r:id="rId12"/>
    <p:sldId id="293" r:id="rId13"/>
    <p:sldId id="347" r:id="rId14"/>
    <p:sldId id="348" r:id="rId15"/>
    <p:sldId id="350" r:id="rId16"/>
    <p:sldId id="351" r:id="rId17"/>
    <p:sldId id="377" r:id="rId18"/>
    <p:sldId id="295" r:id="rId19"/>
    <p:sldId id="405" r:id="rId20"/>
    <p:sldId id="304" r:id="rId21"/>
    <p:sldId id="378" r:id="rId22"/>
    <p:sldId id="389" r:id="rId23"/>
    <p:sldId id="390" r:id="rId24"/>
    <p:sldId id="400" r:id="rId25"/>
    <p:sldId id="380" r:id="rId26"/>
    <p:sldId id="381" r:id="rId27"/>
    <p:sldId id="313" r:id="rId28"/>
    <p:sldId id="379" r:id="rId29"/>
    <p:sldId id="264" r:id="rId30"/>
    <p:sldId id="314" r:id="rId31"/>
    <p:sldId id="406" r:id="rId32"/>
    <p:sldId id="385" r:id="rId33"/>
    <p:sldId id="401" r:id="rId34"/>
    <p:sldId id="383" r:id="rId35"/>
    <p:sldId id="38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ARAH ♥" initials="Š♥" lastIdx="1" clrIdx="0">
    <p:extLst>
      <p:ext uri="{19B8F6BF-5375-455C-9EA6-DF929625EA0E}">
        <p15:presenceInfo xmlns:p15="http://schemas.microsoft.com/office/powerpoint/2012/main" userId="711c8199ab14c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2E41"/>
    <a:srgbClr val="F3B12F"/>
    <a:srgbClr val="1D4999"/>
    <a:srgbClr val="4A5695"/>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1865" autoAdjust="0"/>
  </p:normalViewPr>
  <p:slideViewPr>
    <p:cSldViewPr snapToGrid="0" snapToObjects="1">
      <p:cViewPr varScale="1">
        <p:scale>
          <a:sx n="105" d="100"/>
          <a:sy n="105" d="100"/>
        </p:scale>
        <p:origin x="816"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we do in Studio5/6 and the age group we target.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a:t>
            </a:fld>
            <a:endParaRPr lang="en-US"/>
          </a:p>
        </p:txBody>
      </p:sp>
    </p:spTree>
    <p:extLst>
      <p:ext uri="{BB962C8B-B14F-4D97-AF65-F5344CB8AC3E}">
        <p14:creationId xmlns:p14="http://schemas.microsoft.com/office/powerpoint/2010/main" val="274310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are mobile applications and how they work.</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12</a:t>
            </a:fld>
            <a:endParaRPr lang="en-US"/>
          </a:p>
        </p:txBody>
      </p:sp>
    </p:spTree>
    <p:extLst>
      <p:ext uri="{BB962C8B-B14F-4D97-AF65-F5344CB8AC3E}">
        <p14:creationId xmlns:p14="http://schemas.microsoft.com/office/powerpoint/2010/main" val="281785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14</a:t>
            </a:fld>
            <a:endParaRPr lang="en-US"/>
          </a:p>
        </p:txBody>
      </p:sp>
    </p:spTree>
    <p:extLst>
      <p:ext uri="{BB962C8B-B14F-4D97-AF65-F5344CB8AC3E}">
        <p14:creationId xmlns:p14="http://schemas.microsoft.com/office/powerpoint/2010/main" val="100298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Mobile applications are nowadays used to market for different fashion houses, products, …etc.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17</a:t>
            </a:fld>
            <a:endParaRPr lang="en-US"/>
          </a:p>
        </p:txBody>
      </p:sp>
    </p:spTree>
    <p:extLst>
      <p:ext uri="{BB962C8B-B14F-4D97-AF65-F5344CB8AC3E}">
        <p14:creationId xmlns:p14="http://schemas.microsoft.com/office/powerpoint/2010/main" val="281785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different types of mobile applications and give an example on each type.</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18</a:t>
            </a:fld>
            <a:endParaRPr lang="en-US"/>
          </a:p>
        </p:txBody>
      </p:sp>
    </p:spTree>
    <p:extLst>
      <p:ext uri="{BB962C8B-B14F-4D97-AF65-F5344CB8AC3E}">
        <p14:creationId xmlns:p14="http://schemas.microsoft.com/office/powerpoint/2010/main" val="53979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21</a:t>
            </a:fld>
            <a:endParaRPr lang="en-US"/>
          </a:p>
        </p:txBody>
      </p:sp>
    </p:spTree>
    <p:extLst>
      <p:ext uri="{BB962C8B-B14F-4D97-AF65-F5344CB8AC3E}">
        <p14:creationId xmlns:p14="http://schemas.microsoft.com/office/powerpoint/2010/main" val="2912032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23</a:t>
            </a:fld>
            <a:endParaRPr lang="en-US"/>
          </a:p>
        </p:txBody>
      </p:sp>
    </p:spTree>
    <p:extLst>
      <p:ext uri="{BB962C8B-B14F-4D97-AF65-F5344CB8AC3E}">
        <p14:creationId xmlns:p14="http://schemas.microsoft.com/office/powerpoint/2010/main" val="3547864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24</a:t>
            </a:fld>
            <a:endParaRPr lang="en-US"/>
          </a:p>
        </p:txBody>
      </p:sp>
    </p:spTree>
    <p:extLst>
      <p:ext uri="{BB962C8B-B14F-4D97-AF65-F5344CB8AC3E}">
        <p14:creationId xmlns:p14="http://schemas.microsoft.com/office/powerpoint/2010/main" val="3532134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25</a:t>
            </a:fld>
            <a:endParaRPr lang="en-US"/>
          </a:p>
        </p:txBody>
      </p:sp>
    </p:spTree>
    <p:extLst>
      <p:ext uri="{BB962C8B-B14F-4D97-AF65-F5344CB8AC3E}">
        <p14:creationId xmlns:p14="http://schemas.microsoft.com/office/powerpoint/2010/main" val="2531757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26</a:t>
            </a:fld>
            <a:endParaRPr lang="en-US"/>
          </a:p>
        </p:txBody>
      </p:sp>
    </p:spTree>
    <p:extLst>
      <p:ext uri="{BB962C8B-B14F-4D97-AF65-F5344CB8AC3E}">
        <p14:creationId xmlns:p14="http://schemas.microsoft.com/office/powerpoint/2010/main" val="2558316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27</a:t>
            </a:fld>
            <a:endParaRPr lang="en-US"/>
          </a:p>
        </p:txBody>
      </p:sp>
    </p:spTree>
    <p:extLst>
      <p:ext uri="{BB962C8B-B14F-4D97-AF65-F5344CB8AC3E}">
        <p14:creationId xmlns:p14="http://schemas.microsoft.com/office/powerpoint/2010/main" val="354786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a:t>
            </a:fld>
            <a:endParaRPr lang="en-US"/>
          </a:p>
        </p:txBody>
      </p:sp>
    </p:spTree>
    <p:extLst>
      <p:ext uri="{BB962C8B-B14F-4D97-AF65-F5344CB8AC3E}">
        <p14:creationId xmlns:p14="http://schemas.microsoft.com/office/powerpoint/2010/main" val="438808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28</a:t>
            </a:fld>
            <a:endParaRPr lang="en-US"/>
          </a:p>
        </p:txBody>
      </p:sp>
    </p:spTree>
    <p:extLst>
      <p:ext uri="{BB962C8B-B14F-4D97-AF65-F5344CB8AC3E}">
        <p14:creationId xmlns:p14="http://schemas.microsoft.com/office/powerpoint/2010/main" val="588025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77a2db5b9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77a2db5b9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1167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32</a:t>
            </a:fld>
            <a:endParaRPr lang="en-US"/>
          </a:p>
        </p:txBody>
      </p:sp>
    </p:spTree>
    <p:extLst>
      <p:ext uri="{BB962C8B-B14F-4D97-AF65-F5344CB8AC3E}">
        <p14:creationId xmlns:p14="http://schemas.microsoft.com/office/powerpoint/2010/main" val="1287763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33</a:t>
            </a:fld>
            <a:endParaRPr lang="en-US"/>
          </a:p>
        </p:txBody>
      </p:sp>
    </p:spTree>
    <p:extLst>
      <p:ext uri="{BB962C8B-B14F-4D97-AF65-F5344CB8AC3E}">
        <p14:creationId xmlns:p14="http://schemas.microsoft.com/office/powerpoint/2010/main" val="2499128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34</a:t>
            </a:fld>
            <a:endParaRPr lang="en-US"/>
          </a:p>
        </p:txBody>
      </p:sp>
    </p:spTree>
    <p:extLst>
      <p:ext uri="{BB962C8B-B14F-4D97-AF65-F5344CB8AC3E}">
        <p14:creationId xmlns:p14="http://schemas.microsoft.com/office/powerpoint/2010/main" val="2925294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35</a:t>
            </a:fld>
            <a:endParaRPr lang="en-US"/>
          </a:p>
        </p:txBody>
      </p:sp>
    </p:spTree>
    <p:extLst>
      <p:ext uri="{BB962C8B-B14F-4D97-AF65-F5344CB8AC3E}">
        <p14:creationId xmlns:p14="http://schemas.microsoft.com/office/powerpoint/2010/main" val="287316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4</a:t>
            </a:fld>
            <a:endParaRPr lang="en-US"/>
          </a:p>
        </p:txBody>
      </p:sp>
    </p:spTree>
    <p:extLst>
      <p:ext uri="{BB962C8B-B14F-4D97-AF65-F5344CB8AC3E}">
        <p14:creationId xmlns:p14="http://schemas.microsoft.com/office/powerpoint/2010/main" val="242441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what is a FabLab and where the word come from.</a:t>
            </a:r>
          </a:p>
          <a:p>
            <a:endParaRPr lang="en-US"/>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a:p>
        </p:txBody>
      </p:sp>
    </p:spTree>
    <p:extLst>
      <p:ext uri="{BB962C8B-B14F-4D97-AF65-F5344CB8AC3E}">
        <p14:creationId xmlns:p14="http://schemas.microsoft.com/office/powerpoint/2010/main" val="59533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letter: explain to the participants the problem we have and ask them to suggest solutions to solve it.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6</a:t>
            </a:fld>
            <a:endParaRPr lang="en-US"/>
          </a:p>
        </p:txBody>
      </p:sp>
    </p:spTree>
    <p:extLst>
      <p:ext uri="{BB962C8B-B14F-4D97-AF65-F5344CB8AC3E}">
        <p14:creationId xmlns:p14="http://schemas.microsoft.com/office/powerpoint/2010/main" val="348017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8</a:t>
            </a:fld>
            <a:endParaRPr lang="en-US"/>
          </a:p>
        </p:txBody>
      </p:sp>
    </p:spTree>
    <p:extLst>
      <p:ext uri="{BB962C8B-B14F-4D97-AF65-F5344CB8AC3E}">
        <p14:creationId xmlns:p14="http://schemas.microsoft.com/office/powerpoint/2010/main" val="65030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9</a:t>
            </a:fld>
            <a:endParaRPr lang="en-US"/>
          </a:p>
        </p:txBody>
      </p:sp>
    </p:spTree>
    <p:extLst>
      <p:ext uri="{BB962C8B-B14F-4D97-AF65-F5344CB8AC3E}">
        <p14:creationId xmlns:p14="http://schemas.microsoft.com/office/powerpoint/2010/main" val="51584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10</a:t>
            </a:fld>
            <a:endParaRPr lang="en-US"/>
          </a:p>
        </p:txBody>
      </p:sp>
    </p:spTree>
    <p:extLst>
      <p:ext uri="{BB962C8B-B14F-4D97-AF65-F5344CB8AC3E}">
        <p14:creationId xmlns:p14="http://schemas.microsoft.com/office/powerpoint/2010/main" val="145005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11</a:t>
            </a:fld>
            <a:endParaRPr lang="en-US"/>
          </a:p>
        </p:txBody>
      </p:sp>
    </p:spTree>
    <p:extLst>
      <p:ext uri="{BB962C8B-B14F-4D97-AF65-F5344CB8AC3E}">
        <p14:creationId xmlns:p14="http://schemas.microsoft.com/office/powerpoint/2010/main" val="163502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8/31/2021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emf"/><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 Id="rId4" Type="http://schemas.openxmlformats.org/officeDocument/2006/relationships/image" Target="../media/image49.emf"/></Relationships>
</file>

<file path=ppt/slides/_rels/slide2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 Id="rId4" Type="http://schemas.openxmlformats.org/officeDocument/2006/relationships/image" Target="../media/image49.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0.gif"/></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sp>
        <p:nvSpPr>
          <p:cNvPr id="7" name="Rectangle 6"/>
          <p:cNvSpPr/>
          <p:nvPr/>
        </p:nvSpPr>
        <p:spPr>
          <a:xfrm>
            <a:off x="7703" y="1007392"/>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4" y="1158586"/>
            <a:ext cx="6566087"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The Digital Arabic Outfits app</a:t>
            </a:r>
            <a:endParaRPr lang="ar-QA" sz="5400" dirty="0">
              <a:solidFill>
                <a:schemeClr val="bg1"/>
              </a:solidFill>
              <a:latin typeface="Politica" charset="0"/>
              <a:ea typeface="Politica" charset="0"/>
              <a:cs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3" cstate="email">
            <a:lum bright="100000"/>
            <a:extLst>
              <a:ext uri="{28A0092B-C50C-407E-A947-70E740481C1C}">
                <a14:useLocalDpi xmlns:a14="http://schemas.microsoft.com/office/drawing/2010/main"/>
              </a:ext>
            </a:extLst>
          </a:blip>
          <a:srcRect r="45257" b="44113"/>
          <a:stretch/>
        </p:blipFill>
        <p:spPr>
          <a:xfrm>
            <a:off x="6242119" y="0"/>
            <a:ext cx="5949881" cy="6858000"/>
          </a:xfrm>
          <a:prstGeom prst="rect">
            <a:avLst/>
          </a:prstGeom>
        </p:spPr>
      </p:pic>
      <p:sp>
        <p:nvSpPr>
          <p:cNvPr id="8" name="TextBox 7">
            <a:extLst>
              <a:ext uri="{FF2B5EF4-FFF2-40B4-BE49-F238E27FC236}">
                <a16:creationId xmlns:a16="http://schemas.microsoft.com/office/drawing/2014/main" id="{9F6FABCB-8763-4183-8FD7-701B7B9E5BF2}"/>
              </a:ext>
            </a:extLst>
          </p:cNvPr>
          <p:cNvSpPr txBox="1"/>
          <p:nvPr/>
        </p:nvSpPr>
        <p:spPr>
          <a:xfrm>
            <a:off x="37320" y="2080323"/>
            <a:ext cx="2761863" cy="369332"/>
          </a:xfrm>
          <a:prstGeom prst="rect">
            <a:avLst/>
          </a:prstGeom>
          <a:noFill/>
        </p:spPr>
        <p:txBody>
          <a:bodyPr wrap="square" rtlCol="0">
            <a:spAutoFit/>
          </a:bodyPr>
          <a:lstStyle/>
          <a:p>
            <a:r>
              <a:rPr lang="en-US" dirty="0">
                <a:solidFill>
                  <a:schemeClr val="bg1"/>
                </a:solidFill>
                <a:latin typeface="Politica" panose="02000506060000020004" pitchFamily="2" charset="0"/>
              </a:rPr>
              <a:t>Mobile app development </a:t>
            </a:r>
          </a:p>
        </p:txBody>
      </p:sp>
      <p:sp>
        <p:nvSpPr>
          <p:cNvPr id="9" name="TextBox 8">
            <a:extLst>
              <a:ext uri="{FF2B5EF4-FFF2-40B4-BE49-F238E27FC236}">
                <a16:creationId xmlns:a16="http://schemas.microsoft.com/office/drawing/2014/main" id="{B0B764AF-D4C9-421D-B4C5-8FF02F689A65}"/>
              </a:ext>
            </a:extLst>
          </p:cNvPr>
          <p:cNvSpPr txBox="1"/>
          <p:nvPr/>
        </p:nvSpPr>
        <p:spPr>
          <a:xfrm>
            <a:off x="3874402" y="3710437"/>
            <a:ext cx="2327564" cy="369332"/>
          </a:xfrm>
          <a:prstGeom prst="rect">
            <a:avLst/>
          </a:prstGeom>
          <a:noFill/>
        </p:spPr>
        <p:txBody>
          <a:bodyPr wrap="square" rtlCol="0">
            <a:spAutoFit/>
          </a:bodyPr>
          <a:lstStyle/>
          <a:p>
            <a:pPr algn="r"/>
            <a:r>
              <a:rPr lang="ar-QA" dirty="0">
                <a:solidFill>
                  <a:schemeClr val="bg1"/>
                </a:solidFill>
              </a:rPr>
              <a:t>تطوير </a:t>
            </a:r>
            <a:r>
              <a:rPr lang="ar-DZ" dirty="0">
                <a:solidFill>
                  <a:schemeClr val="bg1"/>
                </a:solidFill>
              </a:rPr>
              <a:t>التطبيقات الالكترونية</a:t>
            </a:r>
            <a:endParaRPr lang="en-US" dirty="0">
              <a:solidFill>
                <a:schemeClr val="bg1"/>
              </a:solidFill>
            </a:endParaRPr>
          </a:p>
        </p:txBody>
      </p:sp>
      <p:sp>
        <p:nvSpPr>
          <p:cNvPr id="10" name="TextBox 9">
            <a:extLst>
              <a:ext uri="{FF2B5EF4-FFF2-40B4-BE49-F238E27FC236}">
                <a16:creationId xmlns:a16="http://schemas.microsoft.com/office/drawing/2014/main" id="{306D6DE8-8DA8-4B8F-AA8A-EB9944E4A441}"/>
              </a:ext>
            </a:extLst>
          </p:cNvPr>
          <p:cNvSpPr txBox="1"/>
          <p:nvPr/>
        </p:nvSpPr>
        <p:spPr>
          <a:xfrm>
            <a:off x="256032" y="3026963"/>
            <a:ext cx="6270951" cy="830997"/>
          </a:xfrm>
          <a:prstGeom prst="rect">
            <a:avLst/>
          </a:prstGeom>
          <a:noFill/>
        </p:spPr>
        <p:txBody>
          <a:bodyPr wrap="square" rtlCol="0">
            <a:spAutoFit/>
          </a:bodyPr>
          <a:lstStyle/>
          <a:p>
            <a:pPr algn="r"/>
            <a:r>
              <a:rPr lang="ar-QA" sz="4800" dirty="0">
                <a:solidFill>
                  <a:schemeClr val="bg1"/>
                </a:solidFill>
              </a:rPr>
              <a:t>تطبيق الملابس الرقمية</a:t>
            </a:r>
            <a:r>
              <a:rPr lang="ar-DZ" sz="4800" dirty="0">
                <a:solidFill>
                  <a:schemeClr val="bg1"/>
                </a:solidFill>
              </a:rPr>
              <a:t> العربية</a:t>
            </a:r>
            <a:endParaRPr lang="en-US" sz="4800" dirty="0">
              <a:solidFill>
                <a:schemeClr val="bg1"/>
              </a:solidFill>
            </a:endParaRPr>
          </a:p>
        </p:txBody>
      </p:sp>
    </p:spTree>
    <p:extLst>
      <p:ext uri="{BB962C8B-B14F-4D97-AF65-F5344CB8AC3E}">
        <p14:creationId xmlns:p14="http://schemas.microsoft.com/office/powerpoint/2010/main" val="1974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slamic Art &amp;amp; Architecture: History &amp;amp; Characteristics - Video &amp;amp; Lesson  Transcript | Study.com">
            <a:extLst>
              <a:ext uri="{FF2B5EF4-FFF2-40B4-BE49-F238E27FC236}">
                <a16:creationId xmlns:a16="http://schemas.microsoft.com/office/drawing/2014/main" id="{BB4D8960-6955-4D75-9CF2-1077F0B1B7C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254630"/>
            <a:ext cx="5137934" cy="26727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Stunning Beauty of Islamic Geometric Pattern | by Ali | However,  Mathematics | Medium">
            <a:extLst>
              <a:ext uri="{FF2B5EF4-FFF2-40B4-BE49-F238E27FC236}">
                <a16:creationId xmlns:a16="http://schemas.microsoft.com/office/drawing/2014/main" id="{DFC19E02-A6FF-4A5A-BC17-19B499577A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489670" cy="43251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7202E-120D-4CD1-A74D-59752CFB6F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56880" y="0"/>
            <a:ext cx="6489985" cy="4325112"/>
          </a:xfrm>
          <a:prstGeom prst="rect">
            <a:avLst/>
          </a:prstGeom>
        </p:spPr>
      </p:pic>
      <p:pic>
        <p:nvPicPr>
          <p:cNvPr id="4" name="Picture 3">
            <a:extLst>
              <a:ext uri="{FF2B5EF4-FFF2-40B4-BE49-F238E27FC236}">
                <a16:creationId xmlns:a16="http://schemas.microsoft.com/office/drawing/2014/main" id="{10FCAB8E-69AE-473A-A650-D7360453BB7E}"/>
              </a:ext>
            </a:extLst>
          </p:cNvPr>
          <p:cNvPicPr>
            <a:picLocks noChangeAspect="1"/>
          </p:cNvPicPr>
          <p:nvPr/>
        </p:nvPicPr>
        <p:blipFill>
          <a:blip r:embed="rId6"/>
          <a:stretch>
            <a:fillRect/>
          </a:stretch>
        </p:blipFill>
        <p:spPr>
          <a:xfrm>
            <a:off x="8842248" y="4325112"/>
            <a:ext cx="3349752" cy="2531789"/>
          </a:xfrm>
          <a:prstGeom prst="rect">
            <a:avLst/>
          </a:prstGeom>
        </p:spPr>
      </p:pic>
      <p:pic>
        <p:nvPicPr>
          <p:cNvPr id="5" name="Picture 4">
            <a:extLst>
              <a:ext uri="{FF2B5EF4-FFF2-40B4-BE49-F238E27FC236}">
                <a16:creationId xmlns:a16="http://schemas.microsoft.com/office/drawing/2014/main" id="{61FA6F79-A05D-4BB0-A3CC-8BAECAE7BD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37934" y="4325112"/>
            <a:ext cx="3704314" cy="2592053"/>
          </a:xfrm>
          <a:prstGeom prst="rect">
            <a:avLst/>
          </a:prstGeom>
        </p:spPr>
      </p:pic>
      <p:cxnSp>
        <p:nvCxnSpPr>
          <p:cNvPr id="7" name="Straight Connector 6">
            <a:extLst>
              <a:ext uri="{FF2B5EF4-FFF2-40B4-BE49-F238E27FC236}">
                <a16:creationId xmlns:a16="http://schemas.microsoft.com/office/drawing/2014/main" id="{58980DB3-433C-4302-ACA0-1F21102719C5}"/>
              </a:ext>
            </a:extLst>
          </p:cNvPr>
          <p:cNvCxnSpPr/>
          <p:nvPr/>
        </p:nvCxnSpPr>
        <p:spPr>
          <a:xfrm>
            <a:off x="0" y="4325112"/>
            <a:ext cx="12246865" cy="0"/>
          </a:xfrm>
          <a:prstGeom prst="line">
            <a:avLst/>
          </a:prstGeom>
          <a:ln>
            <a:solidFill>
              <a:srgbClr val="F72E41"/>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27995C46-99D0-4C25-9123-FB33CCB561F4}"/>
              </a:ext>
            </a:extLst>
          </p:cNvPr>
          <p:cNvCxnSpPr>
            <a:cxnSpLocks/>
          </p:cNvCxnSpPr>
          <p:nvPr/>
        </p:nvCxnSpPr>
        <p:spPr>
          <a:xfrm flipV="1">
            <a:off x="5756880" y="-9144"/>
            <a:ext cx="0" cy="4339128"/>
          </a:xfrm>
          <a:prstGeom prst="line">
            <a:avLst/>
          </a:prstGeom>
          <a:ln>
            <a:solidFill>
              <a:srgbClr val="F72E41"/>
            </a:solid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740DE630-165B-483E-B5B2-54E2CA2CF1C4}"/>
              </a:ext>
            </a:extLst>
          </p:cNvPr>
          <p:cNvCxnSpPr>
            <a:cxnSpLocks/>
          </p:cNvCxnSpPr>
          <p:nvPr/>
        </p:nvCxnSpPr>
        <p:spPr>
          <a:xfrm flipV="1">
            <a:off x="5131046" y="4339127"/>
            <a:ext cx="0" cy="2785873"/>
          </a:xfrm>
          <a:prstGeom prst="line">
            <a:avLst/>
          </a:prstGeom>
          <a:ln>
            <a:solidFill>
              <a:srgbClr val="F72E41"/>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CFDA965E-BB33-4569-9B04-2CDA270FB50C}"/>
              </a:ext>
            </a:extLst>
          </p:cNvPr>
          <p:cNvCxnSpPr>
            <a:cxnSpLocks/>
          </p:cNvCxnSpPr>
          <p:nvPr/>
        </p:nvCxnSpPr>
        <p:spPr>
          <a:xfrm flipV="1">
            <a:off x="8840462" y="4339127"/>
            <a:ext cx="0" cy="2785873"/>
          </a:xfrm>
          <a:prstGeom prst="line">
            <a:avLst/>
          </a:prstGeom>
          <a:ln>
            <a:solidFill>
              <a:srgbClr val="F72E41"/>
            </a:solidFill>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D506ACE8-9DF1-4D5A-B6C9-B3955596EDB6}"/>
              </a:ext>
            </a:extLst>
          </p:cNvPr>
          <p:cNvSpPr/>
          <p:nvPr/>
        </p:nvSpPr>
        <p:spPr>
          <a:xfrm>
            <a:off x="5838617" y="3792816"/>
            <a:ext cx="2003056" cy="461814"/>
          </a:xfrm>
          <a:prstGeom prst="rect">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olitica" panose="02000506060000020004" pitchFamily="2" charset="0"/>
              </a:rPr>
              <a:t>Patterns in Mosques </a:t>
            </a:r>
          </a:p>
        </p:txBody>
      </p:sp>
    </p:spTree>
    <p:extLst>
      <p:ext uri="{BB962C8B-B14F-4D97-AF65-F5344CB8AC3E}">
        <p14:creationId xmlns:p14="http://schemas.microsoft.com/office/powerpoint/2010/main" val="341979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arpets from the Islamic World, 1600–1800 | Essay | The Metropolitan Museum  of Art | Heilbrunn Timeline of Art History">
            <a:extLst>
              <a:ext uri="{FF2B5EF4-FFF2-40B4-BE49-F238E27FC236}">
                <a16:creationId xmlns:a16="http://schemas.microsoft.com/office/drawing/2014/main" id="{FA74F159-CDF0-40CD-A484-1559558A0A0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1929" y="0"/>
            <a:ext cx="418338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lamic Art | Islamic Carpets | History of Antique Islamic Rugs">
            <a:extLst>
              <a:ext uri="{FF2B5EF4-FFF2-40B4-BE49-F238E27FC236}">
                <a16:creationId xmlns:a16="http://schemas.microsoft.com/office/drawing/2014/main" id="{C200BFC6-AD03-4715-A029-5752054F10F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213095" y="1337310"/>
            <a:ext cx="6857998" cy="4183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lamic Art | Islamic Carpets | History of Antique Islamic Rugs">
            <a:extLst>
              <a:ext uri="{FF2B5EF4-FFF2-40B4-BE49-F238E27FC236}">
                <a16:creationId xmlns:a16="http://schemas.microsoft.com/office/drawing/2014/main" id="{109AB852-D3EC-45A2-BB2C-39153E2A673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6482718" y="1148714"/>
            <a:ext cx="6858000" cy="45605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9D306DAC-41E5-4436-B94A-023EC7C1EEB8}"/>
              </a:ext>
            </a:extLst>
          </p:cNvPr>
          <p:cNvCxnSpPr>
            <a:cxnSpLocks/>
          </p:cNvCxnSpPr>
          <p:nvPr/>
        </p:nvCxnSpPr>
        <p:spPr>
          <a:xfrm flipV="1">
            <a:off x="3550404" y="0"/>
            <a:ext cx="0" cy="6857998"/>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EFBB4003-C547-4F73-BD6D-8C4122332B46}"/>
              </a:ext>
            </a:extLst>
          </p:cNvPr>
          <p:cNvCxnSpPr>
            <a:cxnSpLocks/>
          </p:cNvCxnSpPr>
          <p:nvPr/>
        </p:nvCxnSpPr>
        <p:spPr>
          <a:xfrm flipV="1">
            <a:off x="7638536" y="-2"/>
            <a:ext cx="0" cy="6857998"/>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40C72C82-832C-44E5-A545-0B2D111CDC36}"/>
              </a:ext>
            </a:extLst>
          </p:cNvPr>
          <p:cNvCxnSpPr>
            <a:cxnSpLocks/>
          </p:cNvCxnSpPr>
          <p:nvPr/>
        </p:nvCxnSpPr>
        <p:spPr>
          <a:xfrm flipH="1">
            <a:off x="-637614" y="6838946"/>
            <a:ext cx="12829615" cy="0"/>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57C9C83A-2947-4790-A870-79BB85F92C5A}"/>
              </a:ext>
            </a:extLst>
          </p:cNvPr>
          <p:cNvCxnSpPr>
            <a:cxnSpLocks/>
          </p:cNvCxnSpPr>
          <p:nvPr/>
        </p:nvCxnSpPr>
        <p:spPr>
          <a:xfrm flipH="1">
            <a:off x="-666188" y="19053"/>
            <a:ext cx="12934388" cy="0"/>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C696EE30-5D43-46B9-A5C3-4DF6E84D4798}"/>
              </a:ext>
            </a:extLst>
          </p:cNvPr>
          <p:cNvCxnSpPr>
            <a:cxnSpLocks/>
          </p:cNvCxnSpPr>
          <p:nvPr/>
        </p:nvCxnSpPr>
        <p:spPr>
          <a:xfrm flipV="1">
            <a:off x="7665" y="19053"/>
            <a:ext cx="0" cy="6857998"/>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460D3EDF-49DB-442E-939F-EA0DE72F202F}"/>
              </a:ext>
            </a:extLst>
          </p:cNvPr>
          <p:cNvCxnSpPr>
            <a:cxnSpLocks/>
          </p:cNvCxnSpPr>
          <p:nvPr/>
        </p:nvCxnSpPr>
        <p:spPr>
          <a:xfrm flipV="1">
            <a:off x="12153386" y="19053"/>
            <a:ext cx="0" cy="6857998"/>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BA35D4FF-842F-47B1-B0AD-551FA68C713E}"/>
              </a:ext>
            </a:extLst>
          </p:cNvPr>
          <p:cNvSpPr/>
          <p:nvPr/>
        </p:nvSpPr>
        <p:spPr>
          <a:xfrm>
            <a:off x="3657647" y="6238432"/>
            <a:ext cx="2003056" cy="461814"/>
          </a:xfrm>
          <a:prstGeom prst="rect">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olitica" panose="02000506060000020004" pitchFamily="2" charset="0"/>
              </a:rPr>
              <a:t>Patterns in Carpets </a:t>
            </a:r>
          </a:p>
        </p:txBody>
      </p:sp>
    </p:spTree>
    <p:extLst>
      <p:ext uri="{BB962C8B-B14F-4D97-AF65-F5344CB8AC3E}">
        <p14:creationId xmlns:p14="http://schemas.microsoft.com/office/powerpoint/2010/main" val="370903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9" name="Group 8"/>
          <p:cNvGrpSpPr/>
          <p:nvPr/>
        </p:nvGrpSpPr>
        <p:grpSpPr>
          <a:xfrm>
            <a:off x="9346162" y="6273830"/>
            <a:ext cx="1317480" cy="429393"/>
            <a:chOff x="9331349" y="6222078"/>
            <a:chExt cx="1450765" cy="472833"/>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5" name="Google Shape;342;p12">
            <a:extLst>
              <a:ext uri="{FF2B5EF4-FFF2-40B4-BE49-F238E27FC236}">
                <a16:creationId xmlns:a16="http://schemas.microsoft.com/office/drawing/2014/main" id="{1F7550FC-D3C9-4E68-9EA6-2B75387A3C01}"/>
              </a:ext>
            </a:extLst>
          </p:cNvPr>
          <p:cNvSpPr txBox="1">
            <a:spLocks/>
          </p:cNvSpPr>
          <p:nvPr/>
        </p:nvSpPr>
        <p:spPr>
          <a:xfrm>
            <a:off x="228600" y="403079"/>
            <a:ext cx="1186542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What is Fashion?  </a:t>
            </a:r>
            <a:r>
              <a:rPr lang="ar-DZ" sz="4000" b="1" dirty="0">
                <a:solidFill>
                  <a:schemeClr val="tx1"/>
                </a:solidFill>
                <a:latin typeface="Politica" panose="02000506060000020004" pitchFamily="2" charset="0"/>
                <a:ea typeface="Megrim"/>
                <a:cs typeface="Megrim"/>
                <a:sym typeface="Nixie One"/>
              </a:rPr>
              <a:t> </a:t>
            </a:r>
            <a:r>
              <a:rPr lang="en-US" sz="4000" b="1" dirty="0">
                <a:solidFill>
                  <a:schemeClr val="tx1"/>
                </a:solidFill>
                <a:latin typeface="Politica" panose="02000506060000020004" pitchFamily="2" charset="0"/>
                <a:ea typeface="Megrim"/>
                <a:cs typeface="Megrim"/>
                <a:sym typeface="Nixie One"/>
              </a:rPr>
              <a:t>                    </a:t>
            </a:r>
            <a:r>
              <a:rPr lang="ar-QA" sz="4000" b="1" dirty="0">
                <a:solidFill>
                  <a:schemeClr val="tx1"/>
                </a:solidFill>
                <a:latin typeface="+mn-lt"/>
                <a:ea typeface="Megrim"/>
                <a:cs typeface="Megrim"/>
                <a:sym typeface="Nixie One"/>
              </a:rPr>
              <a:t>ماهي الموضة؟                                      </a:t>
            </a:r>
            <a:endParaRPr lang="en-US" sz="4000" b="1" dirty="0">
              <a:solidFill>
                <a:schemeClr val="tx1"/>
              </a:solidFill>
              <a:latin typeface="+mn-lt"/>
              <a:ea typeface="Megrim"/>
              <a:cs typeface="Megrim"/>
              <a:sym typeface="Nixie One"/>
            </a:endParaRPr>
          </a:p>
        </p:txBody>
      </p:sp>
      <p:sp>
        <p:nvSpPr>
          <p:cNvPr id="26" name="Rectangle 25">
            <a:extLst>
              <a:ext uri="{FF2B5EF4-FFF2-40B4-BE49-F238E27FC236}">
                <a16:creationId xmlns:a16="http://schemas.microsoft.com/office/drawing/2014/main" id="{7FE5EF7A-AAAA-48E4-997E-6ADC7DD55A20}"/>
              </a:ext>
            </a:extLst>
          </p:cNvPr>
          <p:cNvSpPr/>
          <p:nvPr/>
        </p:nvSpPr>
        <p:spPr>
          <a:xfrm>
            <a:off x="228600" y="1997839"/>
            <a:ext cx="6744097" cy="2431435"/>
          </a:xfrm>
          <a:prstGeom prst="rect">
            <a:avLst/>
          </a:prstGeom>
          <a:solidFill>
            <a:srgbClr val="F72E41"/>
          </a:solidFill>
        </p:spPr>
        <p:txBody>
          <a:bodyPr wrap="square">
            <a:spAutoFit/>
          </a:bodyPr>
          <a:lstStyle/>
          <a:p>
            <a:pPr algn="just"/>
            <a:r>
              <a:rPr lang="en-US" sz="2400" b="1" dirty="0">
                <a:solidFill>
                  <a:schemeClr val="bg1"/>
                </a:solidFill>
                <a:latin typeface="Politica" panose="02000506060000020004" pitchFamily="2" charset="0"/>
              </a:rPr>
              <a:t>Fashion is the general style of dress or behavior at any given time, constantly changing to adapt with time change. We can find fashion in furniture, automobiles, clothing and other objects.</a:t>
            </a:r>
            <a:endParaRPr lang="ar-QA" sz="2400" b="1" dirty="0">
              <a:solidFill>
                <a:schemeClr val="bg1"/>
              </a:solidFill>
              <a:latin typeface="Politica" panose="02000506060000020004" pitchFamily="2" charset="0"/>
            </a:endParaRPr>
          </a:p>
          <a:p>
            <a:pPr algn="just"/>
            <a:endParaRPr lang="ar-QA" sz="2000" dirty="0">
              <a:solidFill>
                <a:schemeClr val="bg1"/>
              </a:solidFill>
              <a:latin typeface="Consolas" charset="0"/>
            </a:endParaRPr>
          </a:p>
          <a:p>
            <a:pPr algn="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الموضة هي</a:t>
            </a: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 النمط العام للباس أو السلوك في أي وقت ، </a:t>
            </a:r>
            <a:r>
              <a:rPr lang="ar-QA" altLang="en-US" sz="2000" dirty="0">
                <a:solidFill>
                  <a:schemeClr val="bg1"/>
                </a:solidFill>
                <a:latin typeface="Google Sans"/>
                <a:cs typeface="Arial" panose="020B0604020202020204" pitchFamily="34" charset="0"/>
              </a:rPr>
              <a:t>وتتغير</a:t>
            </a: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 باستمرار للتكيف مع تغير الوقت. يمكننا أن نجد الموضة في الأثاث والسيارات والملابس والأشياء الأخرى</a:t>
            </a: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a:t>
            </a:r>
            <a:endParaRPr lang="ar-DZ" sz="2000" dirty="0">
              <a:solidFill>
                <a:schemeClr val="bg1"/>
              </a:solidFill>
              <a:latin typeface="Consolas" charset="0"/>
              <a:sym typeface="Arial"/>
            </a:endParaRPr>
          </a:p>
        </p:txBody>
      </p:sp>
      <p:sp>
        <p:nvSpPr>
          <p:cNvPr id="4" name="Rectangle 1">
            <a:extLst>
              <a:ext uri="{FF2B5EF4-FFF2-40B4-BE49-F238E27FC236}">
                <a16:creationId xmlns:a16="http://schemas.microsoft.com/office/drawing/2014/main" id="{03CC0D00-B00E-4A8F-8AAB-F260EB58D352}"/>
              </a:ext>
            </a:extLst>
          </p:cNvPr>
          <p:cNvSpPr>
            <a:spLocks noChangeArrowheads="1"/>
          </p:cNvSpPr>
          <p:nvPr/>
        </p:nvSpPr>
        <p:spPr bwMode="auto">
          <a:xfrm>
            <a:off x="121919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picture containing shape&#10;&#10;Description automatically generated">
            <a:extLst>
              <a:ext uri="{FF2B5EF4-FFF2-40B4-BE49-F238E27FC236}">
                <a16:creationId xmlns:a16="http://schemas.microsoft.com/office/drawing/2014/main" id="{3477119A-6D06-486F-AE96-EEB546AFBE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16210" y="1916628"/>
            <a:ext cx="3601528" cy="3116424"/>
          </a:xfrm>
          <a:prstGeom prst="rect">
            <a:avLst/>
          </a:prstGeom>
        </p:spPr>
      </p:pic>
      <p:pic>
        <p:nvPicPr>
          <p:cNvPr id="8" name="Picture 7">
            <a:extLst>
              <a:ext uri="{FF2B5EF4-FFF2-40B4-BE49-F238E27FC236}">
                <a16:creationId xmlns:a16="http://schemas.microsoft.com/office/drawing/2014/main" id="{6AB6A48F-0F8E-4AFE-B6D9-F93F99F7CB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26840" y="3287537"/>
            <a:ext cx="2178741" cy="1674814"/>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EC85C8FF-35A9-4DC5-B9B0-CCD98F4F54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53311" y="1896554"/>
            <a:ext cx="1525798" cy="1320282"/>
          </a:xfrm>
          <a:prstGeom prst="rect">
            <a:avLst/>
          </a:prstGeom>
        </p:spPr>
      </p:pic>
    </p:spTree>
    <p:extLst>
      <p:ext uri="{BB962C8B-B14F-4D97-AF65-F5344CB8AC3E}">
        <p14:creationId xmlns:p14="http://schemas.microsoft.com/office/powerpoint/2010/main" val="886318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0F20C4-574D-4AD1-A244-96E69925E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BEA493-4FFB-441C-81ED-65BC0916D8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a16="http://schemas.microsoft.com/office/drawing/2014/main" id="{9A7CC453-6F47-4427-B67D-37E65A92C5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1" name="Freeform 5">
              <a:extLst>
                <a:ext uri="{FF2B5EF4-FFF2-40B4-BE49-F238E27FC236}">
                  <a16:creationId xmlns:a16="http://schemas.microsoft.com/office/drawing/2014/main" id="{1B6AD4D9-2CD8-4BB1-8DA9-B1E2BC9BB6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58E860C5-0E72-4769-BC34-B0F6BEFBC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410B4B11-67FA-4043-A58C-BC226E7AC3BB}"/>
              </a:ext>
            </a:extLst>
          </p:cNvPr>
          <p:cNvSpPr txBox="1"/>
          <p:nvPr/>
        </p:nvSpPr>
        <p:spPr>
          <a:xfrm>
            <a:off x="364500" y="2478368"/>
            <a:ext cx="5577757" cy="2554545"/>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DIGITAL</a:t>
            </a:r>
          </a:p>
          <a:p>
            <a:r>
              <a:rPr lang="en-US" sz="8000" dirty="0">
                <a:solidFill>
                  <a:schemeClr val="bg1"/>
                </a:solidFill>
                <a:latin typeface="Politica" charset="0"/>
                <a:ea typeface="Politica" charset="0"/>
                <a:cs typeface="Politica" charset="0"/>
              </a:rPr>
              <a:t>FASHION</a:t>
            </a:r>
          </a:p>
        </p:txBody>
      </p:sp>
    </p:spTree>
    <p:extLst>
      <p:ext uri="{BB962C8B-B14F-4D97-AF65-F5344CB8AC3E}">
        <p14:creationId xmlns:p14="http://schemas.microsoft.com/office/powerpoint/2010/main" val="316619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0DF00A-F0F2-4AF5-8084-5E6BD3D46873}"/>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a:extLst>
              <a:ext uri="{FF2B5EF4-FFF2-40B4-BE49-F238E27FC236}">
                <a16:creationId xmlns:a16="http://schemas.microsoft.com/office/drawing/2014/main" id="{7228C0B8-DF82-4BD9-B2CF-C6533E3AF099}"/>
              </a:ext>
            </a:extLst>
          </p:cNvPr>
          <p:cNvGrpSpPr/>
          <p:nvPr/>
        </p:nvGrpSpPr>
        <p:grpSpPr>
          <a:xfrm>
            <a:off x="9346162" y="6273830"/>
            <a:ext cx="1317480" cy="429393"/>
            <a:chOff x="9331349" y="6222078"/>
            <a:chExt cx="1450765" cy="472833"/>
          </a:xfrm>
        </p:grpSpPr>
        <p:pic>
          <p:nvPicPr>
            <p:cNvPr id="6" name="Picture 5">
              <a:extLst>
                <a:ext uri="{FF2B5EF4-FFF2-40B4-BE49-F238E27FC236}">
                  <a16:creationId xmlns:a16="http://schemas.microsoft.com/office/drawing/2014/main" id="{ED707FCE-F54D-4B41-84A9-06CFB50B7D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7" name="Picture 6">
              <a:extLst>
                <a:ext uri="{FF2B5EF4-FFF2-40B4-BE49-F238E27FC236}">
                  <a16:creationId xmlns:a16="http://schemas.microsoft.com/office/drawing/2014/main" id="{B8565698-846B-48C6-A15A-7015B7F6E1D4}"/>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9" name="Picture 8" descr="A picture containing shape&#10;&#10;Description automatically generated">
            <a:extLst>
              <a:ext uri="{FF2B5EF4-FFF2-40B4-BE49-F238E27FC236}">
                <a16:creationId xmlns:a16="http://schemas.microsoft.com/office/drawing/2014/main" id="{5DFC7D8C-EA23-40E0-A32E-D1367A16CC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9338" y="2258906"/>
            <a:ext cx="2651779" cy="2289279"/>
          </a:xfrm>
          <a:prstGeom prst="rect">
            <a:avLst/>
          </a:prstGeom>
        </p:spPr>
      </p:pic>
      <p:sp>
        <p:nvSpPr>
          <p:cNvPr id="11" name="Plus Sign 10">
            <a:extLst>
              <a:ext uri="{FF2B5EF4-FFF2-40B4-BE49-F238E27FC236}">
                <a16:creationId xmlns:a16="http://schemas.microsoft.com/office/drawing/2014/main" id="{921CBBB1-53CB-416E-90B4-6EC7D237F9EA}"/>
              </a:ext>
            </a:extLst>
          </p:cNvPr>
          <p:cNvSpPr/>
          <p:nvPr/>
        </p:nvSpPr>
        <p:spPr>
          <a:xfrm>
            <a:off x="3055775" y="2830615"/>
            <a:ext cx="938952" cy="9389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descr="A picture containing shape&#10;&#10;Description automatically generated">
            <a:extLst>
              <a:ext uri="{FF2B5EF4-FFF2-40B4-BE49-F238E27FC236}">
                <a16:creationId xmlns:a16="http://schemas.microsoft.com/office/drawing/2014/main" id="{EECDBF30-CD3E-43A9-ABBE-44134376F2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42528" y="1974032"/>
            <a:ext cx="3375940" cy="269156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3BB640AD-1568-4DB9-AC5B-584ADC46AF5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18237" y="2448526"/>
            <a:ext cx="1523868" cy="1257450"/>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0845F8A-95F8-4867-9110-B844BE6A503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04174" y="2258907"/>
            <a:ext cx="2658168" cy="2289279"/>
          </a:xfrm>
          <a:prstGeom prst="rect">
            <a:avLst/>
          </a:prstGeom>
        </p:spPr>
      </p:pic>
      <p:sp>
        <p:nvSpPr>
          <p:cNvPr id="18" name="Plus Sign 17">
            <a:extLst>
              <a:ext uri="{FF2B5EF4-FFF2-40B4-BE49-F238E27FC236}">
                <a16:creationId xmlns:a16="http://schemas.microsoft.com/office/drawing/2014/main" id="{04BB6C83-C784-419C-A068-0F1F6012591F}"/>
              </a:ext>
            </a:extLst>
          </p:cNvPr>
          <p:cNvSpPr/>
          <p:nvPr/>
        </p:nvSpPr>
        <p:spPr>
          <a:xfrm>
            <a:off x="7985449" y="2850338"/>
            <a:ext cx="938952" cy="9389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Google Shape;342;p12">
            <a:extLst>
              <a:ext uri="{FF2B5EF4-FFF2-40B4-BE49-F238E27FC236}">
                <a16:creationId xmlns:a16="http://schemas.microsoft.com/office/drawing/2014/main" id="{0A59FC47-8AA2-4A43-99F5-B35C8421EB45}"/>
              </a:ext>
            </a:extLst>
          </p:cNvPr>
          <p:cNvSpPr txBox="1">
            <a:spLocks/>
          </p:cNvSpPr>
          <p:nvPr/>
        </p:nvSpPr>
        <p:spPr>
          <a:xfrm>
            <a:off x="228600" y="403079"/>
            <a:ext cx="1186542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Digital Fashion </a:t>
            </a:r>
            <a:r>
              <a:rPr lang="ar-QA" sz="4000" b="1" dirty="0">
                <a:solidFill>
                  <a:schemeClr val="tx1"/>
                </a:solidFill>
                <a:latin typeface="+mn-lt"/>
                <a:ea typeface="Megrim"/>
                <a:cs typeface="Megrim"/>
                <a:sym typeface="Nixie One"/>
              </a:rPr>
              <a:t>الموضة الرقمية                                                        </a:t>
            </a:r>
            <a:endParaRPr lang="en-US" sz="4000" b="1" dirty="0">
              <a:solidFill>
                <a:schemeClr val="tx1"/>
              </a:solidFill>
              <a:latin typeface="+mn-lt"/>
              <a:ea typeface="Megrim"/>
              <a:cs typeface="Megrim"/>
              <a:sym typeface="Nixie One"/>
            </a:endParaRPr>
          </a:p>
        </p:txBody>
      </p:sp>
      <p:sp>
        <p:nvSpPr>
          <p:cNvPr id="26" name="Google Shape;342;p12">
            <a:extLst>
              <a:ext uri="{FF2B5EF4-FFF2-40B4-BE49-F238E27FC236}">
                <a16:creationId xmlns:a16="http://schemas.microsoft.com/office/drawing/2014/main" id="{CB757B56-4212-428E-84FA-FE07E6FF76DD}"/>
              </a:ext>
            </a:extLst>
          </p:cNvPr>
          <p:cNvSpPr txBox="1">
            <a:spLocks/>
          </p:cNvSpPr>
          <p:nvPr/>
        </p:nvSpPr>
        <p:spPr>
          <a:xfrm>
            <a:off x="578915" y="4665597"/>
            <a:ext cx="1892624" cy="12827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Fashion</a:t>
            </a:r>
          </a:p>
          <a:p>
            <a:pPr algn="ctr"/>
            <a:r>
              <a:rPr lang="ar-QA" sz="3600" dirty="0">
                <a:solidFill>
                  <a:schemeClr val="tx1"/>
                </a:solidFill>
                <a:latin typeface="Politica" panose="02000506060000020004" pitchFamily="2" charset="0"/>
                <a:ea typeface="Megrim"/>
                <a:cs typeface="Megrim"/>
                <a:sym typeface="Nixie One"/>
              </a:rPr>
              <a:t>الموضة</a:t>
            </a:r>
            <a:endParaRPr lang="en-US" sz="3600" dirty="0">
              <a:solidFill>
                <a:schemeClr val="tx1"/>
              </a:solidFill>
              <a:latin typeface="Politica" panose="02000506060000020004" pitchFamily="2" charset="0"/>
              <a:ea typeface="Megrim"/>
              <a:cs typeface="Megrim"/>
              <a:sym typeface="Nixie One"/>
            </a:endParaRPr>
          </a:p>
        </p:txBody>
      </p:sp>
      <p:sp>
        <p:nvSpPr>
          <p:cNvPr id="27" name="Google Shape;342;p12">
            <a:extLst>
              <a:ext uri="{FF2B5EF4-FFF2-40B4-BE49-F238E27FC236}">
                <a16:creationId xmlns:a16="http://schemas.microsoft.com/office/drawing/2014/main" id="{13D2DCFA-A77F-4FED-BACC-82344D594C8F}"/>
              </a:ext>
            </a:extLst>
          </p:cNvPr>
          <p:cNvSpPr txBox="1">
            <a:spLocks/>
          </p:cNvSpPr>
          <p:nvPr/>
        </p:nvSpPr>
        <p:spPr>
          <a:xfrm>
            <a:off x="5149688" y="4665597"/>
            <a:ext cx="1892624" cy="12827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Computer</a:t>
            </a:r>
            <a:endParaRPr lang="ar-QA" sz="3600" dirty="0">
              <a:solidFill>
                <a:schemeClr val="tx1"/>
              </a:solidFill>
              <a:latin typeface="Politica" panose="02000506060000020004" pitchFamily="2" charset="0"/>
              <a:ea typeface="Megrim"/>
              <a:cs typeface="Megrim"/>
              <a:sym typeface="Nixie One"/>
            </a:endParaRPr>
          </a:p>
          <a:p>
            <a:pPr algn="ctr"/>
            <a:r>
              <a:rPr lang="ar-QA" sz="3600" dirty="0">
                <a:solidFill>
                  <a:schemeClr val="tx1"/>
                </a:solidFill>
                <a:latin typeface="Politica" panose="02000506060000020004" pitchFamily="2" charset="0"/>
                <a:ea typeface="Megrim"/>
                <a:cs typeface="Megrim"/>
                <a:sym typeface="Nixie One"/>
              </a:rPr>
              <a:t>الكمبيوتر</a:t>
            </a:r>
            <a:endParaRPr lang="en-US" sz="3600" dirty="0">
              <a:solidFill>
                <a:schemeClr val="tx1"/>
              </a:solidFill>
              <a:latin typeface="Politica" panose="02000506060000020004" pitchFamily="2" charset="0"/>
              <a:ea typeface="Megrim"/>
              <a:cs typeface="Megrim"/>
              <a:sym typeface="Nixie One"/>
            </a:endParaRPr>
          </a:p>
        </p:txBody>
      </p:sp>
      <p:sp>
        <p:nvSpPr>
          <p:cNvPr id="28" name="Google Shape;342;p12">
            <a:extLst>
              <a:ext uri="{FF2B5EF4-FFF2-40B4-BE49-F238E27FC236}">
                <a16:creationId xmlns:a16="http://schemas.microsoft.com/office/drawing/2014/main" id="{B067BF07-BB90-40EC-BC1C-183AB9E37BBA}"/>
              </a:ext>
            </a:extLst>
          </p:cNvPr>
          <p:cNvSpPr txBox="1">
            <a:spLocks/>
          </p:cNvSpPr>
          <p:nvPr/>
        </p:nvSpPr>
        <p:spPr>
          <a:xfrm>
            <a:off x="8986934" y="4662619"/>
            <a:ext cx="3205066" cy="12857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Digital Fabrication</a:t>
            </a:r>
            <a:endParaRPr lang="ar-QA" sz="3600" dirty="0">
              <a:solidFill>
                <a:schemeClr val="tx1"/>
              </a:solidFill>
              <a:latin typeface="Politica" panose="02000506060000020004" pitchFamily="2" charset="0"/>
              <a:ea typeface="Megrim"/>
              <a:cs typeface="Megrim"/>
              <a:sym typeface="Nixie One"/>
            </a:endParaRPr>
          </a:p>
          <a:p>
            <a:pPr algn="ctr"/>
            <a:r>
              <a:rPr lang="ar-QA" sz="3600" dirty="0">
                <a:solidFill>
                  <a:schemeClr val="tx1"/>
                </a:solidFill>
                <a:latin typeface="Politica" panose="02000506060000020004" pitchFamily="2" charset="0"/>
                <a:ea typeface="Megrim"/>
                <a:cs typeface="Megrim"/>
                <a:sym typeface="Nixie One"/>
              </a:rPr>
              <a:t>التصنيع الرقمي</a:t>
            </a:r>
            <a:r>
              <a:rPr lang="en-US" sz="3600" dirty="0">
                <a:solidFill>
                  <a:schemeClr val="tx1"/>
                </a:solidFill>
                <a:latin typeface="Politica" panose="02000506060000020004" pitchFamily="2" charset="0"/>
                <a:ea typeface="Megrim"/>
                <a:cs typeface="Megrim"/>
                <a:sym typeface="Nixie One"/>
              </a:rPr>
              <a:t> </a:t>
            </a:r>
          </a:p>
        </p:txBody>
      </p:sp>
    </p:spTree>
    <p:extLst>
      <p:ext uri="{BB962C8B-B14F-4D97-AF65-F5344CB8AC3E}">
        <p14:creationId xmlns:p14="http://schemas.microsoft.com/office/powerpoint/2010/main" val="275407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wearing a suit and tie smiling at the camera&#10;&#10;Description automatically generated">
            <a:extLst>
              <a:ext uri="{FF2B5EF4-FFF2-40B4-BE49-F238E27FC236}">
                <a16:creationId xmlns:a16="http://schemas.microsoft.com/office/drawing/2014/main" id="{7ECB0CC4-9923-416F-B031-0ABA6B206E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184" y="1065207"/>
            <a:ext cx="3327504" cy="4985026"/>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Two people standing in front of a building&#10;&#10;Description automatically generated">
            <a:extLst>
              <a:ext uri="{FF2B5EF4-FFF2-40B4-BE49-F238E27FC236}">
                <a16:creationId xmlns:a16="http://schemas.microsoft.com/office/drawing/2014/main" id="{B95B9669-30C7-4B51-AEAE-6ED49AA55E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50579" y="1065207"/>
            <a:ext cx="3752649" cy="4985026"/>
          </a:xfrm>
          <a:prstGeom prst="rect">
            <a:avLst/>
          </a:prstGeom>
        </p:spPr>
      </p:pic>
      <p:cxnSp>
        <p:nvCxnSpPr>
          <p:cNvPr id="26"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person wearing a costume&#10;&#10;Description automatically generated">
            <a:extLst>
              <a:ext uri="{FF2B5EF4-FFF2-40B4-BE49-F238E27FC236}">
                <a16:creationId xmlns:a16="http://schemas.microsoft.com/office/drawing/2014/main" id="{6592DB13-7C4D-414C-9CE1-884687A997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3570" y="1065207"/>
            <a:ext cx="3738770" cy="4985027"/>
          </a:xfrm>
          <a:prstGeom prst="rect">
            <a:avLst/>
          </a:prstGeom>
        </p:spPr>
      </p:pic>
      <p:sp>
        <p:nvSpPr>
          <p:cNvPr id="8" name="Google Shape;342;p12">
            <a:extLst>
              <a:ext uri="{FF2B5EF4-FFF2-40B4-BE49-F238E27FC236}">
                <a16:creationId xmlns:a16="http://schemas.microsoft.com/office/drawing/2014/main" id="{BDD1DBD5-C7D6-41EC-B8E1-37C495CBC4EC}"/>
              </a:ext>
            </a:extLst>
          </p:cNvPr>
          <p:cNvSpPr txBox="1">
            <a:spLocks/>
          </p:cNvSpPr>
          <p:nvPr/>
        </p:nvSpPr>
        <p:spPr>
          <a:xfrm>
            <a:off x="432189" y="155072"/>
            <a:ext cx="5537463" cy="77631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tx1"/>
                </a:solidFill>
                <a:latin typeface="Politica" panose="02000506060000020004" pitchFamily="2" charset="0"/>
                <a:ea typeface="Megrim"/>
                <a:cs typeface="Megrim"/>
                <a:sym typeface="Nixie One"/>
              </a:rPr>
              <a:t>Examples</a:t>
            </a:r>
          </a:p>
        </p:txBody>
      </p:sp>
      <p:sp>
        <p:nvSpPr>
          <p:cNvPr id="27" name="TextBox 26">
            <a:extLst>
              <a:ext uri="{FF2B5EF4-FFF2-40B4-BE49-F238E27FC236}">
                <a16:creationId xmlns:a16="http://schemas.microsoft.com/office/drawing/2014/main" id="{90AF6958-3086-498C-B75D-95C55C0212DB}"/>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8" name="Group 27">
            <a:extLst>
              <a:ext uri="{FF2B5EF4-FFF2-40B4-BE49-F238E27FC236}">
                <a16:creationId xmlns:a16="http://schemas.microsoft.com/office/drawing/2014/main" id="{4821993F-79D2-4C4B-95B4-13AC60DAEC2F}"/>
              </a:ext>
            </a:extLst>
          </p:cNvPr>
          <p:cNvGrpSpPr/>
          <p:nvPr/>
        </p:nvGrpSpPr>
        <p:grpSpPr>
          <a:xfrm>
            <a:off x="9346162" y="6273830"/>
            <a:ext cx="1317480" cy="429393"/>
            <a:chOff x="9331349" y="6222078"/>
            <a:chExt cx="1450765" cy="472833"/>
          </a:xfrm>
        </p:grpSpPr>
        <p:pic>
          <p:nvPicPr>
            <p:cNvPr id="29" name="Picture 28">
              <a:extLst>
                <a:ext uri="{FF2B5EF4-FFF2-40B4-BE49-F238E27FC236}">
                  <a16:creationId xmlns:a16="http://schemas.microsoft.com/office/drawing/2014/main" id="{AE7EA544-DF36-43F1-A61D-B8A25388C8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30" name="Picture 29">
              <a:extLst>
                <a:ext uri="{FF2B5EF4-FFF2-40B4-BE49-F238E27FC236}">
                  <a16:creationId xmlns:a16="http://schemas.microsoft.com/office/drawing/2014/main" id="{68054466-B75E-4C9A-ABEA-D7275CF72203}"/>
                </a:ext>
              </a:extLst>
            </p:cNvPr>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 name="Google Shape;342;p12">
            <a:extLst>
              <a:ext uri="{FF2B5EF4-FFF2-40B4-BE49-F238E27FC236}">
                <a16:creationId xmlns:a16="http://schemas.microsoft.com/office/drawing/2014/main" id="{0E8626D7-DEBE-430B-A0B3-1AB4BE723633}"/>
              </a:ext>
            </a:extLst>
          </p:cNvPr>
          <p:cNvSpPr txBox="1">
            <a:spLocks/>
          </p:cNvSpPr>
          <p:nvPr/>
        </p:nvSpPr>
        <p:spPr>
          <a:xfrm>
            <a:off x="3073428" y="286089"/>
            <a:ext cx="8648912"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أمثلة</a:t>
            </a:r>
            <a:endParaRPr lang="en-US" sz="4000" b="1" dirty="0">
              <a:solidFill>
                <a:schemeClr val="tx1"/>
              </a:solidFill>
              <a:latin typeface="+mn-lt"/>
              <a:ea typeface="Megrim"/>
              <a:cs typeface="Megrim"/>
              <a:sym typeface="Nixie One"/>
            </a:endParaRPr>
          </a:p>
        </p:txBody>
      </p:sp>
    </p:spTree>
    <p:extLst>
      <p:ext uri="{BB962C8B-B14F-4D97-AF65-F5344CB8AC3E}">
        <p14:creationId xmlns:p14="http://schemas.microsoft.com/office/powerpoint/2010/main" val="1544680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D2B82E2D-5822-450E-85CC-AE5EDD01E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clothing, wearing, sitting, dog&#10;&#10;Description automatically generated">
            <a:extLst>
              <a:ext uri="{FF2B5EF4-FFF2-40B4-BE49-F238E27FC236}">
                <a16:creationId xmlns:a16="http://schemas.microsoft.com/office/drawing/2014/main" id="{ED9A1788-58D6-4D23-A4FC-4FAA3C8CD2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0"/>
            <a:ext cx="4063593" cy="6857990"/>
          </a:xfrm>
          <a:prstGeom prst="rect">
            <a:avLst/>
          </a:prstGeom>
        </p:spPr>
      </p:pic>
      <p:pic>
        <p:nvPicPr>
          <p:cNvPr id="5" name="Picture 4" descr="A picture containing looking, sitting, close, cat&#10;&#10;Description automatically generated">
            <a:extLst>
              <a:ext uri="{FF2B5EF4-FFF2-40B4-BE49-F238E27FC236}">
                <a16:creationId xmlns:a16="http://schemas.microsoft.com/office/drawing/2014/main" id="{7AFFE01B-368F-430C-BA86-663C78E3C8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64204" y="10"/>
            <a:ext cx="4063593" cy="6857990"/>
          </a:xfrm>
          <a:prstGeom prst="rect">
            <a:avLst/>
          </a:prstGeom>
        </p:spPr>
      </p:pic>
      <p:pic>
        <p:nvPicPr>
          <p:cNvPr id="3" name="Picture 2" descr="A picture containing clothing, person, person, dress&#10;&#10;Description automatically generated">
            <a:extLst>
              <a:ext uri="{FF2B5EF4-FFF2-40B4-BE49-F238E27FC236}">
                <a16:creationId xmlns:a16="http://schemas.microsoft.com/office/drawing/2014/main" id="{BF93FE32-C9AE-4A88-99B3-D654002FAF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28407" y="10"/>
            <a:ext cx="4063593" cy="6857990"/>
          </a:xfrm>
          <a:prstGeom prst="rect">
            <a:avLst/>
          </a:prstGeom>
        </p:spPr>
      </p:pic>
    </p:spTree>
    <p:extLst>
      <p:ext uri="{BB962C8B-B14F-4D97-AF65-F5344CB8AC3E}">
        <p14:creationId xmlns:p14="http://schemas.microsoft.com/office/powerpoint/2010/main" val="339667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 And SEO Optimised Copywriting Tips To Boost Sales - UpGrowth">
            <a:extLst>
              <a:ext uri="{FF2B5EF4-FFF2-40B4-BE49-F238E27FC236}">
                <a16:creationId xmlns:a16="http://schemas.microsoft.com/office/drawing/2014/main" id="{95BD3D78-DC89-4F51-A2D7-E2C4CA71CE88}"/>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992826" y="6401846"/>
            <a:ext cx="1034257"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25" name="Google Shape;342;p12">
            <a:extLst>
              <a:ext uri="{FF2B5EF4-FFF2-40B4-BE49-F238E27FC236}">
                <a16:creationId xmlns:a16="http://schemas.microsoft.com/office/drawing/2014/main" id="{1F7550FC-D3C9-4E68-9EA6-2B75387A3C01}"/>
              </a:ext>
            </a:extLst>
          </p:cNvPr>
          <p:cNvSpPr txBox="1">
            <a:spLocks/>
          </p:cNvSpPr>
          <p:nvPr/>
        </p:nvSpPr>
        <p:spPr>
          <a:xfrm>
            <a:off x="669947" y="365501"/>
            <a:ext cx="10906532"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bg1"/>
                </a:solidFill>
                <a:latin typeface="Politica" panose="02000506060000020004" pitchFamily="2" charset="0"/>
                <a:ea typeface="Megrim"/>
                <a:cs typeface="Megrim"/>
                <a:sym typeface="Nixie One"/>
              </a:rPr>
              <a:t>Mobile Applications?  </a:t>
            </a:r>
            <a:r>
              <a:rPr lang="ar-DZ" sz="4000" b="1" dirty="0">
                <a:solidFill>
                  <a:schemeClr val="bg1"/>
                </a:solidFill>
                <a:latin typeface="Politica" panose="02000506060000020004" pitchFamily="2" charset="0"/>
                <a:ea typeface="Megrim"/>
                <a:cs typeface="Megrim"/>
                <a:sym typeface="Nixie One"/>
              </a:rPr>
              <a:t> </a:t>
            </a:r>
            <a:r>
              <a:rPr lang="en-US" sz="4000" b="1" dirty="0">
                <a:solidFill>
                  <a:schemeClr val="bg1"/>
                </a:solidFill>
                <a:latin typeface="Politica" panose="02000506060000020004" pitchFamily="2" charset="0"/>
                <a:ea typeface="Megrim"/>
                <a:cs typeface="Megrim"/>
                <a:sym typeface="Nixie One"/>
              </a:rPr>
              <a:t>                                 </a:t>
            </a:r>
            <a:r>
              <a:rPr lang="ar-DZ" sz="4000" b="1" dirty="0">
                <a:solidFill>
                  <a:schemeClr val="bg1"/>
                </a:solidFill>
                <a:latin typeface="+mn-lt"/>
                <a:ea typeface="Megrim"/>
                <a:cs typeface="Megrim"/>
                <a:sym typeface="Nixie One"/>
              </a:rPr>
              <a:t>التطبيقات الذكية؟         </a:t>
            </a:r>
            <a:endParaRPr lang="en-US" sz="4000" b="1" dirty="0">
              <a:solidFill>
                <a:schemeClr val="bg1"/>
              </a:solidFill>
              <a:latin typeface="+mn-lt"/>
              <a:ea typeface="Megrim"/>
              <a:cs typeface="Megrim"/>
              <a:sym typeface="Nixie One"/>
            </a:endParaRPr>
          </a:p>
        </p:txBody>
      </p:sp>
      <p:sp>
        <p:nvSpPr>
          <p:cNvPr id="26" name="Rectangle 25">
            <a:extLst>
              <a:ext uri="{FF2B5EF4-FFF2-40B4-BE49-F238E27FC236}">
                <a16:creationId xmlns:a16="http://schemas.microsoft.com/office/drawing/2014/main" id="{7FE5EF7A-AAAA-48E4-997E-6ADC7DD55A20}"/>
              </a:ext>
            </a:extLst>
          </p:cNvPr>
          <p:cNvSpPr/>
          <p:nvPr/>
        </p:nvSpPr>
        <p:spPr>
          <a:xfrm>
            <a:off x="8254936" y="2490281"/>
            <a:ext cx="3844200" cy="1877437"/>
          </a:xfrm>
          <a:prstGeom prst="rect">
            <a:avLst/>
          </a:prstGeom>
        </p:spPr>
        <p:txBody>
          <a:bodyPr wrap="square">
            <a:spAutoFit/>
          </a:bodyPr>
          <a:lstStyle/>
          <a:p>
            <a:pPr algn="r"/>
            <a:r>
              <a:rPr lang="ar-DZ" sz="2400" dirty="0">
                <a:solidFill>
                  <a:schemeClr val="bg1"/>
                </a:solidFill>
                <a:latin typeface="Consolas" charset="0"/>
                <a:sym typeface="Arial"/>
              </a:rPr>
              <a:t>تطبيق الجوال الذكي هو تطبيق برمجي تم تطويره بهدف استخدامه على الأجهزة اللاسلكية الذكية، مثل الهواتف الذكية والأجهزة اللوحية. </a:t>
            </a:r>
            <a:endParaRPr lang="en-US" sz="2400" dirty="0">
              <a:solidFill>
                <a:schemeClr val="bg1"/>
              </a:solidFill>
              <a:latin typeface="Consolas" charset="0"/>
              <a:sym typeface="Arial"/>
            </a:endParaRPr>
          </a:p>
          <a:p>
            <a:pPr algn="r"/>
            <a:endParaRPr lang="en-US" sz="2000" b="1" i="1" dirty="0">
              <a:solidFill>
                <a:srgbClr val="000000"/>
              </a:solidFill>
              <a:latin typeface="Consolas" charset="0"/>
              <a:sym typeface="Arial"/>
            </a:endParaRPr>
          </a:p>
        </p:txBody>
      </p:sp>
      <p:sp>
        <p:nvSpPr>
          <p:cNvPr id="12" name="TextBox 11">
            <a:extLst>
              <a:ext uri="{FF2B5EF4-FFF2-40B4-BE49-F238E27FC236}">
                <a16:creationId xmlns:a16="http://schemas.microsoft.com/office/drawing/2014/main" id="{B3EE4983-70D4-4803-BFC8-E735CEC31594}"/>
              </a:ext>
            </a:extLst>
          </p:cNvPr>
          <p:cNvSpPr txBox="1"/>
          <p:nvPr/>
        </p:nvSpPr>
        <p:spPr>
          <a:xfrm>
            <a:off x="134331" y="2274837"/>
            <a:ext cx="3014221" cy="2308324"/>
          </a:xfrm>
          <a:prstGeom prst="rect">
            <a:avLst/>
          </a:prstGeom>
          <a:noFill/>
        </p:spPr>
        <p:txBody>
          <a:bodyPr wrap="square">
            <a:spAutoFit/>
          </a:bodyPr>
          <a:lstStyle/>
          <a:p>
            <a:pPr algn="just"/>
            <a:r>
              <a:rPr lang="en-US" sz="2400" b="1" dirty="0">
                <a:solidFill>
                  <a:schemeClr val="bg1"/>
                </a:solidFill>
                <a:latin typeface="Politica" panose="02000506060000020004" pitchFamily="2" charset="0"/>
                <a:sym typeface="Arial"/>
              </a:rPr>
              <a:t>A mobile app is a software application developed specifically for use on small, wireless computing devices, such as smartphones and tablets.</a:t>
            </a:r>
            <a:endParaRPr lang="ar-DZ" sz="2400" b="1" dirty="0">
              <a:solidFill>
                <a:schemeClr val="bg1"/>
              </a:solidFill>
              <a:latin typeface="Politica" panose="02000506060000020004" pitchFamily="2" charset="0"/>
              <a:sym typeface="Arial"/>
            </a:endParaRPr>
          </a:p>
        </p:txBody>
      </p:sp>
      <p:pic>
        <p:nvPicPr>
          <p:cNvPr id="13" name="Picture 7" descr="Picture 7">
            <a:extLst>
              <a:ext uri="{FF2B5EF4-FFF2-40B4-BE49-F238E27FC236}">
                <a16:creationId xmlns:a16="http://schemas.microsoft.com/office/drawing/2014/main" id="{38ADA170-4866-442D-BFA2-BC5D6E8735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2889" y="6404582"/>
            <a:ext cx="1044682" cy="369336"/>
          </a:xfrm>
          <a:prstGeom prst="rect">
            <a:avLst/>
          </a:prstGeom>
          <a:ln w="12700">
            <a:miter lim="400000"/>
          </a:ln>
        </p:spPr>
      </p:pic>
    </p:spTree>
    <p:extLst>
      <p:ext uri="{BB962C8B-B14F-4D97-AF65-F5344CB8AC3E}">
        <p14:creationId xmlns:p14="http://schemas.microsoft.com/office/powerpoint/2010/main" val="205403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9" name="Group 8"/>
          <p:cNvGrpSpPr/>
          <p:nvPr/>
        </p:nvGrpSpPr>
        <p:grpSpPr>
          <a:xfrm>
            <a:off x="9346162" y="6273830"/>
            <a:ext cx="1317480" cy="429393"/>
            <a:chOff x="9331349" y="6222078"/>
            <a:chExt cx="1450765" cy="472833"/>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5" name="Google Shape;342;p12">
            <a:extLst>
              <a:ext uri="{FF2B5EF4-FFF2-40B4-BE49-F238E27FC236}">
                <a16:creationId xmlns:a16="http://schemas.microsoft.com/office/drawing/2014/main" id="{1F7550FC-D3C9-4E68-9EA6-2B75387A3C01}"/>
              </a:ext>
            </a:extLst>
          </p:cNvPr>
          <p:cNvSpPr txBox="1">
            <a:spLocks/>
          </p:cNvSpPr>
          <p:nvPr/>
        </p:nvSpPr>
        <p:spPr>
          <a:xfrm>
            <a:off x="68679" y="364475"/>
            <a:ext cx="638430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tx1"/>
                </a:solidFill>
                <a:latin typeface="Politica" panose="02000506060000020004" pitchFamily="2" charset="0"/>
                <a:ea typeface="Megrim"/>
                <a:cs typeface="Megrim"/>
                <a:sym typeface="Nixie One"/>
              </a:rPr>
              <a:t>Types of applications?</a:t>
            </a:r>
          </a:p>
        </p:txBody>
      </p:sp>
      <p:sp>
        <p:nvSpPr>
          <p:cNvPr id="12" name="Google Shape;342;p12">
            <a:extLst>
              <a:ext uri="{FF2B5EF4-FFF2-40B4-BE49-F238E27FC236}">
                <a16:creationId xmlns:a16="http://schemas.microsoft.com/office/drawing/2014/main" id="{63DEB4D7-399C-4B36-B7DA-747BBCB06F98}"/>
              </a:ext>
            </a:extLst>
          </p:cNvPr>
          <p:cNvSpPr txBox="1">
            <a:spLocks/>
          </p:cNvSpPr>
          <p:nvPr/>
        </p:nvSpPr>
        <p:spPr>
          <a:xfrm>
            <a:off x="6039438" y="364475"/>
            <a:ext cx="6159378"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4000" b="1" dirty="0">
                <a:solidFill>
                  <a:schemeClr val="tx1"/>
                </a:solidFill>
                <a:latin typeface="+mn-lt"/>
                <a:ea typeface="Megrim"/>
                <a:cs typeface="Megrim"/>
                <a:sym typeface="Nixie One"/>
              </a:rPr>
              <a:t>أنواع التطبيقات الإلكترونية؟</a:t>
            </a:r>
            <a:endParaRPr lang="en-US" sz="4000" b="1" dirty="0">
              <a:solidFill>
                <a:schemeClr val="tx1"/>
              </a:solidFill>
              <a:latin typeface="+mn-lt"/>
              <a:ea typeface="Megrim"/>
              <a:cs typeface="Megrim"/>
              <a:sym typeface="Nixie One"/>
            </a:endParaRPr>
          </a:p>
        </p:txBody>
      </p:sp>
      <p:pic>
        <p:nvPicPr>
          <p:cNvPr id="3074" name="Picture 2" descr="Image result for indeed">
            <a:extLst>
              <a:ext uri="{FF2B5EF4-FFF2-40B4-BE49-F238E27FC236}">
                <a16:creationId xmlns:a16="http://schemas.microsoft.com/office/drawing/2014/main" id="{8AB4EF19-88CD-42ED-B5D8-BAC97A2F4E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970" y="1970599"/>
            <a:ext cx="1473997" cy="1473997"/>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342;p12">
            <a:extLst>
              <a:ext uri="{FF2B5EF4-FFF2-40B4-BE49-F238E27FC236}">
                <a16:creationId xmlns:a16="http://schemas.microsoft.com/office/drawing/2014/main" id="{58DDB87F-05D1-4D65-A213-B7385C7110FE}"/>
              </a:ext>
            </a:extLst>
          </p:cNvPr>
          <p:cNvSpPr txBox="1">
            <a:spLocks/>
          </p:cNvSpPr>
          <p:nvPr/>
        </p:nvSpPr>
        <p:spPr>
          <a:xfrm>
            <a:off x="417022" y="1548654"/>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latin typeface="Politica" panose="02000506060000020004" pitchFamily="2" charset="0"/>
                <a:ea typeface="Megrim"/>
                <a:cs typeface="Megrim"/>
                <a:sym typeface="Nixie One"/>
              </a:rPr>
              <a:t>Business</a:t>
            </a:r>
          </a:p>
        </p:txBody>
      </p:sp>
      <p:pic>
        <p:nvPicPr>
          <p:cNvPr id="3076" name="Picture 4" descr="Image result for duolingo">
            <a:extLst>
              <a:ext uri="{FF2B5EF4-FFF2-40B4-BE49-F238E27FC236}">
                <a16:creationId xmlns:a16="http://schemas.microsoft.com/office/drawing/2014/main" id="{3BB6DCAB-BDF1-4F2E-A96C-FB95102001E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706266" y="1959715"/>
            <a:ext cx="1473998" cy="14584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42;p12">
            <a:extLst>
              <a:ext uri="{FF2B5EF4-FFF2-40B4-BE49-F238E27FC236}">
                <a16:creationId xmlns:a16="http://schemas.microsoft.com/office/drawing/2014/main" id="{C76A8680-35F0-4913-A229-6E61E0EF7BD9}"/>
              </a:ext>
            </a:extLst>
          </p:cNvPr>
          <p:cNvSpPr txBox="1">
            <a:spLocks/>
          </p:cNvSpPr>
          <p:nvPr/>
        </p:nvSpPr>
        <p:spPr>
          <a:xfrm>
            <a:off x="3519662" y="1548654"/>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latin typeface="Politica" panose="02000506060000020004" pitchFamily="2" charset="0"/>
                <a:ea typeface="Megrim"/>
                <a:cs typeface="Megrim"/>
                <a:sym typeface="Nixie One"/>
              </a:rPr>
              <a:t>Educational </a:t>
            </a:r>
          </a:p>
        </p:txBody>
      </p:sp>
      <p:pic>
        <p:nvPicPr>
          <p:cNvPr id="3078" name="Picture 6" descr="Image result for instagram">
            <a:extLst>
              <a:ext uri="{FF2B5EF4-FFF2-40B4-BE49-F238E27FC236}">
                <a16:creationId xmlns:a16="http://schemas.microsoft.com/office/drawing/2014/main" id="{4E31A22D-248A-45D2-BAD9-CAE4DC1A7E0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660376" y="1970599"/>
            <a:ext cx="1473997" cy="1477251"/>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342;p12">
            <a:extLst>
              <a:ext uri="{FF2B5EF4-FFF2-40B4-BE49-F238E27FC236}">
                <a16:creationId xmlns:a16="http://schemas.microsoft.com/office/drawing/2014/main" id="{0B52774A-7F17-4E4C-B1F6-2794FD8F9F60}"/>
              </a:ext>
            </a:extLst>
          </p:cNvPr>
          <p:cNvSpPr txBox="1">
            <a:spLocks/>
          </p:cNvSpPr>
          <p:nvPr/>
        </p:nvSpPr>
        <p:spPr>
          <a:xfrm>
            <a:off x="6430227" y="1548654"/>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latin typeface="Politica" panose="02000506060000020004" pitchFamily="2" charset="0"/>
                <a:ea typeface="Megrim"/>
                <a:cs typeface="Megrim"/>
                <a:sym typeface="Nixie One"/>
              </a:rPr>
              <a:t>Lifestyle</a:t>
            </a:r>
          </a:p>
        </p:txBody>
      </p:sp>
      <p:sp>
        <p:nvSpPr>
          <p:cNvPr id="5" name="AutoShape 8" descr="Image result for tiktok">
            <a:extLst>
              <a:ext uri="{FF2B5EF4-FFF2-40B4-BE49-F238E27FC236}">
                <a16:creationId xmlns:a16="http://schemas.microsoft.com/office/drawing/2014/main" id="{6ED69AC0-1929-4214-A021-5D9094CB81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tiktok">
            <a:extLst>
              <a:ext uri="{FF2B5EF4-FFF2-40B4-BE49-F238E27FC236}">
                <a16:creationId xmlns:a16="http://schemas.microsoft.com/office/drawing/2014/main" id="{4A578895-EF23-4A1C-9377-E222C3C924A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556155" y="1959715"/>
            <a:ext cx="1473997" cy="1505867"/>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42;p12">
            <a:extLst>
              <a:ext uri="{FF2B5EF4-FFF2-40B4-BE49-F238E27FC236}">
                <a16:creationId xmlns:a16="http://schemas.microsoft.com/office/drawing/2014/main" id="{9E37B1C7-7E3E-447B-92AD-56FC7033E33E}"/>
              </a:ext>
            </a:extLst>
          </p:cNvPr>
          <p:cNvSpPr txBox="1">
            <a:spLocks/>
          </p:cNvSpPr>
          <p:nvPr/>
        </p:nvSpPr>
        <p:spPr>
          <a:xfrm>
            <a:off x="9369550" y="1548654"/>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latin typeface="Politica" panose="02000506060000020004" pitchFamily="2" charset="0"/>
                <a:ea typeface="Megrim"/>
                <a:cs typeface="Megrim"/>
                <a:sym typeface="Nixie One"/>
              </a:rPr>
              <a:t>Entertainment</a:t>
            </a:r>
          </a:p>
        </p:txBody>
      </p:sp>
      <p:pic>
        <p:nvPicPr>
          <p:cNvPr id="3084" name="Picture 12" descr="Image result for uber">
            <a:extLst>
              <a:ext uri="{FF2B5EF4-FFF2-40B4-BE49-F238E27FC236}">
                <a16:creationId xmlns:a16="http://schemas.microsoft.com/office/drawing/2014/main" id="{1A15C9E2-42D1-41DC-AAA4-3799E1936FD6}"/>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060796" y="4868896"/>
            <a:ext cx="1466177" cy="147399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pubg app">
            <a:extLst>
              <a:ext uri="{FF2B5EF4-FFF2-40B4-BE49-F238E27FC236}">
                <a16:creationId xmlns:a16="http://schemas.microsoft.com/office/drawing/2014/main" id="{540C5BB3-C56A-4607-8A78-2624D06575DD}"/>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219283" y="4953733"/>
            <a:ext cx="1466178" cy="1458400"/>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342;p12">
            <a:extLst>
              <a:ext uri="{FF2B5EF4-FFF2-40B4-BE49-F238E27FC236}">
                <a16:creationId xmlns:a16="http://schemas.microsoft.com/office/drawing/2014/main" id="{899E141C-9849-4C7C-9DD2-FC7D3EB79BC0}"/>
              </a:ext>
            </a:extLst>
          </p:cNvPr>
          <p:cNvSpPr txBox="1">
            <a:spLocks/>
          </p:cNvSpPr>
          <p:nvPr/>
        </p:nvSpPr>
        <p:spPr>
          <a:xfrm>
            <a:off x="7028769" y="4536519"/>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latin typeface="Politica" panose="02000506060000020004" pitchFamily="2" charset="0"/>
                <a:ea typeface="Megrim"/>
                <a:cs typeface="Megrim"/>
                <a:sym typeface="Nixie One"/>
              </a:rPr>
              <a:t>Gaming</a:t>
            </a:r>
          </a:p>
        </p:txBody>
      </p:sp>
      <p:sp>
        <p:nvSpPr>
          <p:cNvPr id="24" name="Google Shape;342;p12">
            <a:extLst>
              <a:ext uri="{FF2B5EF4-FFF2-40B4-BE49-F238E27FC236}">
                <a16:creationId xmlns:a16="http://schemas.microsoft.com/office/drawing/2014/main" id="{707715AE-CEE7-49AA-8085-098FA2111D11}"/>
              </a:ext>
            </a:extLst>
          </p:cNvPr>
          <p:cNvSpPr txBox="1">
            <a:spLocks/>
          </p:cNvSpPr>
          <p:nvPr/>
        </p:nvSpPr>
        <p:spPr>
          <a:xfrm>
            <a:off x="1870281" y="4494638"/>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latin typeface="Politica" panose="02000506060000020004" pitchFamily="2" charset="0"/>
                <a:ea typeface="Megrim"/>
                <a:cs typeface="Megrim"/>
                <a:sym typeface="Nixie One"/>
              </a:rPr>
              <a:t>Travel</a:t>
            </a:r>
          </a:p>
        </p:txBody>
      </p:sp>
      <p:sp>
        <p:nvSpPr>
          <p:cNvPr id="21" name="Google Shape;342;p12">
            <a:extLst>
              <a:ext uri="{FF2B5EF4-FFF2-40B4-BE49-F238E27FC236}">
                <a16:creationId xmlns:a16="http://schemas.microsoft.com/office/drawing/2014/main" id="{1C2C65F9-D1F4-41FC-B79D-382D80537029}"/>
              </a:ext>
            </a:extLst>
          </p:cNvPr>
          <p:cNvSpPr txBox="1">
            <a:spLocks/>
          </p:cNvSpPr>
          <p:nvPr/>
        </p:nvSpPr>
        <p:spPr>
          <a:xfrm>
            <a:off x="417021" y="3418115"/>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2000" b="1" dirty="0">
                <a:solidFill>
                  <a:schemeClr val="tx1"/>
                </a:solidFill>
                <a:latin typeface="+mn-lt"/>
                <a:ea typeface="Megrim"/>
                <a:cs typeface="Megrim"/>
                <a:sym typeface="Nixie One"/>
              </a:rPr>
              <a:t>الأعمال\التجارة</a:t>
            </a:r>
            <a:endParaRPr lang="en-US" sz="2000" b="1" dirty="0">
              <a:solidFill>
                <a:schemeClr val="tx1"/>
              </a:solidFill>
              <a:latin typeface="+mn-lt"/>
              <a:ea typeface="Megrim"/>
              <a:cs typeface="Megrim"/>
              <a:sym typeface="Nixie One"/>
            </a:endParaRPr>
          </a:p>
        </p:txBody>
      </p:sp>
      <p:sp>
        <p:nvSpPr>
          <p:cNvPr id="26" name="Google Shape;342;p12">
            <a:extLst>
              <a:ext uri="{FF2B5EF4-FFF2-40B4-BE49-F238E27FC236}">
                <a16:creationId xmlns:a16="http://schemas.microsoft.com/office/drawing/2014/main" id="{B163751C-4EC3-4E4D-AAF2-56C6C0954D40}"/>
              </a:ext>
            </a:extLst>
          </p:cNvPr>
          <p:cNvSpPr txBox="1">
            <a:spLocks/>
          </p:cNvSpPr>
          <p:nvPr/>
        </p:nvSpPr>
        <p:spPr>
          <a:xfrm>
            <a:off x="3520746" y="3375378"/>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2000" b="1" dirty="0">
                <a:solidFill>
                  <a:schemeClr val="tx1"/>
                </a:solidFill>
                <a:latin typeface="+mn-lt"/>
                <a:ea typeface="Megrim"/>
                <a:cs typeface="Megrim"/>
                <a:sym typeface="Nixie One"/>
              </a:rPr>
              <a:t>التعليم</a:t>
            </a:r>
            <a:r>
              <a:rPr lang="en-US" sz="2000" b="1" dirty="0">
                <a:solidFill>
                  <a:schemeClr val="tx1"/>
                </a:solidFill>
                <a:latin typeface="+mn-lt"/>
                <a:ea typeface="Megrim"/>
                <a:cs typeface="Megrim"/>
                <a:sym typeface="Nixie One"/>
              </a:rPr>
              <a:t> </a:t>
            </a:r>
          </a:p>
        </p:txBody>
      </p:sp>
      <p:sp>
        <p:nvSpPr>
          <p:cNvPr id="27" name="Google Shape;342;p12">
            <a:extLst>
              <a:ext uri="{FF2B5EF4-FFF2-40B4-BE49-F238E27FC236}">
                <a16:creationId xmlns:a16="http://schemas.microsoft.com/office/drawing/2014/main" id="{29AA2FE2-EB94-43DC-87A5-8B06D600937F}"/>
              </a:ext>
            </a:extLst>
          </p:cNvPr>
          <p:cNvSpPr txBox="1">
            <a:spLocks/>
          </p:cNvSpPr>
          <p:nvPr/>
        </p:nvSpPr>
        <p:spPr>
          <a:xfrm>
            <a:off x="6452987" y="3418115"/>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2000" b="1" dirty="0">
                <a:solidFill>
                  <a:schemeClr val="tx1"/>
                </a:solidFill>
                <a:latin typeface="+mn-lt"/>
                <a:ea typeface="Megrim"/>
                <a:cs typeface="Megrim"/>
                <a:sym typeface="Nixie One"/>
              </a:rPr>
              <a:t>نمط الحياة</a:t>
            </a:r>
            <a:endParaRPr lang="en-US" sz="2000" b="1" dirty="0">
              <a:solidFill>
                <a:schemeClr val="tx1"/>
              </a:solidFill>
              <a:latin typeface="+mn-lt"/>
              <a:ea typeface="Megrim"/>
              <a:cs typeface="Megrim"/>
              <a:sym typeface="Nixie One"/>
            </a:endParaRPr>
          </a:p>
        </p:txBody>
      </p:sp>
      <p:sp>
        <p:nvSpPr>
          <p:cNvPr id="28" name="Google Shape;342;p12">
            <a:extLst>
              <a:ext uri="{FF2B5EF4-FFF2-40B4-BE49-F238E27FC236}">
                <a16:creationId xmlns:a16="http://schemas.microsoft.com/office/drawing/2014/main" id="{662B78B3-7833-45DC-B67A-ECFD54466ADB}"/>
              </a:ext>
            </a:extLst>
          </p:cNvPr>
          <p:cNvSpPr txBox="1">
            <a:spLocks/>
          </p:cNvSpPr>
          <p:nvPr/>
        </p:nvSpPr>
        <p:spPr>
          <a:xfrm>
            <a:off x="9369550" y="3454697"/>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2000" b="1" dirty="0">
                <a:solidFill>
                  <a:schemeClr val="tx1"/>
                </a:solidFill>
                <a:latin typeface="+mn-lt"/>
                <a:ea typeface="Megrim"/>
                <a:cs typeface="Megrim"/>
                <a:sym typeface="Nixie One"/>
              </a:rPr>
              <a:t>الترفيه</a:t>
            </a:r>
            <a:endParaRPr lang="en-US" sz="2000" b="1" dirty="0">
              <a:solidFill>
                <a:schemeClr val="tx1"/>
              </a:solidFill>
              <a:latin typeface="+mn-lt"/>
              <a:ea typeface="Megrim"/>
              <a:cs typeface="Megrim"/>
              <a:sym typeface="Nixie One"/>
            </a:endParaRPr>
          </a:p>
        </p:txBody>
      </p:sp>
      <p:sp>
        <p:nvSpPr>
          <p:cNvPr id="29" name="Google Shape;342;p12">
            <a:extLst>
              <a:ext uri="{FF2B5EF4-FFF2-40B4-BE49-F238E27FC236}">
                <a16:creationId xmlns:a16="http://schemas.microsoft.com/office/drawing/2014/main" id="{B4AB2B95-D291-4529-BE46-CD5BCBB45A4C}"/>
              </a:ext>
            </a:extLst>
          </p:cNvPr>
          <p:cNvSpPr txBox="1">
            <a:spLocks/>
          </p:cNvSpPr>
          <p:nvPr/>
        </p:nvSpPr>
        <p:spPr>
          <a:xfrm>
            <a:off x="7028769" y="6405980"/>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2000" b="1" dirty="0">
                <a:solidFill>
                  <a:schemeClr val="tx1"/>
                </a:solidFill>
                <a:latin typeface="+mn-lt"/>
                <a:ea typeface="Megrim"/>
                <a:cs typeface="Megrim"/>
                <a:sym typeface="Nixie One"/>
              </a:rPr>
              <a:t>الألعاب</a:t>
            </a:r>
            <a:endParaRPr lang="en-US" sz="2000" b="1" dirty="0">
              <a:solidFill>
                <a:schemeClr val="tx1"/>
              </a:solidFill>
              <a:latin typeface="+mn-lt"/>
              <a:ea typeface="Megrim"/>
              <a:cs typeface="Megrim"/>
              <a:sym typeface="Nixie One"/>
            </a:endParaRPr>
          </a:p>
        </p:txBody>
      </p:sp>
      <p:sp>
        <p:nvSpPr>
          <p:cNvPr id="30" name="Google Shape;342;p12">
            <a:extLst>
              <a:ext uri="{FF2B5EF4-FFF2-40B4-BE49-F238E27FC236}">
                <a16:creationId xmlns:a16="http://schemas.microsoft.com/office/drawing/2014/main" id="{D2C971DD-A0B5-4640-8F1D-6FC2A5A45F94}"/>
              </a:ext>
            </a:extLst>
          </p:cNvPr>
          <p:cNvSpPr txBox="1">
            <a:spLocks/>
          </p:cNvSpPr>
          <p:nvPr/>
        </p:nvSpPr>
        <p:spPr>
          <a:xfrm>
            <a:off x="1859061" y="6296375"/>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2000" b="1" dirty="0">
                <a:solidFill>
                  <a:schemeClr val="tx1"/>
                </a:solidFill>
                <a:latin typeface="+mn-lt"/>
                <a:ea typeface="Megrim"/>
                <a:cs typeface="Megrim"/>
                <a:sym typeface="Nixie One"/>
              </a:rPr>
              <a:t>التنقل </a:t>
            </a:r>
            <a:endParaRPr lang="en-US" sz="2000" b="1" dirty="0">
              <a:solidFill>
                <a:schemeClr val="tx1"/>
              </a:solidFill>
              <a:latin typeface="+mn-lt"/>
              <a:ea typeface="Megrim"/>
              <a:cs typeface="Megrim"/>
              <a:sym typeface="Nixie One"/>
            </a:endParaRPr>
          </a:p>
        </p:txBody>
      </p:sp>
    </p:spTree>
    <p:extLst>
      <p:ext uri="{BB962C8B-B14F-4D97-AF65-F5344CB8AC3E}">
        <p14:creationId xmlns:p14="http://schemas.microsoft.com/office/powerpoint/2010/main" val="4275506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2D840-9F70-480A-AE90-F473BFB75B4E}"/>
              </a:ext>
            </a:extLst>
          </p:cNvPr>
          <p:cNvSpPr txBox="1"/>
          <p:nvPr/>
        </p:nvSpPr>
        <p:spPr>
          <a:xfrm>
            <a:off x="176022" y="82296"/>
            <a:ext cx="4780026" cy="341632"/>
          </a:xfrm>
          <a:prstGeom prst="rect">
            <a:avLst/>
          </a:prstGeom>
          <a:noFill/>
        </p:spPr>
        <p:txBody>
          <a:bodyPr wrap="square">
            <a:spAutoFit/>
          </a:bodyPr>
          <a:lstStyle/>
          <a:p>
            <a:pPr>
              <a:lnSpc>
                <a:spcPct val="90000"/>
              </a:lnSpc>
              <a:spcBef>
                <a:spcPct val="0"/>
              </a:spcBef>
              <a:spcAft>
                <a:spcPts val="600"/>
              </a:spcAft>
            </a:pPr>
            <a:r>
              <a:rPr lang="en-US" sz="1800" b="1" kern="1200" dirty="0">
                <a:solidFill>
                  <a:schemeClr val="tx1"/>
                </a:solidFill>
                <a:latin typeface="Politica" panose="02000506060000020004" pitchFamily="2" charset="0"/>
                <a:ea typeface="+mj-ea"/>
                <a:cs typeface="+mj-cs"/>
              </a:rPr>
              <a:t>Steps of Mobile App Development </a:t>
            </a:r>
          </a:p>
        </p:txBody>
      </p:sp>
      <p:sp>
        <p:nvSpPr>
          <p:cNvPr id="5" name="TextBox 4">
            <a:extLst>
              <a:ext uri="{FF2B5EF4-FFF2-40B4-BE49-F238E27FC236}">
                <a16:creationId xmlns:a16="http://schemas.microsoft.com/office/drawing/2014/main" id="{5CF01820-9DD9-4BFB-8422-CD68F7EF49A2}"/>
              </a:ext>
            </a:extLst>
          </p:cNvPr>
          <p:cNvSpPr txBox="1"/>
          <p:nvPr/>
        </p:nvSpPr>
        <p:spPr>
          <a:xfrm>
            <a:off x="7113270" y="82296"/>
            <a:ext cx="4780026" cy="341632"/>
          </a:xfrm>
          <a:prstGeom prst="rect">
            <a:avLst/>
          </a:prstGeom>
          <a:noFill/>
        </p:spPr>
        <p:txBody>
          <a:bodyPr wrap="square">
            <a:spAutoFit/>
          </a:bodyPr>
          <a:lstStyle/>
          <a:p>
            <a:pPr algn="r">
              <a:lnSpc>
                <a:spcPct val="90000"/>
              </a:lnSpc>
              <a:spcBef>
                <a:spcPct val="0"/>
              </a:spcBef>
              <a:spcAft>
                <a:spcPts val="600"/>
              </a:spcAft>
            </a:pPr>
            <a:r>
              <a:rPr lang="ar-DZ" sz="1800" b="1" kern="1200" dirty="0">
                <a:solidFill>
                  <a:schemeClr val="tx1"/>
                </a:solidFill>
                <a:latin typeface="Politica" panose="02000506060000020004" pitchFamily="2" charset="0"/>
                <a:ea typeface="+mj-ea"/>
                <a:cs typeface="+mj-cs"/>
              </a:rPr>
              <a:t>خطوات تطوير التطبيقا</a:t>
            </a:r>
            <a:r>
              <a:rPr lang="ar-DZ" b="1" dirty="0">
                <a:latin typeface="Politica" panose="02000506060000020004" pitchFamily="2" charset="0"/>
                <a:ea typeface="+mj-ea"/>
                <a:cs typeface="+mj-cs"/>
              </a:rPr>
              <a:t>ت الالكترونية</a:t>
            </a:r>
            <a:endParaRPr lang="en-US" sz="1800" b="1" kern="1200" dirty="0">
              <a:solidFill>
                <a:schemeClr val="tx1"/>
              </a:solidFill>
              <a:latin typeface="Politica" panose="02000506060000020004" pitchFamily="2" charset="0"/>
              <a:ea typeface="+mj-ea"/>
              <a:cs typeface="+mj-cs"/>
            </a:endParaRPr>
          </a:p>
        </p:txBody>
      </p:sp>
      <p:sp>
        <p:nvSpPr>
          <p:cNvPr id="6" name="TextBox 5">
            <a:extLst>
              <a:ext uri="{FF2B5EF4-FFF2-40B4-BE49-F238E27FC236}">
                <a16:creationId xmlns:a16="http://schemas.microsoft.com/office/drawing/2014/main" id="{2A057E34-E148-4E97-86FB-1C3914D7FAF9}"/>
              </a:ext>
            </a:extLst>
          </p:cNvPr>
          <p:cNvSpPr txBox="1"/>
          <p:nvPr/>
        </p:nvSpPr>
        <p:spPr>
          <a:xfrm>
            <a:off x="10663642" y="6447566"/>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10" name="Picture 7" descr="Picture 7">
            <a:extLst>
              <a:ext uri="{FF2B5EF4-FFF2-40B4-BE49-F238E27FC236}">
                <a16:creationId xmlns:a16="http://schemas.microsoft.com/office/drawing/2014/main" id="{8A9FF2B2-6A75-4C4B-9070-995FB7654A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450302"/>
            <a:ext cx="1044682" cy="369336"/>
          </a:xfrm>
          <a:prstGeom prst="rect">
            <a:avLst/>
          </a:prstGeom>
          <a:ln w="12700">
            <a:miter lim="400000"/>
          </a:ln>
        </p:spPr>
      </p:pic>
      <p:sp>
        <p:nvSpPr>
          <p:cNvPr id="9" name="TextBox 8">
            <a:extLst>
              <a:ext uri="{FF2B5EF4-FFF2-40B4-BE49-F238E27FC236}">
                <a16:creationId xmlns:a16="http://schemas.microsoft.com/office/drawing/2014/main" id="{093499F8-A8D4-4CAE-A418-E0674B4372F7}"/>
              </a:ext>
            </a:extLst>
          </p:cNvPr>
          <p:cNvSpPr txBox="1"/>
          <p:nvPr/>
        </p:nvSpPr>
        <p:spPr>
          <a:xfrm>
            <a:off x="3047238" y="3133267"/>
            <a:ext cx="6094476" cy="646331"/>
          </a:xfrm>
          <a:prstGeom prst="rect">
            <a:avLst/>
          </a:prstGeom>
          <a:noFill/>
        </p:spPr>
        <p:txBody>
          <a:bodyPr wrap="square">
            <a:spAutoFit/>
          </a:bodyPr>
          <a:lstStyle/>
          <a:p>
            <a:r>
              <a:rPr lang="en-US" dirty="0"/>
              <a:t>https://www.youtube.com/results?search_query=6+steps+of+mobile+app+development</a:t>
            </a:r>
          </a:p>
        </p:txBody>
      </p:sp>
    </p:spTree>
    <p:extLst>
      <p:ext uri="{BB962C8B-B14F-4D97-AF65-F5344CB8AC3E}">
        <p14:creationId xmlns:p14="http://schemas.microsoft.com/office/powerpoint/2010/main" val="7793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p:cNvGrpSpPr/>
          <p:nvPr/>
        </p:nvGrpSpPr>
        <p:grpSpPr>
          <a:xfrm>
            <a:off x="9346162" y="6273830"/>
            <a:ext cx="1317480" cy="429393"/>
            <a:chOff x="9331349" y="6222078"/>
            <a:chExt cx="1450765" cy="47283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Picture 11"/>
          <p:cNvPicPr>
            <a:picLocks noChangeAspect="1"/>
          </p:cNvPicPr>
          <p:nvPr/>
        </p:nvPicPr>
        <p:blipFill rotWithShape="1">
          <a:blip r:embed="rId4" cstate="email">
            <a:lum/>
            <a:extLst>
              <a:ext uri="{28A0092B-C50C-407E-A947-70E740481C1C}">
                <a14:useLocalDpi xmlns:a14="http://schemas.microsoft.com/office/drawing/2010/main"/>
              </a:ext>
            </a:extLst>
          </a:blip>
          <a:srcRect l="6415" t="8200" r="76033" b="38094"/>
          <a:stretch/>
        </p:blipFill>
        <p:spPr>
          <a:xfrm>
            <a:off x="1" y="-297710"/>
            <a:ext cx="2051594" cy="7155710"/>
          </a:xfrm>
          <a:prstGeom prst="rect">
            <a:avLst/>
          </a:prstGeom>
        </p:spPr>
      </p:pic>
      <p:sp>
        <p:nvSpPr>
          <p:cNvPr id="16" name="Title 1">
            <a:extLst>
              <a:ext uri="{FF2B5EF4-FFF2-40B4-BE49-F238E27FC236}">
                <a16:creationId xmlns:a16="http://schemas.microsoft.com/office/drawing/2014/main" id="{DBA70AB3-8402-4130-8019-3EFA205FE93F}"/>
              </a:ext>
            </a:extLst>
          </p:cNvPr>
          <p:cNvSpPr txBox="1">
            <a:spLocks/>
          </p:cNvSpPr>
          <p:nvPr/>
        </p:nvSpPr>
        <p:spPr>
          <a:xfrm>
            <a:off x="2544522" y="308013"/>
            <a:ext cx="8069894" cy="6987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dk1"/>
                </a:solidFill>
                <a:latin typeface="Politica" panose="02000506060000020004" pitchFamily="2" charset="0"/>
                <a:ea typeface="Raleway ExtraBold"/>
                <a:cs typeface="Raleway ExtraBold"/>
              </a:rPr>
              <a:t>WHO</a:t>
            </a:r>
            <a:r>
              <a:rPr lang="en-US" sz="1600" b="1" dirty="0">
                <a:latin typeface="Politica" panose="02000506060000020004" pitchFamily="2" charset="0"/>
              </a:rPr>
              <a:t>  </a:t>
            </a:r>
            <a:r>
              <a:rPr lang="en-US" sz="4400" b="1" dirty="0">
                <a:solidFill>
                  <a:schemeClr val="dk1"/>
                </a:solidFill>
                <a:latin typeface="Politica" panose="02000506060000020004" pitchFamily="2" charset="0"/>
                <a:ea typeface="Raleway ExtraBold"/>
                <a:cs typeface="Raleway ExtraBold"/>
                <a:sym typeface="Raleway ExtraBold"/>
              </a:rPr>
              <a:t>ARE</a:t>
            </a:r>
            <a:r>
              <a:rPr lang="en-US" sz="1600" b="1" dirty="0">
                <a:latin typeface="Politica" panose="02000506060000020004" pitchFamily="2" charset="0"/>
              </a:rPr>
              <a:t>  </a:t>
            </a:r>
            <a:r>
              <a:rPr lang="en-US" sz="4400" b="1" dirty="0">
                <a:solidFill>
                  <a:schemeClr val="dk1"/>
                </a:solidFill>
                <a:latin typeface="Politica" panose="02000506060000020004" pitchFamily="2" charset="0"/>
                <a:ea typeface="Raleway ExtraBold"/>
                <a:cs typeface="Raleway ExtraBold"/>
              </a:rPr>
              <a:t>WE?</a:t>
            </a:r>
            <a:r>
              <a:rPr lang="ar-DZ" sz="4400" b="1" dirty="0">
                <a:solidFill>
                  <a:schemeClr val="dk1"/>
                </a:solidFill>
                <a:latin typeface="Politica" panose="02000506060000020004" pitchFamily="2" charset="0"/>
                <a:ea typeface="Raleway ExtraBold"/>
                <a:cs typeface="Raleway ExtraBold"/>
              </a:rPr>
              <a:t> </a:t>
            </a:r>
            <a:r>
              <a:rPr lang="ar-DZ" sz="4400" dirty="0">
                <a:solidFill>
                  <a:schemeClr val="dk1"/>
                </a:solidFill>
                <a:latin typeface="Raleway ExtraBold"/>
                <a:ea typeface="Raleway ExtraBold"/>
                <a:cs typeface="Raleway ExtraBold"/>
              </a:rPr>
              <a:t>من نحن؟                  </a:t>
            </a:r>
            <a:endParaRPr lang="en-US" sz="3600" b="1" i="1" dirty="0">
              <a:solidFill>
                <a:schemeClr val="tx1"/>
              </a:solidFill>
              <a:latin typeface="Roboto"/>
              <a:ea typeface="Roboto"/>
              <a:cs typeface="Roboto"/>
              <a:sym typeface="Work Sans Light"/>
            </a:endParaRPr>
          </a:p>
        </p:txBody>
      </p:sp>
      <p:sp>
        <p:nvSpPr>
          <p:cNvPr id="17" name="Text Placeholder 2">
            <a:extLst>
              <a:ext uri="{FF2B5EF4-FFF2-40B4-BE49-F238E27FC236}">
                <a16:creationId xmlns:a16="http://schemas.microsoft.com/office/drawing/2014/main" id="{2C5E85B8-90A2-4A9E-BBB0-0D03E9C89C2C}"/>
              </a:ext>
            </a:extLst>
          </p:cNvPr>
          <p:cNvSpPr txBox="1">
            <a:spLocks/>
          </p:cNvSpPr>
          <p:nvPr/>
        </p:nvSpPr>
        <p:spPr>
          <a:xfrm>
            <a:off x="2507087" y="1273375"/>
            <a:ext cx="4432909" cy="51179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2000" dirty="0">
                <a:latin typeface="Consolas" panose="020B0609020204030204" pitchFamily="49" charset="0"/>
              </a:rPr>
              <a:t>ستوديو 5\6 هو مختبر تصنيع للأطفال الذين يتراوح أعمارهم بين عمر 7 و 18.</a:t>
            </a:r>
            <a:endParaRPr lang="en-US" sz="2000" dirty="0">
              <a:latin typeface="Consolas" panose="020B0609020204030204" pitchFamily="49" charset="0"/>
            </a:endParaRPr>
          </a:p>
          <a:p>
            <a:endParaRPr lang="en-US" sz="2000" dirty="0">
              <a:latin typeface="Consolas" panose="020B0609020204030204" pitchFamily="49" charset="0"/>
            </a:endParaRPr>
          </a:p>
          <a:p>
            <a:r>
              <a:rPr lang="en-US" sz="2400" b="1" dirty="0">
                <a:latin typeface="Politica" panose="02000506060000020004" pitchFamily="2" charset="0"/>
              </a:rPr>
              <a:t>STUDIO 5\6 is a fabrication lab targeting kids from age 7 to 18. </a:t>
            </a:r>
          </a:p>
          <a:p>
            <a:pPr marL="101600" algn="ctr" rtl="1"/>
            <a:r>
              <a:rPr lang="en-US" sz="1800" b="1" i="1" dirty="0">
                <a:solidFill>
                  <a:schemeClr val="tx1"/>
                </a:solidFill>
                <a:latin typeface="Roboto"/>
                <a:ea typeface="Roboto"/>
                <a:cs typeface="Roboto"/>
              </a:rPr>
              <a:t>_____</a:t>
            </a:r>
          </a:p>
          <a:p>
            <a:pPr marL="101600" algn="ctr" rtl="1"/>
            <a:endParaRPr lang="en-US" sz="1800" b="1" i="1" dirty="0">
              <a:solidFill>
                <a:schemeClr val="tx1"/>
              </a:solidFill>
              <a:latin typeface="Roboto"/>
              <a:ea typeface="Roboto"/>
              <a:cs typeface="Roboto"/>
            </a:endParaRPr>
          </a:p>
          <a:p>
            <a:pPr marL="101600" algn="ctr" rtl="1"/>
            <a:endParaRPr lang="en-US" sz="1800" b="1" i="1" dirty="0">
              <a:solidFill>
                <a:schemeClr val="tx1"/>
              </a:solidFill>
              <a:latin typeface="Roboto"/>
              <a:ea typeface="Roboto"/>
              <a:cs typeface="Roboto"/>
            </a:endParaRPr>
          </a:p>
          <a:p>
            <a:pPr algn="r"/>
            <a:r>
              <a:rPr lang="ar-DZ" sz="2000" dirty="0">
                <a:latin typeface="Consolas" panose="020B0609020204030204" pitchFamily="49" charset="0"/>
              </a:rPr>
              <a:t>سوف يحتوي مخبر التصنيع على آلات ومعدات مختلفة لتصنيع مختلف النماذج المبدئية المبتكرة.</a:t>
            </a:r>
            <a:endParaRPr lang="ar-QA" sz="2000" dirty="0">
              <a:latin typeface="Consolas" panose="020B0609020204030204" pitchFamily="49" charset="0"/>
            </a:endParaRPr>
          </a:p>
          <a:p>
            <a:endParaRPr lang="en-US" sz="2000" dirty="0">
              <a:latin typeface="Consolas" panose="020B0609020204030204" pitchFamily="49" charset="0"/>
            </a:endParaRPr>
          </a:p>
          <a:p>
            <a:r>
              <a:rPr lang="en-US" sz="2400" b="1" dirty="0">
                <a:latin typeface="Politica" panose="02000506060000020004" pitchFamily="2" charset="0"/>
              </a:rPr>
              <a:t>We will have Fablab with different machines and tools to use for creating active prototypes.</a:t>
            </a:r>
            <a:endParaRPr lang="ar-DZ" sz="2400" b="1" dirty="0">
              <a:latin typeface="Politica" panose="02000506060000020004" pitchFamily="2" charset="0"/>
            </a:endParaRPr>
          </a:p>
          <a:p>
            <a:endParaRPr lang="ar-DZ" sz="2000" dirty="0">
              <a:latin typeface="Consolas" panose="020B0609020204030204" pitchFamily="49" charset="0"/>
            </a:endParaRPr>
          </a:p>
        </p:txBody>
      </p:sp>
      <p:pic>
        <p:nvPicPr>
          <p:cNvPr id="18" name="Picture 17">
            <a:extLst>
              <a:ext uri="{FF2B5EF4-FFF2-40B4-BE49-F238E27FC236}">
                <a16:creationId xmlns:a16="http://schemas.microsoft.com/office/drawing/2014/main" id="{CCB8D865-3919-4D62-9B8A-ED14446A8D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0611" y="1820131"/>
            <a:ext cx="4882149" cy="4028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77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1</a:t>
            </a:r>
          </a:p>
        </p:txBody>
      </p:sp>
      <p:sp>
        <p:nvSpPr>
          <p:cNvPr id="14" name="TextBox 13"/>
          <p:cNvSpPr txBox="1"/>
          <p:nvPr/>
        </p:nvSpPr>
        <p:spPr>
          <a:xfrm>
            <a:off x="410698" y="3636180"/>
            <a:ext cx="3918051" cy="646331"/>
          </a:xfrm>
          <a:prstGeom prst="rect">
            <a:avLst/>
          </a:prstGeom>
          <a:noFill/>
        </p:spPr>
        <p:txBody>
          <a:bodyPr wrap="square" rtlCol="0">
            <a:spAutoFit/>
          </a:bodyPr>
          <a:lstStyle/>
          <a:p>
            <a:r>
              <a:rPr lang="en-US" sz="3600" dirty="0">
                <a:latin typeface="Politica" charset="0"/>
                <a:ea typeface="Politica" charset="0"/>
                <a:cs typeface="Politica" charset="0"/>
              </a:rPr>
              <a:t>Design the app #1</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3138824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a:srcRect/>
          <a:stretch/>
        </p:blipFill>
        <p:spPr>
          <a:xfrm>
            <a:off x="583163" y="2466129"/>
            <a:ext cx="6486172" cy="3891703"/>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Tree>
    <p:extLst>
      <p:ext uri="{BB962C8B-B14F-4D97-AF65-F5344CB8AC3E}">
        <p14:creationId xmlns:p14="http://schemas.microsoft.com/office/powerpoint/2010/main" val="370284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AAE191B4-69D8-4E1F-B145-F3FAE496E8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63413"/>
            <a:ext cx="12192000" cy="5794587"/>
          </a:xfrm>
          <a:prstGeom prst="rect">
            <a:avLst/>
          </a:prstGeom>
        </p:spPr>
      </p:pic>
      <p:sp>
        <p:nvSpPr>
          <p:cNvPr id="5" name="Google Shape;342;p12">
            <a:extLst>
              <a:ext uri="{FF2B5EF4-FFF2-40B4-BE49-F238E27FC236}">
                <a16:creationId xmlns:a16="http://schemas.microsoft.com/office/drawing/2014/main" id="{9CDB1880-8F64-47E8-84AB-BCF8A007C5A6}"/>
              </a:ext>
            </a:extLst>
          </p:cNvPr>
          <p:cNvSpPr txBox="1">
            <a:spLocks/>
          </p:cNvSpPr>
          <p:nvPr/>
        </p:nvSpPr>
        <p:spPr>
          <a:xfrm>
            <a:off x="68679" y="149159"/>
            <a:ext cx="6384307" cy="76982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tx1"/>
                </a:solidFill>
                <a:latin typeface="Politica" panose="02000506060000020004" pitchFamily="2" charset="0"/>
                <a:ea typeface="Megrim"/>
                <a:cs typeface="Megrim"/>
                <a:sym typeface="Nixie One"/>
              </a:rPr>
              <a:t>Paper-based prototype </a:t>
            </a:r>
          </a:p>
        </p:txBody>
      </p:sp>
    </p:spTree>
    <p:extLst>
      <p:ext uri="{BB962C8B-B14F-4D97-AF65-F5344CB8AC3E}">
        <p14:creationId xmlns:p14="http://schemas.microsoft.com/office/powerpoint/2010/main" val="4244574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0972"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Paper-based prototype</a:t>
            </a:r>
          </a:p>
        </p:txBody>
      </p:sp>
      <p:sp>
        <p:nvSpPr>
          <p:cNvPr id="13" name="Google Shape;342;p12">
            <a:extLst>
              <a:ext uri="{FF2B5EF4-FFF2-40B4-BE49-F238E27FC236}">
                <a16:creationId xmlns:a16="http://schemas.microsoft.com/office/drawing/2014/main" id="{2FA9AED0-1821-40A9-B58A-268CAA64F07F}"/>
              </a:ext>
            </a:extLst>
          </p:cNvPr>
          <p:cNvSpPr txBox="1">
            <a:spLocks/>
          </p:cNvSpPr>
          <p:nvPr/>
        </p:nvSpPr>
        <p:spPr>
          <a:xfrm>
            <a:off x="7391175" y="430464"/>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800" b="1" dirty="0">
                <a:solidFill>
                  <a:schemeClr val="bg1"/>
                </a:solidFill>
                <a:latin typeface="+mn-lt"/>
                <a:ea typeface="Megrim"/>
                <a:cs typeface="Megrim"/>
                <a:sym typeface="Nixie One"/>
              </a:rPr>
              <a:t>النموذج الورقي</a:t>
            </a:r>
            <a:endParaRPr lang="en-US" sz="4800" b="1" dirty="0">
              <a:solidFill>
                <a:schemeClr val="bg1"/>
              </a:solidFill>
              <a:latin typeface="+mn-lt"/>
              <a:ea typeface="Megrim"/>
              <a:cs typeface="Megrim"/>
              <a:sym typeface="Nixie One"/>
            </a:endParaRPr>
          </a:p>
        </p:txBody>
      </p:sp>
      <p:sp>
        <p:nvSpPr>
          <p:cNvPr id="11" name="TextBox 10">
            <a:extLst>
              <a:ext uri="{FF2B5EF4-FFF2-40B4-BE49-F238E27FC236}">
                <a16:creationId xmlns:a16="http://schemas.microsoft.com/office/drawing/2014/main" id="{69977AB1-6DDA-4282-A153-2B300F2A1B18}"/>
              </a:ext>
            </a:extLst>
          </p:cNvPr>
          <p:cNvSpPr txBox="1"/>
          <p:nvPr/>
        </p:nvSpPr>
        <p:spPr>
          <a:xfrm>
            <a:off x="2900934" y="3235190"/>
            <a:ext cx="6295644" cy="369332"/>
          </a:xfrm>
          <a:prstGeom prst="rect">
            <a:avLst/>
          </a:prstGeom>
          <a:noFill/>
        </p:spPr>
        <p:txBody>
          <a:bodyPr wrap="square">
            <a:spAutoFit/>
          </a:bodyPr>
          <a:lstStyle/>
          <a:p>
            <a:r>
              <a:rPr lang="en-US" dirty="0"/>
              <a:t>https://www.youtube.com/watch?v=y20E3qBmHpg</a:t>
            </a:r>
          </a:p>
        </p:txBody>
      </p:sp>
    </p:spTree>
    <p:extLst>
      <p:ext uri="{BB962C8B-B14F-4D97-AF65-F5344CB8AC3E}">
        <p14:creationId xmlns:p14="http://schemas.microsoft.com/office/powerpoint/2010/main" val="31043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8BC6F-069E-431D-8A9D-F4542DE211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5082"/>
            <a:ext cx="12192000" cy="5927835"/>
          </a:xfrm>
          <a:prstGeom prst="rect">
            <a:avLst/>
          </a:prstGeom>
        </p:spPr>
      </p:pic>
      <p:sp>
        <p:nvSpPr>
          <p:cNvPr id="4" name="TextBox 33">
            <a:extLst>
              <a:ext uri="{FF2B5EF4-FFF2-40B4-BE49-F238E27FC236}">
                <a16:creationId xmlns:a16="http://schemas.microsoft.com/office/drawing/2014/main" id="{6B3A1969-8E16-4C6B-94A1-F6AE8EBBCCDC}"/>
              </a:ext>
            </a:extLst>
          </p:cNvPr>
          <p:cNvSpPr txBox="1"/>
          <p:nvPr/>
        </p:nvSpPr>
        <p:spPr>
          <a:xfrm>
            <a:off x="10663642" y="6465853"/>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5" name="Picture 7" descr="Picture 7">
            <a:extLst>
              <a:ext uri="{FF2B5EF4-FFF2-40B4-BE49-F238E27FC236}">
                <a16:creationId xmlns:a16="http://schemas.microsoft.com/office/drawing/2014/main" id="{C5F0B4FD-5186-446D-9D01-6DD6D1919F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5417" y="6450302"/>
            <a:ext cx="1044682" cy="369336"/>
          </a:xfrm>
          <a:prstGeom prst="rect">
            <a:avLst/>
          </a:prstGeom>
          <a:ln w="12700">
            <a:miter lim="400000"/>
          </a:ln>
        </p:spPr>
      </p:pic>
      <p:sp>
        <p:nvSpPr>
          <p:cNvPr id="6" name="Text Placeholder 2">
            <a:extLst>
              <a:ext uri="{FF2B5EF4-FFF2-40B4-BE49-F238E27FC236}">
                <a16:creationId xmlns:a16="http://schemas.microsoft.com/office/drawing/2014/main" id="{2673AA4D-3841-4C71-99BE-3702DE874C58}"/>
              </a:ext>
            </a:extLst>
          </p:cNvPr>
          <p:cNvSpPr txBox="1">
            <a:spLocks/>
          </p:cNvSpPr>
          <p:nvPr/>
        </p:nvSpPr>
        <p:spPr>
          <a:xfrm>
            <a:off x="1605243" y="4830470"/>
            <a:ext cx="3512063" cy="1298677"/>
          </a:xfrm>
          <a:prstGeom prst="rect">
            <a:avLst/>
          </a:prstGeom>
          <a:solidFill>
            <a:schemeClr val="bg2">
              <a:lumMod val="5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DZ" altLang="en-US" sz="2000" b="0" i="0" u="none" strike="noStrike" cap="none" normalizeH="0" baseline="0" dirty="0">
                <a:ln>
                  <a:noFill/>
                </a:ln>
                <a:solidFill>
                  <a:schemeClr val="bg1"/>
                </a:solidFill>
                <a:effectLst/>
                <a:latin typeface="Google Sans"/>
                <a:cs typeface="Arial" panose="020B0604020202020204" pitchFamily="34" charset="0"/>
              </a:rPr>
              <a:t>تصميم </a:t>
            </a:r>
            <a:r>
              <a:rPr lang="ar-DZ" altLang="en-US" sz="2000" dirty="0">
                <a:solidFill>
                  <a:schemeClr val="bg1"/>
                </a:solidFill>
                <a:latin typeface="Google Sans"/>
                <a:cs typeface="Arial" panose="020B0604020202020204" pitchFamily="34" charset="0"/>
              </a:rPr>
              <a:t>واجهة التطبيق.</a:t>
            </a:r>
            <a:endParaRPr kumimoji="0" lang="en-US" altLang="en-US" sz="2000" b="0" i="0" u="none" strike="noStrike" cap="none" normalizeH="0" baseline="0" dirty="0">
              <a:ln>
                <a:noFill/>
              </a:ln>
              <a:solidFill>
                <a:schemeClr val="bg1"/>
              </a:solidFill>
              <a:effectLst/>
              <a:latin typeface="Arial" panose="020B0604020202020204" pitchFamily="34" charset="0"/>
            </a:endParaRPr>
          </a:p>
          <a:p>
            <a:pPr lvl="0" algn="r" rtl="1" eaLnBrk="0" fontAlgn="base" hangingPunct="0">
              <a:spcBef>
                <a:spcPct val="0"/>
              </a:spcBef>
              <a:spcAft>
                <a:spcPct val="0"/>
              </a:spcAft>
              <a:buClrTx/>
            </a:pPr>
            <a:endParaRPr lang="en-US" sz="2000" dirty="0">
              <a:solidFill>
                <a:schemeClr val="bg1"/>
              </a:solidFill>
              <a:latin typeface="Consolas" panose="020B0609020204030204" pitchFamily="49" charset="0"/>
            </a:endParaRPr>
          </a:p>
          <a:p>
            <a:pPr marL="457200" lvl="0" indent="-317500">
              <a:buClr>
                <a:srgbClr val="FFFFFF"/>
              </a:buClr>
              <a:buSzPts val="1400"/>
              <a:buFont typeface="Lato"/>
              <a:buChar char="●"/>
            </a:pPr>
            <a:r>
              <a:rPr lang="en-US" sz="2400" dirty="0">
                <a:solidFill>
                  <a:srgbClr val="FFFFFF"/>
                </a:solidFill>
                <a:latin typeface="Politica" panose="02000506060000020004" pitchFamily="2" charset="0"/>
                <a:sym typeface="Lato"/>
              </a:rPr>
              <a:t>Design the user-interface.</a:t>
            </a:r>
          </a:p>
        </p:txBody>
      </p:sp>
      <p:sp>
        <p:nvSpPr>
          <p:cNvPr id="7" name="Google Shape;415;p20">
            <a:extLst>
              <a:ext uri="{FF2B5EF4-FFF2-40B4-BE49-F238E27FC236}">
                <a16:creationId xmlns:a16="http://schemas.microsoft.com/office/drawing/2014/main" id="{EAA6B7EE-D9D8-410C-A4B0-D9980FDA41B0}"/>
              </a:ext>
            </a:extLst>
          </p:cNvPr>
          <p:cNvSpPr txBox="1">
            <a:spLocks/>
          </p:cNvSpPr>
          <p:nvPr/>
        </p:nvSpPr>
        <p:spPr>
          <a:xfrm>
            <a:off x="980150" y="3191334"/>
            <a:ext cx="4227412" cy="236585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highlight>
                  <a:srgbClr val="F72E41"/>
                </a:highlight>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highlight>
                  <a:srgbClr val="F72E41"/>
                </a:highlight>
              </a:rPr>
            </a:br>
            <a:r>
              <a:rPr lang="en-US" sz="3200" dirty="0">
                <a:solidFill>
                  <a:schemeClr val="bg1"/>
                </a:solidFill>
                <a:highlight>
                  <a:srgbClr val="F72E41"/>
                </a:highlight>
                <a:latin typeface="Politica" panose="02000506060000020004" pitchFamily="2" charset="0"/>
              </a:rPr>
              <a:t>What we will develop TODAY?</a:t>
            </a:r>
            <a:endParaRPr lang="en-US" sz="3000" dirty="0">
              <a:solidFill>
                <a:schemeClr val="bg1"/>
              </a:solidFill>
              <a:highlight>
                <a:srgbClr val="F72E41"/>
              </a:highlight>
              <a:latin typeface="Politica" panose="02000506060000020004" pitchFamily="2" charset="0"/>
            </a:endParaRPr>
          </a:p>
        </p:txBody>
      </p:sp>
    </p:spTree>
    <p:extLst>
      <p:ext uri="{BB962C8B-B14F-4D97-AF65-F5344CB8AC3E}">
        <p14:creationId xmlns:p14="http://schemas.microsoft.com/office/powerpoint/2010/main" val="3893782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Screen1 - START </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267347" y="2416628"/>
            <a:ext cx="5537463" cy="184778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Label.</a:t>
            </a:r>
          </a:p>
          <a:p>
            <a:r>
              <a:rPr lang="en-US" sz="4800" dirty="0">
                <a:solidFill>
                  <a:schemeClr val="bg1"/>
                </a:solidFill>
                <a:latin typeface="Politica" panose="02000506060000020004" pitchFamily="2" charset="0"/>
                <a:ea typeface="Megrim"/>
                <a:cs typeface="Megrim"/>
                <a:sym typeface="Nixie One"/>
              </a:rPr>
              <a:t>2- Button.</a:t>
            </a:r>
          </a:p>
        </p:txBody>
      </p:sp>
      <p:pic>
        <p:nvPicPr>
          <p:cNvPr id="4" name="Picture 3">
            <a:extLst>
              <a:ext uri="{FF2B5EF4-FFF2-40B4-BE49-F238E27FC236}">
                <a16:creationId xmlns:a16="http://schemas.microsoft.com/office/drawing/2014/main" id="{39A1BC4B-5FB6-448D-B06A-83501CA3E5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59112" y="784435"/>
            <a:ext cx="2504530" cy="5112167"/>
          </a:xfrm>
          <a:prstGeom prst="rect">
            <a:avLst/>
          </a:prstGeom>
          <a:ln>
            <a:solidFill>
              <a:schemeClr val="tx1"/>
            </a:solidFill>
          </a:ln>
        </p:spPr>
      </p:pic>
    </p:spTree>
    <p:extLst>
      <p:ext uri="{BB962C8B-B14F-4D97-AF65-F5344CB8AC3E}">
        <p14:creationId xmlns:p14="http://schemas.microsoft.com/office/powerpoint/2010/main" val="2833565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Screen2 - COLLECTIONS </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267347" y="1588852"/>
            <a:ext cx="5537463" cy="4572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Label.</a:t>
            </a:r>
          </a:p>
          <a:p>
            <a:r>
              <a:rPr lang="en-US" sz="4800" dirty="0">
                <a:solidFill>
                  <a:schemeClr val="bg1"/>
                </a:solidFill>
                <a:latin typeface="Politica" panose="02000506060000020004" pitchFamily="2" charset="0"/>
                <a:ea typeface="Megrim"/>
                <a:cs typeface="Megrim"/>
                <a:sym typeface="Nixie One"/>
              </a:rPr>
              <a:t>2- Image 1.</a:t>
            </a:r>
          </a:p>
          <a:p>
            <a:r>
              <a:rPr lang="en-US" sz="4800" dirty="0">
                <a:solidFill>
                  <a:schemeClr val="bg1"/>
                </a:solidFill>
                <a:latin typeface="Politica" panose="02000506060000020004" pitchFamily="2" charset="0"/>
                <a:ea typeface="Megrim"/>
                <a:cs typeface="Megrim"/>
                <a:sym typeface="Nixie One"/>
              </a:rPr>
              <a:t>3- Image 2.</a:t>
            </a:r>
          </a:p>
          <a:p>
            <a:r>
              <a:rPr lang="en-US" sz="4800" dirty="0">
                <a:solidFill>
                  <a:schemeClr val="bg1"/>
                </a:solidFill>
                <a:latin typeface="Politica" panose="02000506060000020004" pitchFamily="2" charset="0"/>
                <a:ea typeface="Megrim"/>
                <a:cs typeface="Megrim"/>
                <a:sym typeface="Nixie One"/>
              </a:rPr>
              <a:t>4- Button 1.</a:t>
            </a:r>
          </a:p>
          <a:p>
            <a:r>
              <a:rPr lang="en-US" sz="4800" dirty="0">
                <a:solidFill>
                  <a:schemeClr val="bg1"/>
                </a:solidFill>
                <a:latin typeface="Politica" panose="02000506060000020004" pitchFamily="2" charset="0"/>
                <a:ea typeface="Megrim"/>
                <a:cs typeface="Megrim"/>
                <a:sym typeface="Nixie One"/>
              </a:rPr>
              <a:t>5- Button 2.</a:t>
            </a:r>
          </a:p>
          <a:p>
            <a:r>
              <a:rPr lang="en-US" sz="4800" dirty="0">
                <a:solidFill>
                  <a:schemeClr val="bg1"/>
                </a:solidFill>
                <a:latin typeface="Politica" panose="02000506060000020004" pitchFamily="2" charset="0"/>
                <a:ea typeface="Megrim"/>
                <a:cs typeface="Megrim"/>
                <a:sym typeface="Nixie One"/>
              </a:rPr>
              <a:t>6- Button 3.</a:t>
            </a:r>
          </a:p>
        </p:txBody>
      </p:sp>
      <p:pic>
        <p:nvPicPr>
          <p:cNvPr id="5" name="Picture 4">
            <a:extLst>
              <a:ext uri="{FF2B5EF4-FFF2-40B4-BE49-F238E27FC236}">
                <a16:creationId xmlns:a16="http://schemas.microsoft.com/office/drawing/2014/main" id="{24371482-2C06-4B96-98BA-AB6686864F3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59551" y="872746"/>
            <a:ext cx="2533666" cy="5270026"/>
          </a:xfrm>
          <a:prstGeom prst="rect">
            <a:avLst/>
          </a:prstGeom>
          <a:ln>
            <a:solidFill>
              <a:schemeClr val="tx1"/>
            </a:solidFill>
          </a:ln>
        </p:spPr>
      </p:pic>
      <p:pic>
        <p:nvPicPr>
          <p:cNvPr id="4" name="Picture 3">
            <a:extLst>
              <a:ext uri="{FF2B5EF4-FFF2-40B4-BE49-F238E27FC236}">
                <a16:creationId xmlns:a16="http://schemas.microsoft.com/office/drawing/2014/main" id="{69B08030-2300-4DC6-82D2-1778E2DC029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13250" y="854667"/>
            <a:ext cx="5061331" cy="5306185"/>
          </a:xfrm>
          <a:prstGeom prst="rect">
            <a:avLst/>
          </a:prstGeom>
          <a:ln>
            <a:solidFill>
              <a:schemeClr val="tx1"/>
            </a:solidFill>
          </a:ln>
        </p:spPr>
      </p:pic>
    </p:spTree>
    <p:extLst>
      <p:ext uri="{BB962C8B-B14F-4D97-AF65-F5344CB8AC3E}">
        <p14:creationId xmlns:p14="http://schemas.microsoft.com/office/powerpoint/2010/main" val="3306217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858635" y="281211"/>
            <a:ext cx="498704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err="1">
                <a:solidFill>
                  <a:schemeClr val="bg1"/>
                </a:solidFill>
                <a:latin typeface="Politica" panose="02000506060000020004" pitchFamily="2" charset="0"/>
                <a:ea typeface="Megrim"/>
                <a:cs typeface="Megrim"/>
                <a:sym typeface="Nixie One"/>
              </a:rPr>
              <a:t>Thunkable</a:t>
            </a:r>
            <a:r>
              <a:rPr lang="en-US" sz="4800" b="1" dirty="0">
                <a:solidFill>
                  <a:schemeClr val="bg1"/>
                </a:solidFill>
                <a:latin typeface="Politica" panose="02000506060000020004" pitchFamily="2" charset="0"/>
                <a:ea typeface="Megrim"/>
                <a:cs typeface="Megrim"/>
                <a:sym typeface="Nixie One"/>
              </a:rPr>
              <a:t> - Designer  </a:t>
            </a:r>
          </a:p>
        </p:txBody>
      </p:sp>
      <p:sp>
        <p:nvSpPr>
          <p:cNvPr id="14" name="Google Shape;342;p12">
            <a:extLst>
              <a:ext uri="{FF2B5EF4-FFF2-40B4-BE49-F238E27FC236}">
                <a16:creationId xmlns:a16="http://schemas.microsoft.com/office/drawing/2014/main" id="{65EACC05-860C-4006-8975-D71AB653B610}"/>
              </a:ext>
            </a:extLst>
          </p:cNvPr>
          <p:cNvSpPr txBox="1">
            <a:spLocks/>
          </p:cNvSpPr>
          <p:nvPr/>
        </p:nvSpPr>
        <p:spPr>
          <a:xfrm>
            <a:off x="222249" y="6102220"/>
            <a:ext cx="5537463" cy="56115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bg1"/>
                </a:solidFill>
                <a:latin typeface="Politica" panose="02000506060000020004" pitchFamily="2" charset="0"/>
                <a:ea typeface="Megrim"/>
                <a:cs typeface="Megrim"/>
                <a:sym typeface="Nixie One"/>
              </a:rPr>
              <a:t>https://thunkable.com/#/</a:t>
            </a:r>
          </a:p>
        </p:txBody>
      </p:sp>
      <p:pic>
        <p:nvPicPr>
          <p:cNvPr id="2" name="Picture 1">
            <a:extLst>
              <a:ext uri="{FF2B5EF4-FFF2-40B4-BE49-F238E27FC236}">
                <a16:creationId xmlns:a16="http://schemas.microsoft.com/office/drawing/2014/main" id="{FE4B3632-EDAF-423C-9226-79B75E2CFF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1115" y="935063"/>
            <a:ext cx="10452685" cy="5197449"/>
          </a:xfrm>
          <a:prstGeom prst="rect">
            <a:avLst/>
          </a:prstGeom>
        </p:spPr>
      </p:pic>
      <p:sp>
        <p:nvSpPr>
          <p:cNvPr id="11" name="Arrow: Right 10">
            <a:extLst>
              <a:ext uri="{FF2B5EF4-FFF2-40B4-BE49-F238E27FC236}">
                <a16:creationId xmlns:a16="http://schemas.microsoft.com/office/drawing/2014/main" id="{C8199F5A-3F51-4D55-B8A4-9894E576A171}"/>
              </a:ext>
            </a:extLst>
          </p:cNvPr>
          <p:cNvSpPr/>
          <p:nvPr/>
        </p:nvSpPr>
        <p:spPr>
          <a:xfrm rot="2429549">
            <a:off x="649209" y="1143538"/>
            <a:ext cx="970588" cy="33894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82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858635" y="281211"/>
            <a:ext cx="498704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err="1">
                <a:solidFill>
                  <a:schemeClr val="bg1"/>
                </a:solidFill>
                <a:latin typeface="Politica" panose="02000506060000020004" pitchFamily="2" charset="0"/>
                <a:ea typeface="Megrim"/>
                <a:cs typeface="Megrim"/>
                <a:sym typeface="Nixie One"/>
              </a:rPr>
              <a:t>Thunkable</a:t>
            </a:r>
            <a:r>
              <a:rPr lang="en-US" sz="4800" b="1" dirty="0">
                <a:solidFill>
                  <a:schemeClr val="bg1"/>
                </a:solidFill>
                <a:latin typeface="Politica" panose="02000506060000020004" pitchFamily="2" charset="0"/>
                <a:ea typeface="Megrim"/>
                <a:cs typeface="Megrim"/>
                <a:sym typeface="Nixie One"/>
              </a:rPr>
              <a:t> - Block  </a:t>
            </a:r>
          </a:p>
        </p:txBody>
      </p:sp>
      <p:sp>
        <p:nvSpPr>
          <p:cNvPr id="14" name="Google Shape;342;p12">
            <a:extLst>
              <a:ext uri="{FF2B5EF4-FFF2-40B4-BE49-F238E27FC236}">
                <a16:creationId xmlns:a16="http://schemas.microsoft.com/office/drawing/2014/main" id="{65EACC05-860C-4006-8975-D71AB653B610}"/>
              </a:ext>
            </a:extLst>
          </p:cNvPr>
          <p:cNvSpPr txBox="1">
            <a:spLocks/>
          </p:cNvSpPr>
          <p:nvPr/>
        </p:nvSpPr>
        <p:spPr>
          <a:xfrm>
            <a:off x="222249" y="6102220"/>
            <a:ext cx="5537463" cy="56115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bg1"/>
                </a:solidFill>
                <a:latin typeface="Politica" panose="02000506060000020004" pitchFamily="2" charset="0"/>
                <a:ea typeface="Megrim"/>
                <a:cs typeface="Megrim"/>
                <a:sym typeface="Nixie One"/>
              </a:rPr>
              <a:t>https://thunkable.com/#/</a:t>
            </a:r>
          </a:p>
        </p:txBody>
      </p:sp>
      <p:pic>
        <p:nvPicPr>
          <p:cNvPr id="4" name="Picture 3">
            <a:extLst>
              <a:ext uri="{FF2B5EF4-FFF2-40B4-BE49-F238E27FC236}">
                <a16:creationId xmlns:a16="http://schemas.microsoft.com/office/drawing/2014/main" id="{289D2278-ED0F-4D66-9C7A-F5B1C8591A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4821" y="882606"/>
            <a:ext cx="10490696" cy="5236213"/>
          </a:xfrm>
          <a:prstGeom prst="rect">
            <a:avLst/>
          </a:prstGeom>
        </p:spPr>
      </p:pic>
      <p:sp>
        <p:nvSpPr>
          <p:cNvPr id="11" name="Arrow: Right 10">
            <a:extLst>
              <a:ext uri="{FF2B5EF4-FFF2-40B4-BE49-F238E27FC236}">
                <a16:creationId xmlns:a16="http://schemas.microsoft.com/office/drawing/2014/main" id="{C8199F5A-3F51-4D55-B8A4-9894E576A171}"/>
              </a:ext>
            </a:extLst>
          </p:cNvPr>
          <p:cNvSpPr/>
          <p:nvPr/>
        </p:nvSpPr>
        <p:spPr>
          <a:xfrm rot="2429549">
            <a:off x="1607430" y="1143538"/>
            <a:ext cx="970588" cy="33894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635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2</a:t>
            </a:r>
          </a:p>
        </p:txBody>
      </p:sp>
      <p:sp>
        <p:nvSpPr>
          <p:cNvPr id="14" name="TextBox 13"/>
          <p:cNvSpPr txBox="1"/>
          <p:nvPr/>
        </p:nvSpPr>
        <p:spPr>
          <a:xfrm>
            <a:off x="410699" y="3636180"/>
            <a:ext cx="3528958" cy="646331"/>
          </a:xfrm>
          <a:prstGeom prst="rect">
            <a:avLst/>
          </a:prstGeom>
          <a:noFill/>
        </p:spPr>
        <p:txBody>
          <a:bodyPr wrap="square" rtlCol="0">
            <a:spAutoFit/>
          </a:bodyPr>
          <a:lstStyle/>
          <a:p>
            <a:r>
              <a:rPr lang="en-US" sz="3600" dirty="0">
                <a:latin typeface="Politica" charset="0"/>
                <a:ea typeface="Politica" charset="0"/>
                <a:cs typeface="Politica" charset="0"/>
              </a:rPr>
              <a:t>Design the app #2</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214721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6" name="Google Shape;126;p16">
            <a:extLst>
              <a:ext uri="{FF2B5EF4-FFF2-40B4-BE49-F238E27FC236}">
                <a16:creationId xmlns:a16="http://schemas.microsoft.com/office/drawing/2014/main" id="{BE76C092-CD5E-47D5-8CFF-CB6001A6A961}"/>
              </a:ext>
            </a:extLst>
          </p:cNvPr>
          <p:cNvSpPr txBox="1">
            <a:spLocks noGrp="1"/>
          </p:cNvSpPr>
          <p:nvPr/>
        </p:nvSpPr>
        <p:spPr>
          <a:xfrm>
            <a:off x="3976765" y="2853318"/>
            <a:ext cx="455152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pPr marL="0" lvl="0" indent="0" rtl="0">
              <a:spcBef>
                <a:spcPts val="0"/>
              </a:spcBef>
              <a:spcAft>
                <a:spcPts val="0"/>
              </a:spcAft>
              <a:buNone/>
            </a:pPr>
            <a:r>
              <a:rPr lang="en" sz="6600" dirty="0">
                <a:solidFill>
                  <a:schemeClr val="accent4">
                    <a:lumMod val="60000"/>
                    <a:lumOff val="40000"/>
                  </a:schemeClr>
                </a:solidFill>
              </a:rPr>
              <a:t>FAB</a:t>
            </a:r>
            <a:r>
              <a:rPr lang="en" sz="6600" dirty="0"/>
              <a:t>      </a:t>
            </a:r>
            <a:r>
              <a:rPr lang="en" sz="6600" dirty="0">
                <a:solidFill>
                  <a:schemeClr val="accent4">
                    <a:lumMod val="60000"/>
                    <a:lumOff val="40000"/>
                  </a:schemeClr>
                </a:solidFill>
              </a:rPr>
              <a:t>LAB</a:t>
            </a:r>
            <a:endParaRPr sz="6600" dirty="0">
              <a:solidFill>
                <a:schemeClr val="accent4">
                  <a:lumMod val="60000"/>
                  <a:lumOff val="40000"/>
                </a:schemeClr>
              </a:solidFill>
            </a:endParaRPr>
          </a:p>
        </p:txBody>
      </p:sp>
      <p:sp>
        <p:nvSpPr>
          <p:cNvPr id="17" name="Shape 156">
            <a:extLst>
              <a:ext uri="{FF2B5EF4-FFF2-40B4-BE49-F238E27FC236}">
                <a16:creationId xmlns:a16="http://schemas.microsoft.com/office/drawing/2014/main" id="{32A5A4D7-5158-4D8F-A8BE-75B7DB97EB35}"/>
              </a:ext>
            </a:extLst>
          </p:cNvPr>
          <p:cNvSpPr txBox="1"/>
          <p:nvPr/>
        </p:nvSpPr>
        <p:spPr>
          <a:xfrm>
            <a:off x="213341" y="3827307"/>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3200" b="1" i="1" dirty="0">
                <a:solidFill>
                  <a:schemeClr val="accent4">
                    <a:lumMod val="60000"/>
                    <a:lumOff val="40000"/>
                  </a:schemeClr>
                </a:solidFill>
                <a:latin typeface="Consolas" charset="0"/>
                <a:ea typeface="Consolas" charset="0"/>
                <a:cs typeface="Consolas" charset="0"/>
                <a:sym typeface="Roboto"/>
              </a:rPr>
              <a:t>Fab</a:t>
            </a:r>
            <a:r>
              <a:rPr lang="en-US" sz="3200" i="1" dirty="0">
                <a:solidFill>
                  <a:srgbClr val="434343"/>
                </a:solidFill>
                <a:latin typeface="Consolas" charset="0"/>
                <a:ea typeface="Consolas" charset="0"/>
                <a:cs typeface="Consolas" charset="0"/>
                <a:sym typeface="Roboto"/>
              </a:rPr>
              <a:t>rication</a:t>
            </a:r>
            <a:r>
              <a:rPr lang="en-US" sz="3200" i="1" dirty="0">
                <a:solidFill>
                  <a:srgbClr val="434343"/>
                </a:solidFill>
                <a:latin typeface="Roboto"/>
                <a:ea typeface="Roboto"/>
                <a:cs typeface="Roboto"/>
                <a:sym typeface="Roboto"/>
              </a:rPr>
              <a:t>    </a:t>
            </a:r>
            <a:r>
              <a:rPr lang="en-US" sz="3200" b="1" i="1" dirty="0">
                <a:solidFill>
                  <a:schemeClr val="accent4">
                    <a:lumMod val="60000"/>
                    <a:lumOff val="40000"/>
                  </a:schemeClr>
                </a:solidFill>
                <a:latin typeface="Roboto"/>
                <a:ea typeface="Roboto"/>
                <a:cs typeface="Roboto"/>
                <a:sym typeface="Roboto"/>
              </a:rPr>
              <a:t>Lab</a:t>
            </a:r>
            <a:r>
              <a:rPr lang="en-US" sz="3200" i="1" dirty="0">
                <a:solidFill>
                  <a:srgbClr val="434343"/>
                </a:solidFill>
                <a:latin typeface="Roboto"/>
                <a:ea typeface="Roboto"/>
                <a:cs typeface="Roboto"/>
                <a:sym typeface="Roboto"/>
              </a:rPr>
              <a:t>oratory</a:t>
            </a:r>
            <a:endParaRPr lang="ar-QA" sz="3200" i="1" dirty="0">
              <a:solidFill>
                <a:srgbClr val="434343"/>
              </a:solidFill>
              <a:latin typeface="Roboto"/>
              <a:ea typeface="Roboto"/>
              <a:cs typeface="Roboto"/>
              <a:sym typeface="Roboto"/>
            </a:endParaRPr>
          </a:p>
          <a:p>
            <a:pPr lvl="0" algn="ctr" rtl="0">
              <a:spcBef>
                <a:spcPts val="0"/>
              </a:spcBef>
              <a:buNone/>
            </a:pPr>
            <a:endParaRPr lang="en-US" sz="3200" i="1" dirty="0">
              <a:solidFill>
                <a:srgbClr val="434343"/>
              </a:solidFill>
              <a:latin typeface="Roboto"/>
              <a:ea typeface="Roboto"/>
              <a:cs typeface="Roboto"/>
              <a:sym typeface="Roboto"/>
            </a:endParaRPr>
          </a:p>
        </p:txBody>
      </p:sp>
      <p:sp>
        <p:nvSpPr>
          <p:cNvPr id="20" name="Shape 154">
            <a:extLst>
              <a:ext uri="{FF2B5EF4-FFF2-40B4-BE49-F238E27FC236}">
                <a16:creationId xmlns:a16="http://schemas.microsoft.com/office/drawing/2014/main" id="{5B863A6D-82F2-4B7C-AEA7-53298DDC41DA}"/>
              </a:ext>
            </a:extLst>
          </p:cNvPr>
          <p:cNvSpPr txBox="1"/>
          <p:nvPr/>
        </p:nvSpPr>
        <p:spPr>
          <a:xfrm>
            <a:off x="143521" y="1939654"/>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2800" b="1" i="1" dirty="0">
                <a:latin typeface="Consolas" charset="0"/>
                <a:ea typeface="Consolas" charset="0"/>
                <a:cs typeface="Consolas" charset="0"/>
                <a:sym typeface="Roboto"/>
              </a:rPr>
              <a:t>أين يمكننا تصنيع أشيائنا الخاصة؟</a:t>
            </a:r>
            <a:endParaRPr lang="en-US" sz="2800" b="1" i="1" dirty="0">
              <a:latin typeface="Consolas" charset="0"/>
              <a:ea typeface="Consolas" charset="0"/>
              <a:cs typeface="Consolas" charset="0"/>
              <a:sym typeface="Roboto"/>
            </a:endParaRPr>
          </a:p>
          <a:p>
            <a:pPr lvl="0" algn="ctr" rtl="0">
              <a:spcBef>
                <a:spcPts val="0"/>
              </a:spcBef>
              <a:buNone/>
            </a:pPr>
            <a:r>
              <a:rPr lang="en-US" sz="2800" b="1" i="1" dirty="0">
                <a:latin typeface="Consolas" charset="0"/>
                <a:ea typeface="Consolas" charset="0"/>
                <a:cs typeface="Consolas" charset="0"/>
                <a:sym typeface="Roboto"/>
              </a:rPr>
              <a:t>¿Where we can fabricate our objects?</a:t>
            </a:r>
            <a:endParaRPr lang="ar-DZ" sz="2800" b="1" i="1" dirty="0">
              <a:latin typeface="Consolas" charset="0"/>
              <a:ea typeface="Consolas" charset="0"/>
              <a:cs typeface="Consolas" charset="0"/>
              <a:sym typeface="Roboto"/>
            </a:endParaRPr>
          </a:p>
        </p:txBody>
      </p:sp>
      <p:sp>
        <p:nvSpPr>
          <p:cNvPr id="11" name="Shape 156">
            <a:extLst>
              <a:ext uri="{FF2B5EF4-FFF2-40B4-BE49-F238E27FC236}">
                <a16:creationId xmlns:a16="http://schemas.microsoft.com/office/drawing/2014/main" id="{B0BC30F1-88EB-4ADC-AFBD-FDEC69621D3F}"/>
              </a:ext>
            </a:extLst>
          </p:cNvPr>
          <p:cNvSpPr txBox="1"/>
          <p:nvPr/>
        </p:nvSpPr>
        <p:spPr>
          <a:xfrm>
            <a:off x="24804" y="4283145"/>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ar-DZ" sz="3200" b="1" i="1" dirty="0">
                <a:solidFill>
                  <a:schemeClr val="accent4">
                    <a:lumMod val="60000"/>
                    <a:lumOff val="40000"/>
                  </a:schemeClr>
                </a:solidFill>
                <a:latin typeface="Consolas" charset="0"/>
                <a:ea typeface="Consolas" charset="0"/>
                <a:cs typeface="Consolas" charset="0"/>
                <a:sym typeface="Roboto"/>
              </a:rPr>
              <a:t>التصنيع</a:t>
            </a:r>
            <a:r>
              <a:rPr lang="en-US" sz="3200" i="1" dirty="0">
                <a:solidFill>
                  <a:srgbClr val="434343"/>
                </a:solidFill>
                <a:latin typeface="Roboto"/>
                <a:ea typeface="Roboto"/>
                <a:cs typeface="Roboto"/>
                <a:sym typeface="Roboto"/>
              </a:rPr>
              <a:t>  </a:t>
            </a:r>
            <a:r>
              <a:rPr lang="ar-DZ" sz="3200" i="1" dirty="0">
                <a:solidFill>
                  <a:srgbClr val="434343"/>
                </a:solidFill>
                <a:latin typeface="Roboto"/>
                <a:ea typeface="Roboto"/>
                <a:cs typeface="Roboto"/>
                <a:sym typeface="Roboto"/>
              </a:rPr>
              <a:t>         </a:t>
            </a:r>
            <a:r>
              <a:rPr lang="en-US" sz="3200" i="1" dirty="0">
                <a:solidFill>
                  <a:srgbClr val="434343"/>
                </a:solidFill>
                <a:latin typeface="Roboto"/>
                <a:ea typeface="Roboto"/>
                <a:cs typeface="Roboto"/>
                <a:sym typeface="Roboto"/>
              </a:rPr>
              <a:t>  </a:t>
            </a:r>
            <a:r>
              <a:rPr lang="ar-DZ" sz="3200" b="1" i="1" dirty="0">
                <a:solidFill>
                  <a:schemeClr val="accent4">
                    <a:lumMod val="60000"/>
                    <a:lumOff val="40000"/>
                  </a:schemeClr>
                </a:solidFill>
                <a:latin typeface="Roboto"/>
                <a:ea typeface="Roboto"/>
                <a:cs typeface="Roboto"/>
                <a:sym typeface="Roboto"/>
              </a:rPr>
              <a:t>مختبر </a:t>
            </a:r>
            <a:endParaRPr lang="ar-QA" sz="3200" i="1" dirty="0">
              <a:solidFill>
                <a:srgbClr val="434343"/>
              </a:solidFill>
              <a:latin typeface="Roboto"/>
              <a:ea typeface="Roboto"/>
              <a:cs typeface="Roboto"/>
              <a:sym typeface="Roboto"/>
            </a:endParaRPr>
          </a:p>
          <a:p>
            <a:pPr lvl="0" algn="ctr" rtl="0">
              <a:spcBef>
                <a:spcPts val="0"/>
              </a:spcBef>
              <a:buNone/>
            </a:pPr>
            <a:endParaRPr lang="en-US" sz="3200" i="1" dirty="0">
              <a:solidFill>
                <a:srgbClr val="434343"/>
              </a:solidFill>
              <a:latin typeface="Roboto"/>
              <a:ea typeface="Roboto"/>
              <a:cs typeface="Roboto"/>
              <a:sym typeface="Roboto"/>
            </a:endParaRPr>
          </a:p>
        </p:txBody>
      </p:sp>
    </p:spTree>
    <p:extLst>
      <p:ext uri="{BB962C8B-B14F-4D97-AF65-F5344CB8AC3E}">
        <p14:creationId xmlns:p14="http://schemas.microsoft.com/office/powerpoint/2010/main" val="68009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p39"/>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30</a:t>
            </a:fld>
            <a:endParaRPr/>
          </a:p>
        </p:txBody>
      </p:sp>
      <p:sp>
        <p:nvSpPr>
          <p:cNvPr id="18" name="Title 1"/>
          <p:cNvSpPr txBox="1">
            <a:spLocks/>
          </p:cNvSpPr>
          <p:nvPr/>
        </p:nvSpPr>
        <p:spPr>
          <a:xfrm>
            <a:off x="110966" y="37434"/>
            <a:ext cx="12039045" cy="5909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chemeClr val="tx1"/>
                </a:solidFill>
                <a:latin typeface="Politica" panose="02000506060000020004" pitchFamily="2" charset="0"/>
                <a:ea typeface="+mn-ea"/>
              </a:rPr>
              <a:t>What is User-interface Design?</a:t>
            </a:r>
          </a:p>
        </p:txBody>
      </p:sp>
      <p:pic>
        <p:nvPicPr>
          <p:cNvPr id="32" name="Picture 31">
            <a:extLst>
              <a:ext uri="{FF2B5EF4-FFF2-40B4-BE49-F238E27FC236}">
                <a16:creationId xmlns:a16="http://schemas.microsoft.com/office/drawing/2014/main" id="{82DAE71D-38F3-44EC-A22D-2B865A3BAAFC}"/>
              </a:ext>
            </a:extLst>
          </p:cNvPr>
          <p:cNvPicPr>
            <a:picLocks noChangeAspect="1"/>
          </p:cNvPicPr>
          <p:nvPr/>
        </p:nvPicPr>
        <p:blipFill>
          <a:blip r:embed="rId3"/>
          <a:stretch>
            <a:fillRect/>
          </a:stretch>
        </p:blipFill>
        <p:spPr>
          <a:xfrm>
            <a:off x="10165797" y="19050"/>
            <a:ext cx="1873250" cy="6724968"/>
          </a:xfrm>
          <a:prstGeom prst="rect">
            <a:avLst/>
          </a:prstGeom>
        </p:spPr>
      </p:pic>
      <p:sp>
        <p:nvSpPr>
          <p:cNvPr id="34" name="Text Placeholder 2">
            <a:extLst>
              <a:ext uri="{FF2B5EF4-FFF2-40B4-BE49-F238E27FC236}">
                <a16:creationId xmlns:a16="http://schemas.microsoft.com/office/drawing/2014/main" id="{54B9523E-76CE-4E08-AC7D-2B8DCB3DAFB6}"/>
              </a:ext>
            </a:extLst>
          </p:cNvPr>
          <p:cNvSpPr txBox="1">
            <a:spLocks/>
          </p:cNvSpPr>
          <p:nvPr/>
        </p:nvSpPr>
        <p:spPr>
          <a:xfrm>
            <a:off x="177410" y="1175481"/>
            <a:ext cx="9936974" cy="175433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latin typeface="Politica" panose="02000506060000020004" pitchFamily="2" charset="0"/>
                <a:ea typeface="Consolas" charset="0"/>
                <a:cs typeface="Consolas" charset="0"/>
                <a:sym typeface="Roboto"/>
              </a:rPr>
              <a:t>The process of deciding and choosing the appearance, layout, structure, and content of the application. </a:t>
            </a:r>
          </a:p>
          <a:p>
            <a:r>
              <a:rPr lang="en-US" sz="2000" dirty="0">
                <a:latin typeface="Politica" panose="02000506060000020004" pitchFamily="2" charset="0"/>
                <a:ea typeface="Consolas" charset="0"/>
                <a:cs typeface="Consolas" charset="0"/>
                <a:sym typeface="Roboto"/>
              </a:rPr>
              <a:t>It also includes choosing the suitable color, font, images, and videos.</a:t>
            </a:r>
          </a:p>
          <a:p>
            <a:endParaRPr lang="en-US" sz="2000" dirty="0">
              <a:latin typeface="Politica" panose="02000506060000020004" pitchFamily="2" charset="0"/>
              <a:ea typeface="Consolas" charset="0"/>
              <a:cs typeface="Consolas" charset="0"/>
              <a:sym typeface="Roboto"/>
            </a:endParaRPr>
          </a:p>
          <a:p>
            <a:pPr algn="r" rtl="1"/>
            <a:r>
              <a:rPr lang="ar-SA" altLang="en-US" sz="2000" dirty="0">
                <a:solidFill>
                  <a:srgbClr val="222222"/>
                </a:solidFill>
                <a:latin typeface="inherit"/>
                <a:cs typeface="Arial" panose="020B0604020202020204" pitchFamily="34" charset="0"/>
              </a:rPr>
              <a:t>عملية تحديد واختيار مظهر وتخطيط وهيكل ومحتوى </a:t>
            </a:r>
            <a:r>
              <a:rPr lang="ar-QA" altLang="en-US" sz="2000" dirty="0">
                <a:solidFill>
                  <a:srgbClr val="222222"/>
                </a:solidFill>
                <a:latin typeface="inherit"/>
                <a:cs typeface="Arial" panose="020B0604020202020204" pitchFamily="34" charset="0"/>
              </a:rPr>
              <a:t>التطبيق</a:t>
            </a:r>
            <a:r>
              <a:rPr lang="ar-SA" altLang="en-US" sz="2000" dirty="0">
                <a:solidFill>
                  <a:srgbClr val="222222"/>
                </a:solidFill>
                <a:latin typeface="inherit"/>
                <a:cs typeface="Arial" panose="020B0604020202020204" pitchFamily="34" charset="0"/>
              </a:rPr>
              <a:t>. </a:t>
            </a:r>
            <a:endParaRPr lang="en-US" altLang="en-US" sz="2000" dirty="0">
              <a:solidFill>
                <a:srgbClr val="222222"/>
              </a:solidFill>
              <a:latin typeface="inherit"/>
              <a:cs typeface="Arial" panose="020B0604020202020204" pitchFamily="34" charset="0"/>
            </a:endParaRPr>
          </a:p>
          <a:p>
            <a:pPr algn="r" rtl="1"/>
            <a:r>
              <a:rPr lang="ar-SA" altLang="en-US" sz="2000" dirty="0">
                <a:solidFill>
                  <a:srgbClr val="222222"/>
                </a:solidFill>
                <a:latin typeface="inherit"/>
                <a:cs typeface="Arial" panose="020B0604020202020204" pitchFamily="34" charset="0"/>
              </a:rPr>
              <a:t>ويشمل أيضًا اختيار اللون والخط والصور ومقاطع الفيديو المناسبة</a:t>
            </a:r>
            <a:r>
              <a:rPr lang="en-US" altLang="en-US" sz="2000" dirty="0">
                <a:solidFill>
                  <a:srgbClr val="222222"/>
                </a:solidFill>
                <a:latin typeface="inherit"/>
                <a:cs typeface="Arial" panose="020B0604020202020204" pitchFamily="34" charset="0"/>
              </a:rPr>
              <a:t>.</a:t>
            </a:r>
            <a:r>
              <a:rPr lang="en-US" altLang="en-US" sz="500" dirty="0">
                <a:solidFill>
                  <a:schemeClr val="tx1"/>
                </a:solidFill>
              </a:rPr>
              <a:t> </a:t>
            </a:r>
            <a:endParaRPr lang="en-US" altLang="en-US" sz="2000" dirty="0">
              <a:solidFill>
                <a:schemeClr val="tx1"/>
              </a:solidFill>
              <a:latin typeface="Arial" panose="020B0604020202020204" pitchFamily="34" charset="0"/>
            </a:endParaRPr>
          </a:p>
          <a:p>
            <a:endParaRPr lang="en-US" sz="2000" dirty="0">
              <a:latin typeface="Politica" panose="02000506060000020004" pitchFamily="2" charset="0"/>
              <a:ea typeface="Consolas" charset="0"/>
              <a:cs typeface="Consolas" charset="0"/>
              <a:sym typeface="Roboto"/>
            </a:endParaRPr>
          </a:p>
        </p:txBody>
      </p:sp>
      <p:sp>
        <p:nvSpPr>
          <p:cNvPr id="7" name="Title 1">
            <a:extLst>
              <a:ext uri="{FF2B5EF4-FFF2-40B4-BE49-F238E27FC236}">
                <a16:creationId xmlns:a16="http://schemas.microsoft.com/office/drawing/2014/main" id="{972216F4-3644-4B19-8526-211EFE1F584A}"/>
              </a:ext>
            </a:extLst>
          </p:cNvPr>
          <p:cNvSpPr txBox="1">
            <a:spLocks/>
          </p:cNvSpPr>
          <p:nvPr/>
        </p:nvSpPr>
        <p:spPr>
          <a:xfrm>
            <a:off x="5458408" y="0"/>
            <a:ext cx="4596425" cy="5909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QA" sz="3200" b="1" dirty="0">
                <a:solidFill>
                  <a:schemeClr val="tx1"/>
                </a:solidFill>
                <a:latin typeface="Politica" panose="02000506060000020004" pitchFamily="2" charset="0"/>
                <a:ea typeface="+mn-ea"/>
              </a:rPr>
              <a:t>ما هو تصميم واجهة المستخدم؟</a:t>
            </a:r>
            <a:endParaRPr lang="en-US" sz="3200" b="1" dirty="0">
              <a:solidFill>
                <a:schemeClr val="tx1"/>
              </a:solidFill>
              <a:latin typeface="Politica" panose="02000506060000020004" pitchFamily="2" charset="0"/>
              <a:ea typeface="+mn-ea"/>
            </a:endParaRPr>
          </a:p>
        </p:txBody>
      </p:sp>
      <p:pic>
        <p:nvPicPr>
          <p:cNvPr id="3" name="Picture 2">
            <a:extLst>
              <a:ext uri="{FF2B5EF4-FFF2-40B4-BE49-F238E27FC236}">
                <a16:creationId xmlns:a16="http://schemas.microsoft.com/office/drawing/2014/main" id="{9CBB596F-1E27-4F5A-9345-7C0BC9AED4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6812" y="3086907"/>
            <a:ext cx="4678170" cy="3508628"/>
          </a:xfrm>
          <a:prstGeom prst="rect">
            <a:avLst/>
          </a:prstGeom>
        </p:spPr>
      </p:pic>
      <p:sp>
        <p:nvSpPr>
          <p:cNvPr id="8" name="TextBox 7">
            <a:extLst>
              <a:ext uri="{FF2B5EF4-FFF2-40B4-BE49-F238E27FC236}">
                <a16:creationId xmlns:a16="http://schemas.microsoft.com/office/drawing/2014/main" id="{6EEE88CF-3766-4357-8DED-A89594F138AC}"/>
              </a:ext>
            </a:extLst>
          </p:cNvPr>
          <p:cNvSpPr txBox="1"/>
          <p:nvPr/>
        </p:nvSpPr>
        <p:spPr>
          <a:xfrm>
            <a:off x="1126450" y="6447566"/>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7" descr="Picture 7">
            <a:extLst>
              <a:ext uri="{FF2B5EF4-FFF2-40B4-BE49-F238E27FC236}">
                <a16:creationId xmlns:a16="http://schemas.microsoft.com/office/drawing/2014/main" id="{96A6FA09-7683-4997-B6DA-BC63088388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225" y="6450302"/>
            <a:ext cx="1044682" cy="369336"/>
          </a:xfrm>
          <a:prstGeom prst="rect">
            <a:avLst/>
          </a:prstGeom>
          <a:ln w="12700">
            <a:miter lim="400000"/>
          </a:ln>
        </p:spPr>
      </p:pic>
    </p:spTree>
    <p:extLst>
      <p:ext uri="{BB962C8B-B14F-4D97-AF65-F5344CB8AC3E}">
        <p14:creationId xmlns:p14="http://schemas.microsoft.com/office/powerpoint/2010/main" val="3551386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72E4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0C0C13-7818-4B69-B965-EC67B6C7DAA5}"/>
              </a:ext>
            </a:extLst>
          </p:cNvPr>
          <p:cNvSpPr txBox="1"/>
          <p:nvPr/>
        </p:nvSpPr>
        <p:spPr>
          <a:xfrm>
            <a:off x="102870" y="211562"/>
            <a:ext cx="4780026" cy="424732"/>
          </a:xfrm>
          <a:prstGeom prst="rect">
            <a:avLst/>
          </a:prstGeom>
          <a:noFill/>
        </p:spPr>
        <p:txBody>
          <a:bodyPr wrap="square">
            <a:spAutoFit/>
          </a:bodyPr>
          <a:lstStyle/>
          <a:p>
            <a:pPr>
              <a:lnSpc>
                <a:spcPct val="90000"/>
              </a:lnSpc>
              <a:spcBef>
                <a:spcPct val="0"/>
              </a:spcBef>
              <a:spcAft>
                <a:spcPts val="600"/>
              </a:spcAft>
            </a:pPr>
            <a:r>
              <a:rPr lang="en-US" sz="2400" b="1" kern="1200" dirty="0">
                <a:solidFill>
                  <a:schemeClr val="tx1"/>
                </a:solidFill>
                <a:latin typeface="Politica" panose="02000506060000020004" pitchFamily="2" charset="0"/>
                <a:ea typeface="+mj-ea"/>
                <a:cs typeface="+mj-cs"/>
              </a:rPr>
              <a:t>Tips on UI design</a:t>
            </a:r>
          </a:p>
        </p:txBody>
      </p:sp>
      <p:sp>
        <p:nvSpPr>
          <p:cNvPr id="4" name="TextBox 3">
            <a:extLst>
              <a:ext uri="{FF2B5EF4-FFF2-40B4-BE49-F238E27FC236}">
                <a16:creationId xmlns:a16="http://schemas.microsoft.com/office/drawing/2014/main" id="{5DCCBBE5-30A0-4366-BB00-94631410C87E}"/>
              </a:ext>
            </a:extLst>
          </p:cNvPr>
          <p:cNvSpPr txBox="1"/>
          <p:nvPr/>
        </p:nvSpPr>
        <p:spPr>
          <a:xfrm>
            <a:off x="7185404" y="266962"/>
            <a:ext cx="4780026" cy="369332"/>
          </a:xfrm>
          <a:prstGeom prst="rect">
            <a:avLst/>
          </a:prstGeom>
          <a:noFill/>
        </p:spPr>
        <p:txBody>
          <a:bodyPr wrap="square">
            <a:spAutoFit/>
          </a:bodyPr>
          <a:lstStyle/>
          <a:p>
            <a:pPr algn="r">
              <a:lnSpc>
                <a:spcPct val="90000"/>
              </a:lnSpc>
              <a:spcBef>
                <a:spcPct val="0"/>
              </a:spcBef>
              <a:spcAft>
                <a:spcPts val="600"/>
              </a:spcAft>
            </a:pPr>
            <a:r>
              <a:rPr lang="ar-DZ" sz="2000" b="1" kern="1200" dirty="0">
                <a:solidFill>
                  <a:schemeClr val="tx1"/>
                </a:solidFill>
                <a:latin typeface="Politica" panose="02000506060000020004" pitchFamily="2" charset="0"/>
                <a:ea typeface="+mj-ea"/>
                <a:cs typeface="+mj-cs"/>
              </a:rPr>
              <a:t>نصائح لتصميم واجهة المستخدم</a:t>
            </a:r>
            <a:endParaRPr lang="en-US" sz="2000" b="1" kern="1200" dirty="0">
              <a:solidFill>
                <a:schemeClr val="tx1"/>
              </a:solidFill>
              <a:latin typeface="Politica" panose="02000506060000020004" pitchFamily="2" charset="0"/>
              <a:ea typeface="+mj-ea"/>
              <a:cs typeface="+mj-cs"/>
            </a:endParaRPr>
          </a:p>
        </p:txBody>
      </p:sp>
      <p:sp>
        <p:nvSpPr>
          <p:cNvPr id="5" name="TextBox 4">
            <a:extLst>
              <a:ext uri="{FF2B5EF4-FFF2-40B4-BE49-F238E27FC236}">
                <a16:creationId xmlns:a16="http://schemas.microsoft.com/office/drawing/2014/main" id="{E930E836-D38B-4BED-9ADE-FDD516E892D6}"/>
              </a:ext>
            </a:extLst>
          </p:cNvPr>
          <p:cNvSpPr txBox="1"/>
          <p:nvPr/>
        </p:nvSpPr>
        <p:spPr>
          <a:xfrm>
            <a:off x="10663642" y="6447566"/>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6" name="Picture 7" descr="Picture 7">
            <a:extLst>
              <a:ext uri="{FF2B5EF4-FFF2-40B4-BE49-F238E27FC236}">
                <a16:creationId xmlns:a16="http://schemas.microsoft.com/office/drawing/2014/main" id="{9ED2BC92-4E51-4A3B-93A8-8931F77E4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450302"/>
            <a:ext cx="1044682" cy="369336"/>
          </a:xfrm>
          <a:prstGeom prst="rect">
            <a:avLst/>
          </a:prstGeom>
          <a:ln w="12700">
            <a:miter lim="400000"/>
          </a:ln>
        </p:spPr>
      </p:pic>
      <p:sp>
        <p:nvSpPr>
          <p:cNvPr id="8" name="TextBox 7">
            <a:extLst>
              <a:ext uri="{FF2B5EF4-FFF2-40B4-BE49-F238E27FC236}">
                <a16:creationId xmlns:a16="http://schemas.microsoft.com/office/drawing/2014/main" id="{0C42734C-E475-40CC-93F9-CAB6B42F663A}"/>
              </a:ext>
            </a:extLst>
          </p:cNvPr>
          <p:cNvSpPr txBox="1"/>
          <p:nvPr/>
        </p:nvSpPr>
        <p:spPr>
          <a:xfrm>
            <a:off x="3047238" y="3271766"/>
            <a:ext cx="6094476" cy="369332"/>
          </a:xfrm>
          <a:prstGeom prst="rect">
            <a:avLst/>
          </a:prstGeom>
          <a:noFill/>
        </p:spPr>
        <p:txBody>
          <a:bodyPr wrap="square">
            <a:spAutoFit/>
          </a:bodyPr>
          <a:lstStyle/>
          <a:p>
            <a:r>
              <a:rPr lang="en-US" dirty="0"/>
              <a:t>https://www.youtube.com/watch?v=E3KjA8T_IPc</a:t>
            </a:r>
          </a:p>
        </p:txBody>
      </p:sp>
    </p:spTree>
    <p:extLst>
      <p:ext uri="{BB962C8B-B14F-4D97-AF65-F5344CB8AC3E}">
        <p14:creationId xmlns:p14="http://schemas.microsoft.com/office/powerpoint/2010/main" val="2832935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a:srcRect/>
          <a:stretch/>
        </p:blipFill>
        <p:spPr>
          <a:xfrm>
            <a:off x="583163" y="2466129"/>
            <a:ext cx="6486172" cy="3891703"/>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Tree>
    <p:extLst>
      <p:ext uri="{BB962C8B-B14F-4D97-AF65-F5344CB8AC3E}">
        <p14:creationId xmlns:p14="http://schemas.microsoft.com/office/powerpoint/2010/main" val="2654471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8BC6F-069E-431D-8A9D-F4542DE211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5082"/>
            <a:ext cx="12192000" cy="5927835"/>
          </a:xfrm>
          <a:prstGeom prst="rect">
            <a:avLst/>
          </a:prstGeom>
        </p:spPr>
      </p:pic>
      <p:sp>
        <p:nvSpPr>
          <p:cNvPr id="4" name="TextBox 33">
            <a:extLst>
              <a:ext uri="{FF2B5EF4-FFF2-40B4-BE49-F238E27FC236}">
                <a16:creationId xmlns:a16="http://schemas.microsoft.com/office/drawing/2014/main" id="{6B3A1969-8E16-4C6B-94A1-F6AE8EBBCCDC}"/>
              </a:ext>
            </a:extLst>
          </p:cNvPr>
          <p:cNvSpPr txBox="1"/>
          <p:nvPr/>
        </p:nvSpPr>
        <p:spPr>
          <a:xfrm>
            <a:off x="10663642" y="6465853"/>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5" name="Picture 7" descr="Picture 7">
            <a:extLst>
              <a:ext uri="{FF2B5EF4-FFF2-40B4-BE49-F238E27FC236}">
                <a16:creationId xmlns:a16="http://schemas.microsoft.com/office/drawing/2014/main" id="{C5F0B4FD-5186-446D-9D01-6DD6D1919F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5417" y="6450302"/>
            <a:ext cx="1044682" cy="369336"/>
          </a:xfrm>
          <a:prstGeom prst="rect">
            <a:avLst/>
          </a:prstGeom>
          <a:ln w="12700">
            <a:miter lim="400000"/>
          </a:ln>
        </p:spPr>
      </p:pic>
      <p:sp>
        <p:nvSpPr>
          <p:cNvPr id="6" name="Text Placeholder 2">
            <a:extLst>
              <a:ext uri="{FF2B5EF4-FFF2-40B4-BE49-F238E27FC236}">
                <a16:creationId xmlns:a16="http://schemas.microsoft.com/office/drawing/2014/main" id="{2673AA4D-3841-4C71-99BE-3702DE874C58}"/>
              </a:ext>
            </a:extLst>
          </p:cNvPr>
          <p:cNvSpPr txBox="1">
            <a:spLocks/>
          </p:cNvSpPr>
          <p:nvPr/>
        </p:nvSpPr>
        <p:spPr>
          <a:xfrm>
            <a:off x="1605243" y="4830470"/>
            <a:ext cx="3512063" cy="1298677"/>
          </a:xfrm>
          <a:prstGeom prst="rect">
            <a:avLst/>
          </a:prstGeom>
          <a:solidFill>
            <a:schemeClr val="bg2">
              <a:lumMod val="5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DZ" altLang="en-US" sz="2000" b="0" i="0" u="none" strike="noStrike" cap="none" normalizeH="0" baseline="0" dirty="0">
                <a:ln>
                  <a:noFill/>
                </a:ln>
                <a:solidFill>
                  <a:schemeClr val="bg1"/>
                </a:solidFill>
                <a:effectLst/>
                <a:latin typeface="Google Sans"/>
                <a:cs typeface="Arial" panose="020B0604020202020204" pitchFamily="34" charset="0"/>
              </a:rPr>
              <a:t>تصميم </a:t>
            </a:r>
            <a:r>
              <a:rPr lang="ar-DZ" altLang="en-US" sz="2000" dirty="0">
                <a:solidFill>
                  <a:schemeClr val="bg1"/>
                </a:solidFill>
                <a:latin typeface="Google Sans"/>
                <a:cs typeface="Arial" panose="020B0604020202020204" pitchFamily="34" charset="0"/>
              </a:rPr>
              <a:t>واجهة التطبيق.</a:t>
            </a:r>
            <a:endParaRPr kumimoji="0" lang="en-US" altLang="en-US" sz="2000" b="0" i="0" u="none" strike="noStrike" cap="none" normalizeH="0" baseline="0" dirty="0">
              <a:ln>
                <a:noFill/>
              </a:ln>
              <a:solidFill>
                <a:schemeClr val="bg1"/>
              </a:solidFill>
              <a:effectLst/>
              <a:latin typeface="Arial" panose="020B0604020202020204" pitchFamily="34" charset="0"/>
            </a:endParaRPr>
          </a:p>
          <a:p>
            <a:pPr lvl="0" algn="r" rtl="1" eaLnBrk="0" fontAlgn="base" hangingPunct="0">
              <a:spcBef>
                <a:spcPct val="0"/>
              </a:spcBef>
              <a:spcAft>
                <a:spcPct val="0"/>
              </a:spcAft>
              <a:buClrTx/>
            </a:pPr>
            <a:endParaRPr lang="en-US" sz="2000" dirty="0">
              <a:solidFill>
                <a:schemeClr val="bg1"/>
              </a:solidFill>
              <a:latin typeface="Consolas" panose="020B0609020204030204" pitchFamily="49" charset="0"/>
            </a:endParaRPr>
          </a:p>
          <a:p>
            <a:pPr marL="457200" lvl="0" indent="-317500">
              <a:buClr>
                <a:srgbClr val="FFFFFF"/>
              </a:buClr>
              <a:buSzPts val="1400"/>
              <a:buFont typeface="Lato"/>
              <a:buChar char="●"/>
            </a:pPr>
            <a:r>
              <a:rPr lang="en-US" sz="2400" dirty="0">
                <a:solidFill>
                  <a:srgbClr val="FFFFFF"/>
                </a:solidFill>
                <a:latin typeface="Politica" panose="02000506060000020004" pitchFamily="2" charset="0"/>
                <a:sym typeface="Lato"/>
              </a:rPr>
              <a:t>Design the user-interface.</a:t>
            </a:r>
          </a:p>
        </p:txBody>
      </p:sp>
      <p:sp>
        <p:nvSpPr>
          <p:cNvPr id="7" name="Google Shape;415;p20">
            <a:extLst>
              <a:ext uri="{FF2B5EF4-FFF2-40B4-BE49-F238E27FC236}">
                <a16:creationId xmlns:a16="http://schemas.microsoft.com/office/drawing/2014/main" id="{EAA6B7EE-D9D8-410C-A4B0-D9980FDA41B0}"/>
              </a:ext>
            </a:extLst>
          </p:cNvPr>
          <p:cNvSpPr txBox="1">
            <a:spLocks/>
          </p:cNvSpPr>
          <p:nvPr/>
        </p:nvSpPr>
        <p:spPr>
          <a:xfrm>
            <a:off x="980150" y="3191334"/>
            <a:ext cx="4227412" cy="236585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highlight>
                  <a:srgbClr val="F72E41"/>
                </a:highlight>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highlight>
                  <a:srgbClr val="F72E41"/>
                </a:highlight>
              </a:rPr>
            </a:br>
            <a:r>
              <a:rPr lang="en-US" sz="3200" dirty="0">
                <a:solidFill>
                  <a:schemeClr val="bg1"/>
                </a:solidFill>
                <a:highlight>
                  <a:srgbClr val="F72E41"/>
                </a:highlight>
                <a:latin typeface="Politica" panose="02000506060000020004" pitchFamily="2" charset="0"/>
              </a:rPr>
              <a:t>What we will develop TODAY?</a:t>
            </a:r>
            <a:endParaRPr lang="en-US" sz="3000" dirty="0">
              <a:solidFill>
                <a:schemeClr val="bg1"/>
              </a:solidFill>
              <a:highlight>
                <a:srgbClr val="F72E41"/>
              </a:highlight>
              <a:latin typeface="Politica" panose="02000506060000020004" pitchFamily="2" charset="0"/>
            </a:endParaRPr>
          </a:p>
        </p:txBody>
      </p:sp>
    </p:spTree>
    <p:extLst>
      <p:ext uri="{BB962C8B-B14F-4D97-AF65-F5344CB8AC3E}">
        <p14:creationId xmlns:p14="http://schemas.microsoft.com/office/powerpoint/2010/main" val="4000545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0"/>
            <a:ext cx="5776473" cy="149614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Screen3 – WOMEN COLLECTION </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267347" y="2416628"/>
            <a:ext cx="5537463" cy="366614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Label.</a:t>
            </a:r>
          </a:p>
          <a:p>
            <a:r>
              <a:rPr lang="en-US" sz="4800" dirty="0">
                <a:solidFill>
                  <a:schemeClr val="bg1"/>
                </a:solidFill>
                <a:latin typeface="Politica" panose="02000506060000020004" pitchFamily="2" charset="0"/>
                <a:ea typeface="Megrim"/>
                <a:cs typeface="Megrim"/>
                <a:sym typeface="Nixie One"/>
              </a:rPr>
              <a:t>2- Image.</a:t>
            </a:r>
          </a:p>
          <a:p>
            <a:r>
              <a:rPr lang="en-US" sz="4800" dirty="0">
                <a:solidFill>
                  <a:schemeClr val="bg1"/>
                </a:solidFill>
                <a:latin typeface="Politica" panose="02000506060000020004" pitchFamily="2" charset="0"/>
                <a:ea typeface="Megrim"/>
                <a:cs typeface="Megrim"/>
                <a:sym typeface="Nixie One"/>
              </a:rPr>
              <a:t>3- Button 1.</a:t>
            </a:r>
          </a:p>
          <a:p>
            <a:r>
              <a:rPr lang="en-US" sz="4800" dirty="0">
                <a:solidFill>
                  <a:schemeClr val="bg1"/>
                </a:solidFill>
                <a:latin typeface="Politica" panose="02000506060000020004" pitchFamily="2" charset="0"/>
                <a:ea typeface="Megrim"/>
                <a:cs typeface="Megrim"/>
                <a:sym typeface="Nixie One"/>
              </a:rPr>
              <a:t>4- Button 2.</a:t>
            </a:r>
          </a:p>
          <a:p>
            <a:r>
              <a:rPr lang="en-US" sz="4800" dirty="0">
                <a:solidFill>
                  <a:schemeClr val="bg1"/>
                </a:solidFill>
                <a:latin typeface="Politica" panose="02000506060000020004" pitchFamily="2" charset="0"/>
                <a:ea typeface="Megrim"/>
                <a:cs typeface="Megrim"/>
                <a:sym typeface="Nixie One"/>
              </a:rPr>
              <a:t>5- Button 3.</a:t>
            </a:r>
          </a:p>
        </p:txBody>
      </p:sp>
      <p:pic>
        <p:nvPicPr>
          <p:cNvPr id="5" name="Picture 4">
            <a:extLst>
              <a:ext uri="{FF2B5EF4-FFF2-40B4-BE49-F238E27FC236}">
                <a16:creationId xmlns:a16="http://schemas.microsoft.com/office/drawing/2014/main" id="{7B4D1B05-F3F7-4317-B78F-7C8D73408E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71812" y="656595"/>
            <a:ext cx="2647098" cy="5544809"/>
          </a:xfrm>
          <a:prstGeom prst="rect">
            <a:avLst/>
          </a:prstGeom>
        </p:spPr>
      </p:pic>
    </p:spTree>
    <p:extLst>
      <p:ext uri="{BB962C8B-B14F-4D97-AF65-F5344CB8AC3E}">
        <p14:creationId xmlns:p14="http://schemas.microsoft.com/office/powerpoint/2010/main" val="3504942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0"/>
            <a:ext cx="5537463" cy="133402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Screen4 – MEN COLLECTIONS </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267347" y="1588852"/>
            <a:ext cx="5537463" cy="4572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Label.</a:t>
            </a:r>
          </a:p>
          <a:p>
            <a:r>
              <a:rPr lang="en-US" sz="4800" dirty="0">
                <a:solidFill>
                  <a:schemeClr val="bg1"/>
                </a:solidFill>
                <a:latin typeface="Politica" panose="02000506060000020004" pitchFamily="2" charset="0"/>
                <a:ea typeface="Megrim"/>
                <a:cs typeface="Megrim"/>
                <a:sym typeface="Nixie One"/>
              </a:rPr>
              <a:t>2- Image 1.</a:t>
            </a:r>
          </a:p>
          <a:p>
            <a:r>
              <a:rPr lang="en-US" sz="4800" dirty="0">
                <a:solidFill>
                  <a:schemeClr val="bg1"/>
                </a:solidFill>
                <a:latin typeface="Politica" panose="02000506060000020004" pitchFamily="2" charset="0"/>
                <a:ea typeface="Megrim"/>
                <a:cs typeface="Megrim"/>
                <a:sym typeface="Nixie One"/>
              </a:rPr>
              <a:t>3- Image 2.</a:t>
            </a:r>
          </a:p>
          <a:p>
            <a:r>
              <a:rPr lang="en-US" sz="4800" dirty="0">
                <a:solidFill>
                  <a:schemeClr val="bg1"/>
                </a:solidFill>
                <a:latin typeface="Politica" panose="02000506060000020004" pitchFamily="2" charset="0"/>
                <a:ea typeface="Megrim"/>
                <a:cs typeface="Megrim"/>
                <a:sym typeface="Nixie One"/>
              </a:rPr>
              <a:t>4- Button 1.</a:t>
            </a:r>
          </a:p>
          <a:p>
            <a:r>
              <a:rPr lang="en-US" sz="4800" dirty="0">
                <a:solidFill>
                  <a:schemeClr val="bg1"/>
                </a:solidFill>
                <a:latin typeface="Politica" panose="02000506060000020004" pitchFamily="2" charset="0"/>
                <a:ea typeface="Megrim"/>
                <a:cs typeface="Megrim"/>
                <a:sym typeface="Nixie One"/>
              </a:rPr>
              <a:t>5- Button 2.</a:t>
            </a:r>
          </a:p>
          <a:p>
            <a:r>
              <a:rPr lang="en-US" sz="4800" dirty="0">
                <a:solidFill>
                  <a:schemeClr val="bg1"/>
                </a:solidFill>
                <a:latin typeface="Politica" panose="02000506060000020004" pitchFamily="2" charset="0"/>
                <a:ea typeface="Megrim"/>
                <a:cs typeface="Megrim"/>
                <a:sym typeface="Nixie One"/>
              </a:rPr>
              <a:t>6- Button 3.</a:t>
            </a:r>
          </a:p>
        </p:txBody>
      </p:sp>
      <p:pic>
        <p:nvPicPr>
          <p:cNvPr id="5" name="Picture 4">
            <a:extLst>
              <a:ext uri="{FF2B5EF4-FFF2-40B4-BE49-F238E27FC236}">
                <a16:creationId xmlns:a16="http://schemas.microsoft.com/office/drawing/2014/main" id="{04ECBAC6-744D-4A7E-9B7F-D72A6C93AE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72399" y="643584"/>
            <a:ext cx="2628048" cy="5570832"/>
          </a:xfrm>
          <a:prstGeom prst="rect">
            <a:avLst/>
          </a:prstGeom>
        </p:spPr>
      </p:pic>
    </p:spTree>
    <p:extLst>
      <p:ext uri="{BB962C8B-B14F-4D97-AF65-F5344CB8AC3E}">
        <p14:creationId xmlns:p14="http://schemas.microsoft.com/office/powerpoint/2010/main" val="341897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074172-4A28-4993-B05A-BE4F215A05BD}"/>
              </a:ext>
            </a:extLst>
          </p:cNvPr>
          <p:cNvSpPr txBox="1">
            <a:spLocks/>
          </p:cNvSpPr>
          <p:nvPr/>
        </p:nvSpPr>
        <p:spPr>
          <a:xfrm>
            <a:off x="0" y="104497"/>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latin typeface="Politica" panose="02000506060000020004" pitchFamily="2" charset="0"/>
              </a:rPr>
              <a:t>What is inside the FABLAB?</a:t>
            </a:r>
          </a:p>
        </p:txBody>
      </p:sp>
      <p:pic>
        <p:nvPicPr>
          <p:cNvPr id="17" name="Picture 16" descr="Image result for 3d printer">
            <a:extLst>
              <a:ext uri="{FF2B5EF4-FFF2-40B4-BE49-F238E27FC236}">
                <a16:creationId xmlns:a16="http://schemas.microsoft.com/office/drawing/2014/main" id="{381A6FE3-0202-43BF-A881-0A5C5DDC7C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49129"/>
            <a:ext cx="1860644" cy="2868045"/>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46">
            <a:extLst>
              <a:ext uri="{FF2B5EF4-FFF2-40B4-BE49-F238E27FC236}">
                <a16:creationId xmlns:a16="http://schemas.microsoft.com/office/drawing/2014/main" id="{2F2AF982-5BEF-4DD5-A541-6AC35A7A853B}"/>
              </a:ext>
            </a:extLst>
          </p:cNvPr>
          <p:cNvSpPr txBox="1"/>
          <p:nvPr/>
        </p:nvSpPr>
        <p:spPr>
          <a:xfrm>
            <a:off x="4338955" y="4685412"/>
            <a:ext cx="1860639" cy="618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Laser cutting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القص بالليزر</a:t>
            </a:r>
            <a:endParaRPr lang="en-US" sz="1800" b="1" i="1" dirty="0">
              <a:solidFill>
                <a:schemeClr val="tx1"/>
              </a:solidFill>
              <a:latin typeface="Consolas" charset="0"/>
              <a:ea typeface="Consolas" charset="0"/>
              <a:cs typeface="Consolas" charset="0"/>
              <a:sym typeface="Roboto"/>
            </a:endParaRPr>
          </a:p>
        </p:txBody>
      </p:sp>
      <p:sp>
        <p:nvSpPr>
          <p:cNvPr id="27" name="Shape 147">
            <a:extLst>
              <a:ext uri="{FF2B5EF4-FFF2-40B4-BE49-F238E27FC236}">
                <a16:creationId xmlns:a16="http://schemas.microsoft.com/office/drawing/2014/main" id="{2C91F23B-D450-470B-91A7-B7EEFF82380D}"/>
              </a:ext>
            </a:extLst>
          </p:cNvPr>
          <p:cNvSpPr txBox="1"/>
          <p:nvPr/>
        </p:nvSpPr>
        <p:spPr>
          <a:xfrm>
            <a:off x="-223161" y="3146363"/>
            <a:ext cx="2225210" cy="90914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3D printing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الطباعة ثلاثية الأبعاد</a:t>
            </a:r>
            <a:endParaRPr lang="ar-QA" sz="1800" b="1" i="1" dirty="0">
              <a:solidFill>
                <a:schemeClr val="tx1"/>
              </a:solidFill>
              <a:latin typeface="Consolas" charset="0"/>
              <a:ea typeface="Consolas" charset="0"/>
              <a:cs typeface="Consolas" charset="0"/>
              <a:sym typeface="Roboto"/>
            </a:endParaRPr>
          </a:p>
        </p:txBody>
      </p:sp>
      <p:sp>
        <p:nvSpPr>
          <p:cNvPr id="28" name="Shape 148">
            <a:extLst>
              <a:ext uri="{FF2B5EF4-FFF2-40B4-BE49-F238E27FC236}">
                <a16:creationId xmlns:a16="http://schemas.microsoft.com/office/drawing/2014/main" id="{17DAD5B2-D015-4CAB-95FA-F86D2805808C}"/>
              </a:ext>
            </a:extLst>
          </p:cNvPr>
          <p:cNvSpPr txBox="1"/>
          <p:nvPr/>
        </p:nvSpPr>
        <p:spPr>
          <a:xfrm>
            <a:off x="1948804" y="3653852"/>
            <a:ext cx="2193231" cy="6258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Electronics and programming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الإلكترونيات والبرمجة</a:t>
            </a:r>
          </a:p>
          <a:p>
            <a:pPr lvl="0" algn="ctr" rtl="0">
              <a:spcBef>
                <a:spcPts val="0"/>
              </a:spcBef>
              <a:buNone/>
            </a:pPr>
            <a:endParaRPr lang="ar-QA" sz="1800" b="1" i="1" dirty="0">
              <a:solidFill>
                <a:schemeClr val="tx1"/>
              </a:solidFill>
              <a:latin typeface="Consolas" charset="0"/>
              <a:ea typeface="Consolas" charset="0"/>
              <a:cs typeface="Consolas" charset="0"/>
              <a:sym typeface="Roboto"/>
            </a:endParaRPr>
          </a:p>
        </p:txBody>
      </p:sp>
      <p:pic>
        <p:nvPicPr>
          <p:cNvPr id="29" name="Picture 28" descr="Image result for electronics board diy">
            <a:extLst>
              <a:ext uri="{FF2B5EF4-FFF2-40B4-BE49-F238E27FC236}">
                <a16:creationId xmlns:a16="http://schemas.microsoft.com/office/drawing/2014/main" id="{A8258946-9F16-4C17-BBD3-207F42639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60644" y="4874392"/>
            <a:ext cx="2256428" cy="20427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laser cutting">
            <a:extLst>
              <a:ext uri="{FF2B5EF4-FFF2-40B4-BE49-F238E27FC236}">
                <a16:creationId xmlns:a16="http://schemas.microsoft.com/office/drawing/2014/main" id="{46E81C90-693B-4241-89FB-B5CCB036A4A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17072" y="5361526"/>
            <a:ext cx="2208124" cy="1555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3B81A6-2B38-4D33-ACC6-C894E8D4BEDD}"/>
              </a:ext>
            </a:extLst>
          </p:cNvPr>
          <p:cNvSpPr/>
          <p:nvPr/>
        </p:nvSpPr>
        <p:spPr>
          <a:xfrm>
            <a:off x="1554212" y="1138130"/>
            <a:ext cx="2420278" cy="1077218"/>
          </a:xfrm>
          <a:prstGeom prst="rect">
            <a:avLst/>
          </a:prstGeom>
          <a:noFill/>
        </p:spPr>
        <p:txBody>
          <a:bodyPr wrap="none" lIns="91440" tIns="45720" rIns="91440" bIns="45720">
            <a:spAutoFit/>
          </a:bodyPr>
          <a:lstStyle/>
          <a:p>
            <a:pPr algn="ct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Tools</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&amp;</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Machines</a:t>
            </a: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آلات وأدوات</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2" name="Rectangle 31">
            <a:extLst>
              <a:ext uri="{FF2B5EF4-FFF2-40B4-BE49-F238E27FC236}">
                <a16:creationId xmlns:a16="http://schemas.microsoft.com/office/drawing/2014/main" id="{AB34B4FF-5ED4-4E9B-A0BE-CFB8176F84D9}"/>
              </a:ext>
            </a:extLst>
          </p:cNvPr>
          <p:cNvSpPr/>
          <p:nvPr/>
        </p:nvSpPr>
        <p:spPr>
          <a:xfrm>
            <a:off x="9486575" y="1141705"/>
            <a:ext cx="1029448" cy="1077218"/>
          </a:xfrm>
          <a:prstGeom prst="rect">
            <a:avLst/>
          </a:prstGeom>
          <a:noFill/>
        </p:spPr>
        <p:txBody>
          <a:bodyPr wrap="none" lIns="91440" tIns="45720" rIns="91440" bIns="45720">
            <a:spAutoFit/>
          </a:bodyPr>
          <a:lstStyle/>
          <a:p>
            <a:pPr algn="ct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Zones</a:t>
            </a:r>
            <a:endParaRPr lang="ar-DZ"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endParaRP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مناطق</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3" name="Shape 147">
            <a:extLst>
              <a:ext uri="{FF2B5EF4-FFF2-40B4-BE49-F238E27FC236}">
                <a16:creationId xmlns:a16="http://schemas.microsoft.com/office/drawing/2014/main" id="{4C0CCE41-F4DA-4D4F-A48E-43DA02098E3B}"/>
              </a:ext>
            </a:extLst>
          </p:cNvPr>
          <p:cNvSpPr txBox="1"/>
          <p:nvPr/>
        </p:nvSpPr>
        <p:spPr>
          <a:xfrm>
            <a:off x="9648005" y="287315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Creativity zone</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الابداع</a:t>
            </a:r>
            <a:endParaRPr lang="ar-QA" sz="1800" b="1" i="1" dirty="0">
              <a:solidFill>
                <a:schemeClr val="tx1"/>
              </a:solidFill>
              <a:latin typeface="Consolas" charset="0"/>
              <a:ea typeface="Consolas" charset="0"/>
              <a:cs typeface="Consolas" charset="0"/>
              <a:sym typeface="Roboto"/>
            </a:endParaRPr>
          </a:p>
        </p:txBody>
      </p:sp>
      <p:sp>
        <p:nvSpPr>
          <p:cNvPr id="34" name="Shape 147">
            <a:extLst>
              <a:ext uri="{FF2B5EF4-FFF2-40B4-BE49-F238E27FC236}">
                <a16:creationId xmlns:a16="http://schemas.microsoft.com/office/drawing/2014/main" id="{EF2A427B-2F0D-467C-AE3E-5CC34693B1FB}"/>
              </a:ext>
            </a:extLst>
          </p:cNvPr>
          <p:cNvSpPr txBox="1"/>
          <p:nvPr/>
        </p:nvSpPr>
        <p:spPr>
          <a:xfrm>
            <a:off x="9485692" y="437383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Software zone</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البرمجة</a:t>
            </a:r>
            <a:endParaRPr lang="ar-QA" sz="1800" b="1" i="1" dirty="0">
              <a:solidFill>
                <a:schemeClr val="tx1"/>
              </a:solidFill>
              <a:latin typeface="Consolas" charset="0"/>
              <a:ea typeface="Consolas" charset="0"/>
              <a:cs typeface="Consolas" charset="0"/>
              <a:sym typeface="Roboto"/>
            </a:endParaRPr>
          </a:p>
        </p:txBody>
      </p:sp>
      <p:sp>
        <p:nvSpPr>
          <p:cNvPr id="35" name="Shape 147">
            <a:extLst>
              <a:ext uri="{FF2B5EF4-FFF2-40B4-BE49-F238E27FC236}">
                <a16:creationId xmlns:a16="http://schemas.microsoft.com/office/drawing/2014/main" id="{5FAC4DDE-5170-4595-A66A-622676B72541}"/>
              </a:ext>
            </a:extLst>
          </p:cNvPr>
          <p:cNvSpPr txBox="1"/>
          <p:nvPr/>
        </p:nvSpPr>
        <p:spPr>
          <a:xfrm>
            <a:off x="9485692" y="5953614"/>
            <a:ext cx="2580617"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Technology zone</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التكنولوجيا</a:t>
            </a:r>
            <a:endParaRPr lang="ar-QA" sz="1800" b="1" i="1" dirty="0">
              <a:solidFill>
                <a:schemeClr val="tx1"/>
              </a:solidFill>
              <a:latin typeface="Consolas" charset="0"/>
              <a:ea typeface="Consolas" charset="0"/>
              <a:cs typeface="Consolas" charset="0"/>
              <a:sym typeface="Roboto"/>
            </a:endParaRPr>
          </a:p>
        </p:txBody>
      </p:sp>
      <p:sp>
        <p:nvSpPr>
          <p:cNvPr id="37" name="Oval 36">
            <a:extLst>
              <a:ext uri="{FF2B5EF4-FFF2-40B4-BE49-F238E27FC236}">
                <a16:creationId xmlns:a16="http://schemas.microsoft.com/office/drawing/2014/main" id="{29F5770D-C228-4BE0-90D2-E9885C7D1A64}"/>
              </a:ext>
            </a:extLst>
          </p:cNvPr>
          <p:cNvSpPr/>
          <p:nvPr/>
        </p:nvSpPr>
        <p:spPr>
          <a:xfrm>
            <a:off x="7877534" y="2315448"/>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5751C3-571F-412A-95FD-E59D8F043A80}"/>
              </a:ext>
            </a:extLst>
          </p:cNvPr>
          <p:cNvSpPr/>
          <p:nvPr/>
        </p:nvSpPr>
        <p:spPr>
          <a:xfrm>
            <a:off x="7877534" y="3870852"/>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E50F9A4-A99A-4839-BE14-C36D1CA70536}"/>
              </a:ext>
            </a:extLst>
          </p:cNvPr>
          <p:cNvSpPr/>
          <p:nvPr/>
        </p:nvSpPr>
        <p:spPr>
          <a:xfrm>
            <a:off x="7877534" y="5437935"/>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51079AA5-F451-471C-A13D-9991722775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25099" y="5680217"/>
            <a:ext cx="1068637" cy="918264"/>
          </a:xfrm>
          <a:prstGeom prst="rect">
            <a:avLst/>
          </a:prstGeom>
        </p:spPr>
      </p:pic>
      <p:pic>
        <p:nvPicPr>
          <p:cNvPr id="10" name="Picture 9" descr="A close up of a logo&#10;&#10;Description automatically generated">
            <a:extLst>
              <a:ext uri="{FF2B5EF4-FFF2-40B4-BE49-F238E27FC236}">
                <a16:creationId xmlns:a16="http://schemas.microsoft.com/office/drawing/2014/main" id="{DA56B9A5-9535-4039-B51A-421C7F66CF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10530" y="4055506"/>
            <a:ext cx="1257406" cy="1080470"/>
          </a:xfrm>
          <a:prstGeom prst="rect">
            <a:avLst/>
          </a:prstGeom>
        </p:spPr>
      </p:pic>
      <p:pic>
        <p:nvPicPr>
          <p:cNvPr id="7" name="Picture 6" descr="A close up of a logo&#10;&#10;Description automatically generated">
            <a:extLst>
              <a:ext uri="{FF2B5EF4-FFF2-40B4-BE49-F238E27FC236}">
                <a16:creationId xmlns:a16="http://schemas.microsoft.com/office/drawing/2014/main" id="{00A56D96-7C44-48CF-94F0-F0AF2B014E4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34259" y="2431021"/>
            <a:ext cx="1248878" cy="1080469"/>
          </a:xfrm>
          <a:prstGeom prst="rect">
            <a:avLst/>
          </a:prstGeom>
        </p:spPr>
      </p:pic>
      <p:cxnSp>
        <p:nvCxnSpPr>
          <p:cNvPr id="40" name="Straight Connector 39">
            <a:extLst>
              <a:ext uri="{FF2B5EF4-FFF2-40B4-BE49-F238E27FC236}">
                <a16:creationId xmlns:a16="http://schemas.microsoft.com/office/drawing/2014/main" id="{D9FD8D4D-947E-4C23-87E3-87022069DEDD}"/>
              </a:ext>
            </a:extLst>
          </p:cNvPr>
          <p:cNvCxnSpPr>
            <a:cxnSpLocks/>
          </p:cNvCxnSpPr>
          <p:nvPr/>
        </p:nvCxnSpPr>
        <p:spPr>
          <a:xfrm>
            <a:off x="7123236" y="1709608"/>
            <a:ext cx="0" cy="4888873"/>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3C8C060-F85E-4500-B45A-9A03C22648A8}"/>
              </a:ext>
            </a:extLst>
          </p:cNvPr>
          <p:cNvSpPr txBox="1">
            <a:spLocks/>
          </p:cNvSpPr>
          <p:nvPr/>
        </p:nvSpPr>
        <p:spPr>
          <a:xfrm>
            <a:off x="7096684" y="126790"/>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3200" dirty="0">
                <a:latin typeface="Raleway ExtraBold"/>
              </a:rPr>
              <a:t>ماذا نجد داخل مختبر التصنيع؟ </a:t>
            </a:r>
            <a:endParaRPr lang="en-US" sz="3200" dirty="0">
              <a:latin typeface="Raleway ExtraBold"/>
            </a:endParaRPr>
          </a:p>
        </p:txBody>
      </p:sp>
    </p:spTree>
    <p:extLst>
      <p:ext uri="{BB962C8B-B14F-4D97-AF65-F5344CB8AC3E}">
        <p14:creationId xmlns:p14="http://schemas.microsoft.com/office/powerpoint/2010/main" val="242660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DA91873D-A739-41B6-A979-0631ECB498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103" y="670264"/>
            <a:ext cx="10537793" cy="5393185"/>
          </a:xfrm>
          <a:prstGeom prst="rect">
            <a:avLst/>
          </a:prstGeom>
        </p:spPr>
      </p:pic>
      <p:sp>
        <p:nvSpPr>
          <p:cNvPr id="3" name="TextBox 2"/>
          <p:cNvSpPr txBox="1"/>
          <p:nvPr/>
        </p:nvSpPr>
        <p:spPr>
          <a:xfrm>
            <a:off x="10663642" y="6415873"/>
            <a:ext cx="1140056" cy="400110"/>
          </a:xfrm>
          <a:prstGeom prst="rect">
            <a:avLst/>
          </a:prstGeom>
          <a:noFill/>
        </p:spPr>
        <p:txBody>
          <a:bodyPr wrap="none" rtlCol="0">
            <a:spAutoFit/>
          </a:bodyPr>
          <a:lstStyle/>
          <a:p>
            <a:r>
              <a:rPr lang="en-US" sz="2000" dirty="0">
                <a:latin typeface="Politica" charset="0"/>
                <a:ea typeface="Politica" charset="0"/>
                <a:cs typeface="Politica" charset="0"/>
              </a:rPr>
              <a:t>Studio56.qa</a:t>
            </a:r>
          </a:p>
        </p:txBody>
      </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1344872" y="1570739"/>
            <a:ext cx="3679898"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F72E41"/>
                </a:solidFill>
                <a:highlight>
                  <a:srgbClr val="C0C0C0"/>
                </a:highlight>
                <a:latin typeface="Politica" panose="02000506060000020004" pitchFamily="2" charset="0"/>
                <a:ea typeface="Megrim"/>
                <a:cs typeface="Megrim"/>
                <a:sym typeface="Nixie One"/>
              </a:rPr>
              <a:t>Teams Interface </a:t>
            </a:r>
          </a:p>
        </p:txBody>
      </p:sp>
      <p:grpSp>
        <p:nvGrpSpPr>
          <p:cNvPr id="11" name="Group 10">
            <a:extLst>
              <a:ext uri="{FF2B5EF4-FFF2-40B4-BE49-F238E27FC236}">
                <a16:creationId xmlns:a16="http://schemas.microsoft.com/office/drawing/2014/main" id="{AF15B084-46CF-422A-899D-A7461595CADD}"/>
              </a:ext>
            </a:extLst>
          </p:cNvPr>
          <p:cNvGrpSpPr/>
          <p:nvPr/>
        </p:nvGrpSpPr>
        <p:grpSpPr>
          <a:xfrm>
            <a:off x="9498562" y="6426230"/>
            <a:ext cx="1317480" cy="429393"/>
            <a:chOff x="9331349" y="6222078"/>
            <a:chExt cx="1450765" cy="472833"/>
          </a:xfrm>
        </p:grpSpPr>
        <p:pic>
          <p:nvPicPr>
            <p:cNvPr id="14" name="Picture 13">
              <a:extLst>
                <a:ext uri="{FF2B5EF4-FFF2-40B4-BE49-F238E27FC236}">
                  <a16:creationId xmlns:a16="http://schemas.microsoft.com/office/drawing/2014/main" id="{47E97EF4-A21B-47CC-90C9-F705A84818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5" name="Picture 14">
              <a:extLst>
                <a:ext uri="{FF2B5EF4-FFF2-40B4-BE49-F238E27FC236}">
                  <a16:creationId xmlns:a16="http://schemas.microsoft.com/office/drawing/2014/main" id="{4FA21837-4211-40B6-B138-3FCB2E071762}"/>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 name="Oval 1">
            <a:extLst>
              <a:ext uri="{FF2B5EF4-FFF2-40B4-BE49-F238E27FC236}">
                <a16:creationId xmlns:a16="http://schemas.microsoft.com/office/drawing/2014/main" id="{232E48CF-FA0E-4CF9-9B84-350966A2B815}"/>
              </a:ext>
            </a:extLst>
          </p:cNvPr>
          <p:cNvSpPr/>
          <p:nvPr/>
        </p:nvSpPr>
        <p:spPr>
          <a:xfrm>
            <a:off x="4154749" y="5413896"/>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2091883-87F5-4C69-9A5B-DB4D5EA86423}"/>
              </a:ext>
            </a:extLst>
          </p:cNvPr>
          <p:cNvSpPr/>
          <p:nvPr/>
        </p:nvSpPr>
        <p:spPr>
          <a:xfrm>
            <a:off x="4589759" y="5413896"/>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1EAE2EE-7048-4C2D-A44A-8893130557EE}"/>
              </a:ext>
            </a:extLst>
          </p:cNvPr>
          <p:cNvSpPr/>
          <p:nvPr/>
        </p:nvSpPr>
        <p:spPr>
          <a:xfrm>
            <a:off x="5024770" y="5405018"/>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E6B20B4A-C963-4EFE-9E8B-9EC288B138C0}"/>
              </a:ext>
            </a:extLst>
          </p:cNvPr>
          <p:cNvCxnSpPr>
            <a:cxnSpLocks/>
          </p:cNvCxnSpPr>
          <p:nvPr/>
        </p:nvCxnSpPr>
        <p:spPr>
          <a:xfrm flipV="1">
            <a:off x="4296793" y="5788241"/>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342;p12">
            <a:extLst>
              <a:ext uri="{FF2B5EF4-FFF2-40B4-BE49-F238E27FC236}">
                <a16:creationId xmlns:a16="http://schemas.microsoft.com/office/drawing/2014/main" id="{3A978638-4E9B-425F-A4FC-42AB716F2BF0}"/>
              </a:ext>
            </a:extLst>
          </p:cNvPr>
          <p:cNvSpPr txBox="1">
            <a:spLocks/>
          </p:cNvSpPr>
          <p:nvPr/>
        </p:nvSpPr>
        <p:spPr>
          <a:xfrm>
            <a:off x="4028200" y="6100715"/>
            <a:ext cx="570438"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Video</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cxnSp>
        <p:nvCxnSpPr>
          <p:cNvPr id="18" name="Straight Arrow Connector 17">
            <a:extLst>
              <a:ext uri="{FF2B5EF4-FFF2-40B4-BE49-F238E27FC236}">
                <a16:creationId xmlns:a16="http://schemas.microsoft.com/office/drawing/2014/main" id="{8B78FC9A-E90A-4C7C-BCDB-E2E0B163D901}"/>
              </a:ext>
            </a:extLst>
          </p:cNvPr>
          <p:cNvCxnSpPr>
            <a:cxnSpLocks/>
          </p:cNvCxnSpPr>
          <p:nvPr/>
        </p:nvCxnSpPr>
        <p:spPr>
          <a:xfrm flipV="1">
            <a:off x="4706644" y="5807474"/>
            <a:ext cx="0" cy="722634"/>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19" name="Google Shape;342;p12">
            <a:extLst>
              <a:ext uri="{FF2B5EF4-FFF2-40B4-BE49-F238E27FC236}">
                <a16:creationId xmlns:a16="http://schemas.microsoft.com/office/drawing/2014/main" id="{E9ECD80A-68E7-41A2-9163-B34DEBAE6819}"/>
              </a:ext>
            </a:extLst>
          </p:cNvPr>
          <p:cNvSpPr txBox="1">
            <a:spLocks/>
          </p:cNvSpPr>
          <p:nvPr/>
        </p:nvSpPr>
        <p:spPr>
          <a:xfrm>
            <a:off x="4232944" y="6395758"/>
            <a:ext cx="1115354"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Microphone</a:t>
            </a:r>
          </a:p>
        </p:txBody>
      </p:sp>
      <p:cxnSp>
        <p:nvCxnSpPr>
          <p:cNvPr id="20" name="Straight Arrow Connector 19">
            <a:extLst>
              <a:ext uri="{FF2B5EF4-FFF2-40B4-BE49-F238E27FC236}">
                <a16:creationId xmlns:a16="http://schemas.microsoft.com/office/drawing/2014/main" id="{EB89EA9F-C22E-4B92-B30A-95D637C31A43}"/>
              </a:ext>
            </a:extLst>
          </p:cNvPr>
          <p:cNvCxnSpPr>
            <a:cxnSpLocks/>
          </p:cNvCxnSpPr>
          <p:nvPr/>
        </p:nvCxnSpPr>
        <p:spPr>
          <a:xfrm flipV="1">
            <a:off x="5177158" y="5816352"/>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342;p12">
            <a:extLst>
              <a:ext uri="{FF2B5EF4-FFF2-40B4-BE49-F238E27FC236}">
                <a16:creationId xmlns:a16="http://schemas.microsoft.com/office/drawing/2014/main" id="{DB5E77A2-1406-4356-A03D-2FE92CF6CC55}"/>
              </a:ext>
            </a:extLst>
          </p:cNvPr>
          <p:cNvSpPr txBox="1">
            <a:spLocks/>
          </p:cNvSpPr>
          <p:nvPr/>
        </p:nvSpPr>
        <p:spPr>
          <a:xfrm>
            <a:off x="4899686" y="6108283"/>
            <a:ext cx="1269424"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Screen Sharing </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sp>
        <p:nvSpPr>
          <p:cNvPr id="22" name="Oval 21">
            <a:extLst>
              <a:ext uri="{FF2B5EF4-FFF2-40B4-BE49-F238E27FC236}">
                <a16:creationId xmlns:a16="http://schemas.microsoft.com/office/drawing/2014/main" id="{31E99009-3031-4E0C-99B3-73C9EE76CB69}"/>
              </a:ext>
            </a:extLst>
          </p:cNvPr>
          <p:cNvSpPr/>
          <p:nvPr/>
        </p:nvSpPr>
        <p:spPr>
          <a:xfrm>
            <a:off x="5886614" y="5413897"/>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17F1D66-CE7D-4BFC-A3CD-4AFCEE4E78C5}"/>
              </a:ext>
            </a:extLst>
          </p:cNvPr>
          <p:cNvSpPr/>
          <p:nvPr/>
        </p:nvSpPr>
        <p:spPr>
          <a:xfrm>
            <a:off x="6321624" y="5413897"/>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0E4EA77-DB9B-4064-8C39-78F6EF068831}"/>
              </a:ext>
            </a:extLst>
          </p:cNvPr>
          <p:cNvSpPr/>
          <p:nvPr/>
        </p:nvSpPr>
        <p:spPr>
          <a:xfrm>
            <a:off x="6756635" y="5405019"/>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5F4DB33B-6D1A-4B46-8158-5C828244B7A1}"/>
              </a:ext>
            </a:extLst>
          </p:cNvPr>
          <p:cNvCxnSpPr>
            <a:cxnSpLocks/>
          </p:cNvCxnSpPr>
          <p:nvPr/>
        </p:nvCxnSpPr>
        <p:spPr>
          <a:xfrm>
            <a:off x="6011663" y="4977840"/>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32" name="Google Shape;342;p12">
            <a:extLst>
              <a:ext uri="{FF2B5EF4-FFF2-40B4-BE49-F238E27FC236}">
                <a16:creationId xmlns:a16="http://schemas.microsoft.com/office/drawing/2014/main" id="{DFF7952C-4D04-445B-AE8A-F5BC9EF0BC41}"/>
              </a:ext>
            </a:extLst>
          </p:cNvPr>
          <p:cNvSpPr txBox="1">
            <a:spLocks/>
          </p:cNvSpPr>
          <p:nvPr/>
        </p:nvSpPr>
        <p:spPr>
          <a:xfrm>
            <a:off x="5512997" y="4634831"/>
            <a:ext cx="988449"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Raise  hand</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cxnSp>
        <p:nvCxnSpPr>
          <p:cNvPr id="33" name="Straight Arrow Connector 32">
            <a:extLst>
              <a:ext uri="{FF2B5EF4-FFF2-40B4-BE49-F238E27FC236}">
                <a16:creationId xmlns:a16="http://schemas.microsoft.com/office/drawing/2014/main" id="{DEAC4D5A-274E-4DFC-B20C-3CAB43AD03D1}"/>
              </a:ext>
            </a:extLst>
          </p:cNvPr>
          <p:cNvCxnSpPr>
            <a:cxnSpLocks/>
          </p:cNvCxnSpPr>
          <p:nvPr/>
        </p:nvCxnSpPr>
        <p:spPr>
          <a:xfrm>
            <a:off x="6463669" y="4655697"/>
            <a:ext cx="0" cy="710499"/>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34" name="Google Shape;342;p12">
            <a:extLst>
              <a:ext uri="{FF2B5EF4-FFF2-40B4-BE49-F238E27FC236}">
                <a16:creationId xmlns:a16="http://schemas.microsoft.com/office/drawing/2014/main" id="{E42527BD-517F-41C9-BB01-48A6397176E7}"/>
              </a:ext>
            </a:extLst>
          </p:cNvPr>
          <p:cNvSpPr txBox="1">
            <a:spLocks/>
          </p:cNvSpPr>
          <p:nvPr/>
        </p:nvSpPr>
        <p:spPr>
          <a:xfrm>
            <a:off x="6223173" y="4305883"/>
            <a:ext cx="587525"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Chat</a:t>
            </a:r>
          </a:p>
        </p:txBody>
      </p:sp>
      <p:cxnSp>
        <p:nvCxnSpPr>
          <p:cNvPr id="35" name="Straight Arrow Connector 34">
            <a:extLst>
              <a:ext uri="{FF2B5EF4-FFF2-40B4-BE49-F238E27FC236}">
                <a16:creationId xmlns:a16="http://schemas.microsoft.com/office/drawing/2014/main" id="{D3A35BA3-069A-432F-A6AC-510CB6FA2A69}"/>
              </a:ext>
            </a:extLst>
          </p:cNvPr>
          <p:cNvCxnSpPr>
            <a:cxnSpLocks/>
          </p:cNvCxnSpPr>
          <p:nvPr/>
        </p:nvCxnSpPr>
        <p:spPr>
          <a:xfrm flipH="1">
            <a:off x="6900905" y="4966701"/>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36" name="Google Shape;342;p12">
            <a:extLst>
              <a:ext uri="{FF2B5EF4-FFF2-40B4-BE49-F238E27FC236}">
                <a16:creationId xmlns:a16="http://schemas.microsoft.com/office/drawing/2014/main" id="{71ADCA49-49BA-44D7-B675-401859B2F177}"/>
              </a:ext>
            </a:extLst>
          </p:cNvPr>
          <p:cNvSpPr txBox="1">
            <a:spLocks/>
          </p:cNvSpPr>
          <p:nvPr/>
        </p:nvSpPr>
        <p:spPr>
          <a:xfrm>
            <a:off x="6538443" y="4749296"/>
            <a:ext cx="1025325" cy="30283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Attendees</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spTree>
    <p:extLst>
      <p:ext uri="{BB962C8B-B14F-4D97-AF65-F5344CB8AC3E}">
        <p14:creationId xmlns:p14="http://schemas.microsoft.com/office/powerpoint/2010/main" val="271788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omputer&#10;&#10;Description automatically generated">
            <a:extLst>
              <a:ext uri="{FF2B5EF4-FFF2-40B4-BE49-F238E27FC236}">
                <a16:creationId xmlns:a16="http://schemas.microsoft.com/office/drawing/2014/main" id="{709AEE13-E497-4FCF-89A9-7B5D9EB966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47861" y="-38707"/>
            <a:ext cx="13683574" cy="6953857"/>
          </a:xfrm>
          <a:prstGeom prst="rect">
            <a:avLst/>
          </a:prstGeom>
        </p:spPr>
      </p:pic>
      <p:sp>
        <p:nvSpPr>
          <p:cNvPr id="3" name="TextBox 2"/>
          <p:cNvSpPr txBox="1"/>
          <p:nvPr/>
        </p:nvSpPr>
        <p:spPr>
          <a:xfrm>
            <a:off x="10663642" y="6273830"/>
            <a:ext cx="1042273"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grpSp>
        <p:nvGrpSpPr>
          <p:cNvPr id="8" name="Group 7"/>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4" name="Title 1">
            <a:extLst>
              <a:ext uri="{FF2B5EF4-FFF2-40B4-BE49-F238E27FC236}">
                <a16:creationId xmlns:a16="http://schemas.microsoft.com/office/drawing/2014/main" id="{FDE3715B-A79F-46FF-AB87-D1AD8D995E9C}"/>
              </a:ext>
            </a:extLst>
          </p:cNvPr>
          <p:cNvSpPr txBox="1">
            <a:spLocks/>
          </p:cNvSpPr>
          <p:nvPr/>
        </p:nvSpPr>
        <p:spPr>
          <a:xfrm>
            <a:off x="0" y="-38707"/>
            <a:ext cx="2814535" cy="6953857"/>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lnSpc>
                <a:spcPct val="150000"/>
              </a:lnSpc>
            </a:pPr>
            <a:r>
              <a:rPr lang="en-US" sz="1600" b="1" dirty="0">
                <a:solidFill>
                  <a:schemeClr val="tx1"/>
                </a:solidFill>
                <a:latin typeface="Politica" panose="02000506060000020004" pitchFamily="2" charset="0"/>
                <a:ea typeface="Lato"/>
                <a:cs typeface="Lato"/>
                <a:sym typeface="Lato"/>
              </a:rPr>
              <a:t>IMB Qatar Fashion and Art academy is holding the “Arabic Fashion” week, where they are conducting several events and workshops discussing and learning about the Arabic fashion. However, they are looking for Mobile app developers from Qatar, who can develop a mobile application for both Android and IOS phones, as part of their Fashion-tech workshop. The application must represent a Fashion house, where there are two collections of clothes (Men &amp; Women), and a page that displays different pictures of each collection. Make sure you follow an Arabic theme while designing the application.</a:t>
            </a:r>
          </a:p>
          <a:p>
            <a:pPr lvl="0">
              <a:lnSpc>
                <a:spcPct val="150000"/>
              </a:lnSpc>
            </a:pPr>
            <a:endParaRPr lang="en-US" sz="2000" b="1" dirty="0">
              <a:solidFill>
                <a:schemeClr val="tx1"/>
              </a:solidFill>
              <a:latin typeface="Politica" panose="02000506060000020004" pitchFamily="2" charset="0"/>
              <a:ea typeface="Lato"/>
              <a:cs typeface="Lato"/>
              <a:sym typeface="Lato"/>
            </a:endParaRPr>
          </a:p>
        </p:txBody>
      </p:sp>
    </p:spTree>
    <p:extLst>
      <p:ext uri="{BB962C8B-B14F-4D97-AF65-F5344CB8AC3E}">
        <p14:creationId xmlns:p14="http://schemas.microsoft.com/office/powerpoint/2010/main" val="171001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ne flying over a city&#10;&#10;Description automatically generated with low confidence">
            <a:extLst>
              <a:ext uri="{FF2B5EF4-FFF2-40B4-BE49-F238E27FC236}">
                <a16:creationId xmlns:a16="http://schemas.microsoft.com/office/drawing/2014/main" id="{606A852B-3705-444C-9094-F29C477BF8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2296"/>
            <a:ext cx="12192000" cy="7013448"/>
          </a:xfrm>
          <a:prstGeom prst="rect">
            <a:avLst/>
          </a:prstGeom>
        </p:spPr>
      </p:pic>
      <p:sp>
        <p:nvSpPr>
          <p:cNvPr id="3" name="TextBox 2">
            <a:extLst>
              <a:ext uri="{FF2B5EF4-FFF2-40B4-BE49-F238E27FC236}">
                <a16:creationId xmlns:a16="http://schemas.microsoft.com/office/drawing/2014/main" id="{1481A5BB-45BA-409F-B0B7-139F6F4FF34A}"/>
              </a:ext>
            </a:extLst>
          </p:cNvPr>
          <p:cNvSpPr txBox="1"/>
          <p:nvPr/>
        </p:nvSpPr>
        <p:spPr>
          <a:xfrm>
            <a:off x="3048" y="1377399"/>
            <a:ext cx="6094476" cy="1015663"/>
          </a:xfrm>
          <a:prstGeom prst="rect">
            <a:avLst/>
          </a:prstGeom>
          <a:noFill/>
        </p:spPr>
        <p:txBody>
          <a:bodyPr wrap="square">
            <a:spAutoFit/>
          </a:bodyPr>
          <a:lstStyle/>
          <a:p>
            <a:r>
              <a:rPr lang="en-US" sz="2000" i="0" dirty="0">
                <a:solidFill>
                  <a:srgbClr val="4D5156"/>
                </a:solidFill>
                <a:effectLst/>
                <a:latin typeface="Politica" panose="02000506060000020004" pitchFamily="2" charset="0"/>
              </a:rPr>
              <a:t>Islam is an Abrahamic monotheistic religion teaching that Muhammad is a messenger of God. It is the world's second-largest religion with 24.9% of the world's population, in 51 countries</a:t>
            </a:r>
            <a:endParaRPr lang="en-US" sz="2000" dirty="0">
              <a:latin typeface="Politica" panose="02000506060000020004" pitchFamily="2" charset="0"/>
            </a:endParaRPr>
          </a:p>
        </p:txBody>
      </p:sp>
      <p:sp>
        <p:nvSpPr>
          <p:cNvPr id="6" name="TextBox 5">
            <a:extLst>
              <a:ext uri="{FF2B5EF4-FFF2-40B4-BE49-F238E27FC236}">
                <a16:creationId xmlns:a16="http://schemas.microsoft.com/office/drawing/2014/main" id="{C830B4E5-16EB-4320-B7E8-686A969AD6C7}"/>
              </a:ext>
            </a:extLst>
          </p:cNvPr>
          <p:cNvSpPr txBox="1"/>
          <p:nvPr/>
        </p:nvSpPr>
        <p:spPr>
          <a:xfrm>
            <a:off x="6097524" y="1377399"/>
            <a:ext cx="6094476" cy="707886"/>
          </a:xfrm>
          <a:prstGeom prst="rect">
            <a:avLst/>
          </a:prstGeom>
          <a:noFill/>
        </p:spPr>
        <p:txBody>
          <a:bodyPr wrap="square">
            <a:spAutoFit/>
          </a:bodyPr>
          <a:lstStyle/>
          <a:p>
            <a:pPr algn="r" rtl="1"/>
            <a:r>
              <a:rPr lang="ar-DZ" sz="2000" i="0" dirty="0">
                <a:solidFill>
                  <a:srgbClr val="4D5156"/>
                </a:solidFill>
                <a:effectLst/>
                <a:latin typeface="Politica" panose="02000506060000020004" pitchFamily="2" charset="0"/>
              </a:rPr>
              <a:t>الإسلام دين توحيدي إبراهيم يعلّم أن محمدا رسول الله. إنها ثاني أكبر ديانة في العالم حيث يبلغ عدد سكانها 24.9٪ من سكان العالم ، في 51 دولة</a:t>
            </a:r>
            <a:endParaRPr lang="en-US" sz="2000" dirty="0">
              <a:latin typeface="Politica" panose="02000506060000020004" pitchFamily="2" charset="0"/>
            </a:endParaRPr>
          </a:p>
        </p:txBody>
      </p:sp>
      <p:sp>
        <p:nvSpPr>
          <p:cNvPr id="7" name="Google Shape;342;p12">
            <a:extLst>
              <a:ext uri="{FF2B5EF4-FFF2-40B4-BE49-F238E27FC236}">
                <a16:creationId xmlns:a16="http://schemas.microsoft.com/office/drawing/2014/main" id="{1BF0CA9E-56A2-49A6-9415-5E97AD6B699E}"/>
              </a:ext>
            </a:extLst>
          </p:cNvPr>
          <p:cNvSpPr txBox="1">
            <a:spLocks/>
          </p:cNvSpPr>
          <p:nvPr/>
        </p:nvSpPr>
        <p:spPr>
          <a:xfrm>
            <a:off x="222997" y="177105"/>
            <a:ext cx="3279156"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tx1"/>
                </a:solidFill>
                <a:latin typeface="Politica" panose="02000506060000020004" pitchFamily="2" charset="0"/>
                <a:ea typeface="Megrim"/>
                <a:cs typeface="Megrim"/>
                <a:sym typeface="Nixie One"/>
              </a:rPr>
              <a:t>Islam</a:t>
            </a:r>
          </a:p>
        </p:txBody>
      </p:sp>
      <p:sp>
        <p:nvSpPr>
          <p:cNvPr id="8" name="Google Shape;342;p12">
            <a:extLst>
              <a:ext uri="{FF2B5EF4-FFF2-40B4-BE49-F238E27FC236}">
                <a16:creationId xmlns:a16="http://schemas.microsoft.com/office/drawing/2014/main" id="{4B94077D-51FF-43A4-8207-27649D736F43}"/>
              </a:ext>
            </a:extLst>
          </p:cNvPr>
          <p:cNvSpPr txBox="1">
            <a:spLocks/>
          </p:cNvSpPr>
          <p:nvPr/>
        </p:nvSpPr>
        <p:spPr>
          <a:xfrm>
            <a:off x="8358109" y="61283"/>
            <a:ext cx="3279156"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DZ" sz="4000" b="1" dirty="0">
                <a:solidFill>
                  <a:schemeClr val="tx1"/>
                </a:solidFill>
                <a:latin typeface="Politica" panose="02000506060000020004" pitchFamily="2" charset="0"/>
                <a:ea typeface="Megrim"/>
                <a:cs typeface="Megrim"/>
                <a:sym typeface="Nixie One"/>
              </a:rPr>
              <a:t>الاسلام</a:t>
            </a:r>
            <a:endParaRPr lang="en-US" sz="4000" b="1" dirty="0">
              <a:solidFill>
                <a:schemeClr val="tx1"/>
              </a:solidFill>
              <a:latin typeface="Politica" panose="02000506060000020004" pitchFamily="2" charset="0"/>
              <a:ea typeface="Megrim"/>
              <a:cs typeface="Megrim"/>
              <a:sym typeface="Nixie One"/>
            </a:endParaRPr>
          </a:p>
        </p:txBody>
      </p:sp>
      <p:sp>
        <p:nvSpPr>
          <p:cNvPr id="9" name="TextBox 8">
            <a:extLst>
              <a:ext uri="{FF2B5EF4-FFF2-40B4-BE49-F238E27FC236}">
                <a16:creationId xmlns:a16="http://schemas.microsoft.com/office/drawing/2014/main" id="{BD7260AF-16A6-47B5-A8FC-658DB132AAE6}"/>
              </a:ext>
            </a:extLst>
          </p:cNvPr>
          <p:cNvSpPr txBox="1"/>
          <p:nvPr/>
        </p:nvSpPr>
        <p:spPr>
          <a:xfrm>
            <a:off x="10663642" y="6273830"/>
            <a:ext cx="1125629" cy="400110"/>
          </a:xfrm>
          <a:prstGeom prst="rect">
            <a:avLst/>
          </a:prstGeom>
          <a:noFill/>
        </p:spPr>
        <p:txBody>
          <a:bodyPr wrap="none" rtlCol="0">
            <a:spAutoFit/>
          </a:bodyPr>
          <a:lstStyle/>
          <a:p>
            <a:r>
              <a:rPr lang="en-US" sz="2000" dirty="0">
                <a:solidFill>
                  <a:schemeClr val="bg1"/>
                </a:solidFill>
                <a:latin typeface="Politica" charset="0"/>
                <a:ea typeface="Politica" charset="0"/>
                <a:cs typeface="Politica" charset="0"/>
              </a:rPr>
              <a:t>Studio56.qa</a:t>
            </a:r>
          </a:p>
        </p:txBody>
      </p:sp>
      <p:pic>
        <p:nvPicPr>
          <p:cNvPr id="10" name="Picture 7" descr="Picture 7">
            <a:extLst>
              <a:ext uri="{FF2B5EF4-FFF2-40B4-BE49-F238E27FC236}">
                <a16:creationId xmlns:a16="http://schemas.microsoft.com/office/drawing/2014/main" id="{936F2CA9-2184-4173-A331-61E1E0D79A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Tree>
    <p:extLst>
      <p:ext uri="{BB962C8B-B14F-4D97-AF65-F5344CB8AC3E}">
        <p14:creationId xmlns:p14="http://schemas.microsoft.com/office/powerpoint/2010/main" val="359943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B53A77-DCEC-4D4D-AB6F-A250930A3394}"/>
              </a:ext>
            </a:extLst>
          </p:cNvPr>
          <p:cNvSpPr txBox="1"/>
          <p:nvPr/>
        </p:nvSpPr>
        <p:spPr>
          <a:xfrm>
            <a:off x="5778160" y="2587883"/>
            <a:ext cx="5282946" cy="1200329"/>
          </a:xfrm>
          <a:prstGeom prst="rect">
            <a:avLst/>
          </a:prstGeom>
          <a:solidFill>
            <a:srgbClr val="F72E41"/>
          </a:solidFill>
        </p:spPr>
        <p:txBody>
          <a:bodyPr wrap="square">
            <a:spAutoFit/>
          </a:bodyPr>
          <a:lstStyle/>
          <a:p>
            <a:r>
              <a:rPr lang="en-US" b="1" dirty="0">
                <a:solidFill>
                  <a:schemeClr val="bg1"/>
                </a:solidFill>
                <a:latin typeface="Politica" panose="02000506060000020004" pitchFamily="2" charset="0"/>
              </a:rPr>
              <a:t>In Islam, we are asked by God to pay attention our appearance, by taking care of our body, hygiene, and clothes.</a:t>
            </a:r>
          </a:p>
          <a:p>
            <a:r>
              <a:rPr lang="en-US" b="1" dirty="0">
                <a:solidFill>
                  <a:schemeClr val="bg1"/>
                </a:solidFill>
                <a:latin typeface="Politica" panose="02000506060000020004" pitchFamily="2" charset="0"/>
              </a:rPr>
              <a:t>We shower, put perfume, and wear the most beautiful clothes when going to the mosques to perform the prayer</a:t>
            </a:r>
          </a:p>
        </p:txBody>
      </p:sp>
      <p:sp>
        <p:nvSpPr>
          <p:cNvPr id="4" name="TextBox 3">
            <a:extLst>
              <a:ext uri="{FF2B5EF4-FFF2-40B4-BE49-F238E27FC236}">
                <a16:creationId xmlns:a16="http://schemas.microsoft.com/office/drawing/2014/main" id="{D53A8311-64B9-4203-840D-F86DD7745BDE}"/>
              </a:ext>
            </a:extLst>
          </p:cNvPr>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pic>
        <p:nvPicPr>
          <p:cNvPr id="5" name="Picture 7" descr="Picture 7">
            <a:extLst>
              <a:ext uri="{FF2B5EF4-FFF2-40B4-BE49-F238E27FC236}">
                <a16:creationId xmlns:a16="http://schemas.microsoft.com/office/drawing/2014/main" id="{A048ABAF-3083-43D3-89DF-A4A8DD8A60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7" name="TextBox 6">
            <a:extLst>
              <a:ext uri="{FF2B5EF4-FFF2-40B4-BE49-F238E27FC236}">
                <a16:creationId xmlns:a16="http://schemas.microsoft.com/office/drawing/2014/main" id="{172A8B57-C0C9-4BD6-A10D-9B03D854DB3F}"/>
              </a:ext>
            </a:extLst>
          </p:cNvPr>
          <p:cNvSpPr txBox="1"/>
          <p:nvPr/>
        </p:nvSpPr>
        <p:spPr>
          <a:xfrm>
            <a:off x="6795130" y="3977640"/>
            <a:ext cx="5190658" cy="1200329"/>
          </a:xfrm>
          <a:prstGeom prst="rect">
            <a:avLst/>
          </a:prstGeom>
          <a:solidFill>
            <a:srgbClr val="F72E41"/>
          </a:solidFill>
        </p:spPr>
        <p:txBody>
          <a:bodyPr wrap="square">
            <a:spAutoFit/>
          </a:bodyPr>
          <a:lstStyle/>
          <a:p>
            <a:pPr algn="r" rtl="1"/>
            <a:r>
              <a:rPr lang="ar-DZ" dirty="0">
                <a:solidFill>
                  <a:schemeClr val="bg1"/>
                </a:solidFill>
              </a:rPr>
              <a:t>في الإسلام ، يطلب الله منا الاهتمام بمظهرنا ، من خلال العناية بجسمنا ونظافتنا وملابسنا.</a:t>
            </a:r>
            <a:endParaRPr lang="en-US" dirty="0">
              <a:solidFill>
                <a:schemeClr val="bg1"/>
              </a:solidFill>
            </a:endParaRPr>
          </a:p>
          <a:p>
            <a:pPr algn="r" rtl="1"/>
            <a:r>
              <a:rPr lang="ar-DZ" dirty="0">
                <a:solidFill>
                  <a:schemeClr val="bg1"/>
                </a:solidFill>
              </a:rPr>
              <a:t>نستحم ونضع العطر ونلبس أجمل الثياب عند ذهابنا للمساجد لأداء الصلاة</a:t>
            </a:r>
            <a:endParaRPr lang="en-US" dirty="0">
              <a:solidFill>
                <a:schemeClr val="bg1"/>
              </a:solidFill>
            </a:endParaRPr>
          </a:p>
        </p:txBody>
      </p:sp>
      <p:pic>
        <p:nvPicPr>
          <p:cNvPr id="9" name="Picture 8" descr="A picture containing text, fabric&#10;&#10;Description automatically generated">
            <a:extLst>
              <a:ext uri="{FF2B5EF4-FFF2-40B4-BE49-F238E27FC236}">
                <a16:creationId xmlns:a16="http://schemas.microsoft.com/office/drawing/2014/main" id="{120BC5E9-49F3-437C-BF86-614E41733B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5583575" cy="6858000"/>
          </a:xfrm>
          <a:prstGeom prst="rect">
            <a:avLst/>
          </a:prstGeom>
        </p:spPr>
      </p:pic>
      <p:sp>
        <p:nvSpPr>
          <p:cNvPr id="11" name="Google Shape;342;p12">
            <a:extLst>
              <a:ext uri="{FF2B5EF4-FFF2-40B4-BE49-F238E27FC236}">
                <a16:creationId xmlns:a16="http://schemas.microsoft.com/office/drawing/2014/main" id="{68391E8B-7168-405D-84FF-3F6F00C9741B}"/>
              </a:ext>
            </a:extLst>
          </p:cNvPr>
          <p:cNvSpPr txBox="1">
            <a:spLocks/>
          </p:cNvSpPr>
          <p:nvPr/>
        </p:nvSpPr>
        <p:spPr>
          <a:xfrm>
            <a:off x="5611006" y="177105"/>
            <a:ext cx="4429105"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tx1"/>
                </a:solidFill>
                <a:latin typeface="Politica" panose="02000506060000020004" pitchFamily="2" charset="0"/>
                <a:ea typeface="Megrim"/>
                <a:cs typeface="Megrim"/>
                <a:sym typeface="Nixie One"/>
              </a:rPr>
              <a:t>Appearance in Islam </a:t>
            </a:r>
          </a:p>
        </p:txBody>
      </p:sp>
      <p:sp>
        <p:nvSpPr>
          <p:cNvPr id="12" name="Google Shape;342;p12">
            <a:extLst>
              <a:ext uri="{FF2B5EF4-FFF2-40B4-BE49-F238E27FC236}">
                <a16:creationId xmlns:a16="http://schemas.microsoft.com/office/drawing/2014/main" id="{6F0990E3-9163-497F-A993-97D9AC3DBFDB}"/>
              </a:ext>
            </a:extLst>
          </p:cNvPr>
          <p:cNvSpPr txBox="1">
            <a:spLocks/>
          </p:cNvSpPr>
          <p:nvPr/>
        </p:nvSpPr>
        <p:spPr>
          <a:xfrm>
            <a:off x="7693843" y="841241"/>
            <a:ext cx="4429105"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DZ" sz="4800" b="1" dirty="0">
                <a:solidFill>
                  <a:schemeClr val="tx1"/>
                </a:solidFill>
                <a:latin typeface="Politica" panose="02000506060000020004" pitchFamily="2" charset="0"/>
                <a:ea typeface="Megrim"/>
                <a:cs typeface="Megrim"/>
                <a:sym typeface="Nixie One"/>
              </a:rPr>
              <a:t>المظهر في الاسلام</a:t>
            </a:r>
            <a:endParaRPr lang="en-US" sz="4800" b="1" dirty="0">
              <a:solidFill>
                <a:schemeClr val="tx1"/>
              </a:solidFill>
              <a:latin typeface="Politica" panose="02000506060000020004" pitchFamily="2" charset="0"/>
              <a:ea typeface="Megrim"/>
              <a:cs typeface="Megrim"/>
              <a:sym typeface="Nixie One"/>
            </a:endParaRPr>
          </a:p>
        </p:txBody>
      </p:sp>
    </p:spTree>
    <p:extLst>
      <p:ext uri="{BB962C8B-B14F-4D97-AF65-F5344CB8AC3E}">
        <p14:creationId xmlns:p14="http://schemas.microsoft.com/office/powerpoint/2010/main" val="26725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2CD5-8425-42FA-9C4E-6410186C00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216687"/>
            <a:ext cx="7055242" cy="3818073"/>
          </a:xfrm>
          <a:prstGeom prst="rect">
            <a:avLst/>
          </a:prstGeom>
        </p:spPr>
      </p:pic>
      <p:sp>
        <p:nvSpPr>
          <p:cNvPr id="7" name="TextBox 6">
            <a:extLst>
              <a:ext uri="{FF2B5EF4-FFF2-40B4-BE49-F238E27FC236}">
                <a16:creationId xmlns:a16="http://schemas.microsoft.com/office/drawing/2014/main" id="{E826E8BE-8873-48BD-98FB-7F5DC04D3DCC}"/>
              </a:ext>
            </a:extLst>
          </p:cNvPr>
          <p:cNvSpPr txBox="1"/>
          <p:nvPr/>
        </p:nvSpPr>
        <p:spPr>
          <a:xfrm>
            <a:off x="326626" y="1133854"/>
            <a:ext cx="5769374" cy="461665"/>
          </a:xfrm>
          <a:prstGeom prst="rect">
            <a:avLst/>
          </a:prstGeom>
          <a:noFill/>
        </p:spPr>
        <p:txBody>
          <a:bodyPr wrap="square">
            <a:spAutoFit/>
          </a:bodyPr>
          <a:lstStyle/>
          <a:p>
            <a:r>
              <a:rPr lang="en-US" sz="2400" dirty="0">
                <a:latin typeface="Politica" panose="02000506060000020004" pitchFamily="2" charset="0"/>
              </a:rPr>
              <a:t>Carpet industry                                                    </a:t>
            </a:r>
            <a:r>
              <a:rPr lang="ar-DZ" sz="2400" i="0" dirty="0">
                <a:effectLst/>
                <a:latin typeface="masdar-font"/>
              </a:rPr>
              <a:t>صناعة السجاد</a:t>
            </a:r>
            <a:r>
              <a:rPr lang="en-US" sz="2400" i="0" dirty="0">
                <a:effectLst/>
                <a:latin typeface="masdar-font"/>
              </a:rPr>
              <a:t> </a:t>
            </a:r>
            <a:endParaRPr lang="en-US" sz="2400" dirty="0"/>
          </a:p>
        </p:txBody>
      </p:sp>
      <p:sp>
        <p:nvSpPr>
          <p:cNvPr id="10" name="TextBox 9">
            <a:extLst>
              <a:ext uri="{FF2B5EF4-FFF2-40B4-BE49-F238E27FC236}">
                <a16:creationId xmlns:a16="http://schemas.microsoft.com/office/drawing/2014/main" id="{C1B54D03-9428-47D2-95EA-3790D40603F8}"/>
              </a:ext>
            </a:extLst>
          </p:cNvPr>
          <p:cNvSpPr txBox="1"/>
          <p:nvPr/>
        </p:nvSpPr>
        <p:spPr>
          <a:xfrm>
            <a:off x="326626" y="1647615"/>
            <a:ext cx="5671838" cy="461665"/>
          </a:xfrm>
          <a:prstGeom prst="rect">
            <a:avLst/>
          </a:prstGeom>
          <a:noFill/>
        </p:spPr>
        <p:txBody>
          <a:bodyPr wrap="square">
            <a:spAutoFit/>
          </a:bodyPr>
          <a:lstStyle/>
          <a:p>
            <a:r>
              <a:rPr lang="en-US" sz="2400" dirty="0">
                <a:latin typeface="Politica" panose="02000506060000020004" pitchFamily="2" charset="0"/>
              </a:rPr>
              <a:t>Clothing fabrics                                                    </a:t>
            </a:r>
            <a:r>
              <a:rPr lang="ar-DZ" sz="2400" dirty="0">
                <a:latin typeface="masdar-font"/>
              </a:rPr>
              <a:t>أقمشة الملابس</a:t>
            </a:r>
            <a:endParaRPr lang="en-US" sz="2400" dirty="0">
              <a:latin typeface="masdar-font"/>
            </a:endParaRPr>
          </a:p>
        </p:txBody>
      </p:sp>
      <p:sp>
        <p:nvSpPr>
          <p:cNvPr id="13" name="TextBox 12">
            <a:extLst>
              <a:ext uri="{FF2B5EF4-FFF2-40B4-BE49-F238E27FC236}">
                <a16:creationId xmlns:a16="http://schemas.microsoft.com/office/drawing/2014/main" id="{57453026-63C6-4B8C-9AD2-7E523CE6BD3F}"/>
              </a:ext>
            </a:extLst>
          </p:cNvPr>
          <p:cNvSpPr txBox="1"/>
          <p:nvPr/>
        </p:nvSpPr>
        <p:spPr>
          <a:xfrm>
            <a:off x="346511" y="2204268"/>
            <a:ext cx="5651953" cy="461665"/>
          </a:xfrm>
          <a:prstGeom prst="rect">
            <a:avLst/>
          </a:prstGeom>
          <a:noFill/>
        </p:spPr>
        <p:txBody>
          <a:bodyPr wrap="square">
            <a:spAutoFit/>
          </a:bodyPr>
          <a:lstStyle/>
          <a:p>
            <a:r>
              <a:rPr lang="en-US" sz="2400" dirty="0">
                <a:latin typeface="Politica" panose="02000506060000020004" pitchFamily="2" charset="0"/>
              </a:rPr>
              <a:t>Dying                                                                                    </a:t>
            </a:r>
            <a:r>
              <a:rPr lang="ar-DZ" sz="2400" dirty="0">
                <a:latin typeface="masdar-font"/>
              </a:rPr>
              <a:t>الصباغة</a:t>
            </a:r>
            <a:endParaRPr lang="en-US" sz="2400" dirty="0">
              <a:latin typeface="Politica" panose="02000506060000020004" pitchFamily="2" charset="0"/>
            </a:endParaRPr>
          </a:p>
        </p:txBody>
      </p:sp>
      <p:sp>
        <p:nvSpPr>
          <p:cNvPr id="14" name="Google Shape;342;p12">
            <a:extLst>
              <a:ext uri="{FF2B5EF4-FFF2-40B4-BE49-F238E27FC236}">
                <a16:creationId xmlns:a16="http://schemas.microsoft.com/office/drawing/2014/main" id="{5B804E75-D0E4-4C36-BBAF-9D994CA5D2CC}"/>
              </a:ext>
            </a:extLst>
          </p:cNvPr>
          <p:cNvSpPr txBox="1">
            <a:spLocks/>
          </p:cNvSpPr>
          <p:nvPr/>
        </p:nvSpPr>
        <p:spPr>
          <a:xfrm>
            <a:off x="117429" y="264574"/>
            <a:ext cx="3209204"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tx1"/>
                </a:solidFill>
                <a:latin typeface="Politica" panose="02000506060000020004" pitchFamily="2" charset="0"/>
                <a:ea typeface="Megrim"/>
                <a:cs typeface="Megrim"/>
                <a:sym typeface="Nixie One"/>
              </a:rPr>
              <a:t>Islamic civilization was </a:t>
            </a:r>
            <a:r>
              <a:rPr lang="en-US" sz="2800" b="1" dirty="0">
                <a:solidFill>
                  <a:schemeClr val="tx1"/>
                </a:solidFill>
                <a:latin typeface="Politica" panose="02000506060000020004" pitchFamily="2" charset="0"/>
              </a:rPr>
              <a:t>thriving in:</a:t>
            </a:r>
            <a:endParaRPr lang="en-US" sz="2800" b="1" dirty="0">
              <a:solidFill>
                <a:schemeClr val="tx1"/>
              </a:solidFill>
              <a:latin typeface="Politica" panose="02000506060000020004" pitchFamily="2" charset="0"/>
              <a:sym typeface="Nixie One"/>
            </a:endParaRPr>
          </a:p>
        </p:txBody>
      </p:sp>
      <p:sp>
        <p:nvSpPr>
          <p:cNvPr id="15" name="Google Shape;342;p12">
            <a:extLst>
              <a:ext uri="{FF2B5EF4-FFF2-40B4-BE49-F238E27FC236}">
                <a16:creationId xmlns:a16="http://schemas.microsoft.com/office/drawing/2014/main" id="{DB1984E5-A5A6-4EFD-AEA3-7443AB304282}"/>
              </a:ext>
            </a:extLst>
          </p:cNvPr>
          <p:cNvSpPr txBox="1">
            <a:spLocks/>
          </p:cNvSpPr>
          <p:nvPr/>
        </p:nvSpPr>
        <p:spPr>
          <a:xfrm>
            <a:off x="3063580" y="264575"/>
            <a:ext cx="3209204"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DZ" sz="2400" b="1" dirty="0">
                <a:solidFill>
                  <a:schemeClr val="tx1"/>
                </a:solidFill>
                <a:latin typeface="Politica" panose="02000506060000020004" pitchFamily="2" charset="0"/>
                <a:ea typeface="Megrim"/>
                <a:cs typeface="Megrim"/>
                <a:sym typeface="Nixie One"/>
              </a:rPr>
              <a:t>ازدهرت الحضارة</a:t>
            </a:r>
            <a:endParaRPr lang="en-US" sz="2400" b="1" dirty="0">
              <a:solidFill>
                <a:schemeClr val="tx1"/>
              </a:solidFill>
              <a:latin typeface="Politica" panose="02000506060000020004" pitchFamily="2" charset="0"/>
              <a:ea typeface="Megrim"/>
              <a:cs typeface="Megrim"/>
              <a:sym typeface="Nixie One"/>
            </a:endParaRPr>
          </a:p>
          <a:p>
            <a:pPr algn="r" rtl="1"/>
            <a:r>
              <a:rPr lang="ar-DZ" sz="2400" b="1" dirty="0">
                <a:solidFill>
                  <a:schemeClr val="tx1"/>
                </a:solidFill>
                <a:latin typeface="Politica" panose="02000506060000020004" pitchFamily="2" charset="0"/>
                <a:ea typeface="Megrim"/>
                <a:cs typeface="Megrim"/>
                <a:sym typeface="Nixie One"/>
              </a:rPr>
              <a:t> الإسلامية في:</a:t>
            </a:r>
            <a:endParaRPr lang="en-US" sz="2400" b="1" dirty="0">
              <a:solidFill>
                <a:schemeClr val="tx1"/>
              </a:solidFill>
              <a:latin typeface="Politica" panose="02000506060000020004" pitchFamily="2" charset="0"/>
              <a:sym typeface="Nixie One"/>
            </a:endParaRPr>
          </a:p>
        </p:txBody>
      </p:sp>
      <p:pic>
        <p:nvPicPr>
          <p:cNvPr id="1028" name="Picture 4">
            <a:extLst>
              <a:ext uri="{FF2B5EF4-FFF2-40B4-BE49-F238E27FC236}">
                <a16:creationId xmlns:a16="http://schemas.microsoft.com/office/drawing/2014/main" id="{2C6548A4-A3C3-48C4-ABA7-AAF2EF2DED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6175" y="-52773"/>
            <a:ext cx="5185825" cy="701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43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1250</Words>
  <Application>Microsoft Office PowerPoint</Application>
  <PresentationFormat>Widescreen</PresentationFormat>
  <Paragraphs>222</Paragraphs>
  <Slides>35</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Arial</vt:lpstr>
      <vt:lpstr>Calibri</vt:lpstr>
      <vt:lpstr>Calibri Light</vt:lpstr>
      <vt:lpstr>Consolas</vt:lpstr>
      <vt:lpstr>Google Sans</vt:lpstr>
      <vt:lpstr>inherit</vt:lpstr>
      <vt:lpstr>Lato</vt:lpstr>
      <vt:lpstr>masdar-font</vt:lpstr>
      <vt:lpstr>Neo Sans Arabic</vt:lpstr>
      <vt:lpstr>Politica</vt:lpstr>
      <vt:lpstr>Raleway ExtraBold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Busaaa</dc:creator>
  <cp:lastModifiedBy>Sarah Busaaa</cp:lastModifiedBy>
  <cp:revision>101</cp:revision>
  <dcterms:created xsi:type="dcterms:W3CDTF">2020-10-12T07:52:43Z</dcterms:created>
  <dcterms:modified xsi:type="dcterms:W3CDTF">2021-08-31T10:28:30Z</dcterms:modified>
</cp:coreProperties>
</file>