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01" r:id="rId2"/>
    <p:sldId id="447" r:id="rId3"/>
    <p:sldId id="448" r:id="rId4"/>
    <p:sldId id="388" r:id="rId5"/>
    <p:sldId id="375" r:id="rId6"/>
    <p:sldId id="346" r:id="rId7"/>
    <p:sldId id="403" r:id="rId8"/>
    <p:sldId id="336" r:id="rId9"/>
    <p:sldId id="302" r:id="rId10"/>
    <p:sldId id="300" r:id="rId11"/>
    <p:sldId id="392" r:id="rId12"/>
    <p:sldId id="343" r:id="rId13"/>
    <p:sldId id="391" r:id="rId14"/>
    <p:sldId id="402" r:id="rId15"/>
    <p:sldId id="393" r:id="rId16"/>
    <p:sldId id="394" r:id="rId17"/>
    <p:sldId id="303" r:id="rId18"/>
    <p:sldId id="396" r:id="rId19"/>
    <p:sldId id="376" r:id="rId20"/>
    <p:sldId id="408" r:id="rId21"/>
    <p:sldId id="398" r:id="rId22"/>
    <p:sldId id="407" r:id="rId23"/>
    <p:sldId id="404" r:id="rId24"/>
    <p:sldId id="395" r:id="rId25"/>
    <p:sldId id="32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2E41"/>
    <a:srgbClr val="F3B12F"/>
    <a:srgbClr val="1D4999"/>
    <a:srgbClr val="4A5695"/>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1865" autoAdjust="0"/>
  </p:normalViewPr>
  <p:slideViewPr>
    <p:cSldViewPr snapToGrid="0" snapToObjects="1">
      <p:cViewPr varScale="1">
        <p:scale>
          <a:sx n="105" d="100"/>
          <a:sy n="105" d="100"/>
        </p:scale>
        <p:origin x="816"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ucksters.com/history/islam/trade_and_commerce.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panose="020B0604020202020204" pitchFamily="34" charset="0"/>
              </a:rPr>
              <a:t>Read more at: </a:t>
            </a:r>
            <a:r>
              <a:rPr lang="en-US" sz="1200" b="0" i="0" dirty="0">
                <a:effectLst/>
                <a:latin typeface="Arial" panose="020B0604020202020204" pitchFamily="34" charset="0"/>
                <a:hlinkClick r:id="rId3"/>
              </a:rPr>
              <a:t>https://www.ducksters.com/history/islam/trade_and_commerce.php</a:t>
            </a:r>
            <a:br>
              <a:rPr lang="en-US" sz="1200" dirty="0"/>
            </a:br>
            <a:r>
              <a:rPr lang="en-US" sz="1200" b="0" i="0" dirty="0">
                <a:solidFill>
                  <a:srgbClr val="000000"/>
                </a:solidFill>
                <a:effectLst/>
                <a:latin typeface="Arial" panose="020B0604020202020204" pitchFamily="34" charset="0"/>
              </a:rPr>
              <a:t>This text is Copyright © Ducksters. Do not use without permission.</a:t>
            </a:r>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a:t>
            </a:fld>
            <a:endParaRPr lang="en-US"/>
          </a:p>
        </p:txBody>
      </p:sp>
    </p:spTree>
    <p:extLst>
      <p:ext uri="{BB962C8B-B14F-4D97-AF65-F5344CB8AC3E}">
        <p14:creationId xmlns:p14="http://schemas.microsoft.com/office/powerpoint/2010/main" val="2942751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16</a:t>
            </a:fld>
            <a:endParaRPr lang="en-US"/>
          </a:p>
        </p:txBody>
      </p:sp>
    </p:spTree>
    <p:extLst>
      <p:ext uri="{BB962C8B-B14F-4D97-AF65-F5344CB8AC3E}">
        <p14:creationId xmlns:p14="http://schemas.microsoft.com/office/powerpoint/2010/main" val="344554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18</a:t>
            </a:fld>
            <a:endParaRPr lang="en-US"/>
          </a:p>
        </p:txBody>
      </p:sp>
    </p:spTree>
    <p:extLst>
      <p:ext uri="{BB962C8B-B14F-4D97-AF65-F5344CB8AC3E}">
        <p14:creationId xmlns:p14="http://schemas.microsoft.com/office/powerpoint/2010/main" val="24899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21</a:t>
            </a:fld>
            <a:endParaRPr lang="en-US"/>
          </a:p>
        </p:txBody>
      </p:sp>
    </p:spTree>
    <p:extLst>
      <p:ext uri="{BB962C8B-B14F-4D97-AF65-F5344CB8AC3E}">
        <p14:creationId xmlns:p14="http://schemas.microsoft.com/office/powerpoint/2010/main" val="393552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23</a:t>
            </a:fld>
            <a:endParaRPr lang="en-US"/>
          </a:p>
        </p:txBody>
      </p:sp>
    </p:spTree>
    <p:extLst>
      <p:ext uri="{BB962C8B-B14F-4D97-AF65-F5344CB8AC3E}">
        <p14:creationId xmlns:p14="http://schemas.microsoft.com/office/powerpoint/2010/main" val="391384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24</a:t>
            </a:fld>
            <a:endParaRPr lang="en-US"/>
          </a:p>
        </p:txBody>
      </p:sp>
    </p:spTree>
    <p:extLst>
      <p:ext uri="{BB962C8B-B14F-4D97-AF65-F5344CB8AC3E}">
        <p14:creationId xmlns:p14="http://schemas.microsoft.com/office/powerpoint/2010/main" val="166170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405425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a:p>
        </p:txBody>
      </p:sp>
    </p:spTree>
    <p:extLst>
      <p:ext uri="{BB962C8B-B14F-4D97-AF65-F5344CB8AC3E}">
        <p14:creationId xmlns:p14="http://schemas.microsoft.com/office/powerpoint/2010/main" val="137352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7</a:t>
            </a:fld>
            <a:endParaRPr lang="en-US"/>
          </a:p>
        </p:txBody>
      </p:sp>
    </p:spTree>
    <p:extLst>
      <p:ext uri="{BB962C8B-B14F-4D97-AF65-F5344CB8AC3E}">
        <p14:creationId xmlns:p14="http://schemas.microsoft.com/office/powerpoint/2010/main" val="281785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8</a:t>
            </a:fld>
            <a:endParaRPr lang="en-US"/>
          </a:p>
        </p:txBody>
      </p:sp>
    </p:spTree>
    <p:extLst>
      <p:ext uri="{BB962C8B-B14F-4D97-AF65-F5344CB8AC3E}">
        <p14:creationId xmlns:p14="http://schemas.microsoft.com/office/powerpoint/2010/main" val="259551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10</a:t>
            </a:fld>
            <a:endParaRPr lang="en-US"/>
          </a:p>
        </p:txBody>
      </p:sp>
    </p:spTree>
    <p:extLst>
      <p:ext uri="{BB962C8B-B14F-4D97-AF65-F5344CB8AC3E}">
        <p14:creationId xmlns:p14="http://schemas.microsoft.com/office/powerpoint/2010/main" val="122819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12</a:t>
            </a:fld>
            <a:endParaRPr lang="en-US"/>
          </a:p>
        </p:txBody>
      </p:sp>
    </p:spTree>
    <p:extLst>
      <p:ext uri="{BB962C8B-B14F-4D97-AF65-F5344CB8AC3E}">
        <p14:creationId xmlns:p14="http://schemas.microsoft.com/office/powerpoint/2010/main" val="3550789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13</a:t>
            </a:fld>
            <a:endParaRPr lang="en-US"/>
          </a:p>
        </p:txBody>
      </p:sp>
    </p:spTree>
    <p:extLst>
      <p:ext uri="{BB962C8B-B14F-4D97-AF65-F5344CB8AC3E}">
        <p14:creationId xmlns:p14="http://schemas.microsoft.com/office/powerpoint/2010/main" val="285117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15</a:t>
            </a:fld>
            <a:endParaRPr lang="en-US"/>
          </a:p>
        </p:txBody>
      </p:sp>
    </p:spTree>
    <p:extLst>
      <p:ext uri="{BB962C8B-B14F-4D97-AF65-F5344CB8AC3E}">
        <p14:creationId xmlns:p14="http://schemas.microsoft.com/office/powerpoint/2010/main" val="117114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8/31/2021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emf"/><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3</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Design the outfits </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31688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0972"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tx1"/>
                </a:solidFill>
                <a:latin typeface="Politica" panose="02000506060000020004" pitchFamily="2" charset="0"/>
                <a:ea typeface="Megrim"/>
                <a:cs typeface="Megrim"/>
                <a:sym typeface="Nixie One"/>
              </a:rPr>
              <a:t>What is coding?</a:t>
            </a:r>
          </a:p>
        </p:txBody>
      </p:sp>
      <p:sp>
        <p:nvSpPr>
          <p:cNvPr id="13" name="Google Shape;342;p12">
            <a:extLst>
              <a:ext uri="{FF2B5EF4-FFF2-40B4-BE49-F238E27FC236}">
                <a16:creationId xmlns:a16="http://schemas.microsoft.com/office/drawing/2014/main" id="{2FA9AED0-1821-40A9-B58A-268CAA64F07F}"/>
              </a:ext>
            </a:extLst>
          </p:cNvPr>
          <p:cNvSpPr txBox="1">
            <a:spLocks/>
          </p:cNvSpPr>
          <p:nvPr/>
        </p:nvSpPr>
        <p:spPr>
          <a:xfrm>
            <a:off x="7391175" y="43046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4800" b="1" dirty="0">
                <a:solidFill>
                  <a:schemeClr val="tx1"/>
                </a:solidFill>
                <a:latin typeface="+mn-lt"/>
                <a:ea typeface="Megrim"/>
                <a:cs typeface="Megrim"/>
                <a:sym typeface="Nixie One"/>
              </a:rPr>
              <a:t>ماهي البرمجة؟</a:t>
            </a:r>
            <a:endParaRPr lang="en-US" sz="4800" b="1" dirty="0">
              <a:solidFill>
                <a:schemeClr val="tx1"/>
              </a:solidFill>
              <a:latin typeface="+mn-lt"/>
              <a:ea typeface="Megrim"/>
              <a:cs typeface="Megrim"/>
              <a:sym typeface="Nixie One"/>
            </a:endParaRPr>
          </a:p>
        </p:txBody>
      </p:sp>
      <p:pic>
        <p:nvPicPr>
          <p:cNvPr id="5" name="Picture 4" descr="A close up of a logo&#10;&#10;Description automatically generated">
            <a:extLst>
              <a:ext uri="{FF2B5EF4-FFF2-40B4-BE49-F238E27FC236}">
                <a16:creationId xmlns:a16="http://schemas.microsoft.com/office/drawing/2014/main" id="{249416E5-4F13-423B-9ADF-CCF1047F5C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751" y="1327943"/>
            <a:ext cx="3120786" cy="2587918"/>
          </a:xfrm>
          <a:prstGeom prst="rect">
            <a:avLst/>
          </a:prstGeom>
        </p:spPr>
      </p:pic>
      <p:pic>
        <p:nvPicPr>
          <p:cNvPr id="11" name="Picture 10" descr="A close up of a logo&#10;&#10;Description automatically generated">
            <a:extLst>
              <a:ext uri="{FF2B5EF4-FFF2-40B4-BE49-F238E27FC236}">
                <a16:creationId xmlns:a16="http://schemas.microsoft.com/office/drawing/2014/main" id="{3A2B2C09-714D-437D-97A3-197F25E073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46162" y="1542203"/>
            <a:ext cx="2497494" cy="2159398"/>
          </a:xfrm>
          <a:prstGeom prst="rect">
            <a:avLst/>
          </a:prstGeom>
        </p:spPr>
      </p:pic>
      <p:sp>
        <p:nvSpPr>
          <p:cNvPr id="14" name="Google Shape;342;p12">
            <a:extLst>
              <a:ext uri="{FF2B5EF4-FFF2-40B4-BE49-F238E27FC236}">
                <a16:creationId xmlns:a16="http://schemas.microsoft.com/office/drawing/2014/main" id="{51AF0977-7F50-476C-B698-7BB7D993FBCE}"/>
              </a:ext>
            </a:extLst>
          </p:cNvPr>
          <p:cNvSpPr txBox="1">
            <a:spLocks/>
          </p:cNvSpPr>
          <p:nvPr/>
        </p:nvSpPr>
        <p:spPr>
          <a:xfrm>
            <a:off x="799194" y="3857042"/>
            <a:ext cx="184137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tx1"/>
                </a:solidFill>
                <a:latin typeface="Politica" panose="02000506060000020004" pitchFamily="2" charset="0"/>
                <a:ea typeface="Megrim"/>
                <a:cs typeface="Megrim"/>
                <a:sym typeface="Nixie One"/>
              </a:rPr>
              <a:t>Binary (01)</a:t>
            </a:r>
          </a:p>
        </p:txBody>
      </p:sp>
      <p:sp>
        <p:nvSpPr>
          <p:cNvPr id="16" name="Google Shape;342;p12">
            <a:extLst>
              <a:ext uri="{FF2B5EF4-FFF2-40B4-BE49-F238E27FC236}">
                <a16:creationId xmlns:a16="http://schemas.microsoft.com/office/drawing/2014/main" id="{86E79C81-1940-4D1A-89B9-6176B59E6996}"/>
              </a:ext>
            </a:extLst>
          </p:cNvPr>
          <p:cNvSpPr txBox="1">
            <a:spLocks/>
          </p:cNvSpPr>
          <p:nvPr/>
        </p:nvSpPr>
        <p:spPr>
          <a:xfrm>
            <a:off x="9715804" y="3857042"/>
            <a:ext cx="1841370" cy="11068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English, Arabic</a:t>
            </a:r>
          </a:p>
        </p:txBody>
      </p:sp>
      <p:pic>
        <p:nvPicPr>
          <p:cNvPr id="18" name="Picture 17" descr="A close up of a logo&#10;&#10;Description automatically generated">
            <a:extLst>
              <a:ext uri="{FF2B5EF4-FFF2-40B4-BE49-F238E27FC236}">
                <a16:creationId xmlns:a16="http://schemas.microsoft.com/office/drawing/2014/main" id="{7C947AD1-E617-41D8-96F7-3D8FDFA81A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86879" y="1685489"/>
            <a:ext cx="2311547" cy="1872825"/>
          </a:xfrm>
          <a:prstGeom prst="rect">
            <a:avLst/>
          </a:prstGeom>
        </p:spPr>
      </p:pic>
      <p:sp>
        <p:nvSpPr>
          <p:cNvPr id="19" name="Google Shape;342;p12">
            <a:extLst>
              <a:ext uri="{FF2B5EF4-FFF2-40B4-BE49-F238E27FC236}">
                <a16:creationId xmlns:a16="http://schemas.microsoft.com/office/drawing/2014/main" id="{599F0764-6578-431E-93AC-66D77A016967}"/>
              </a:ext>
            </a:extLst>
          </p:cNvPr>
          <p:cNvSpPr txBox="1">
            <a:spLocks/>
          </p:cNvSpPr>
          <p:nvPr/>
        </p:nvSpPr>
        <p:spPr>
          <a:xfrm>
            <a:off x="5175315" y="3885355"/>
            <a:ext cx="1892624" cy="11068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Python, Java, C++</a:t>
            </a:r>
          </a:p>
        </p:txBody>
      </p:sp>
      <p:sp>
        <p:nvSpPr>
          <p:cNvPr id="20" name="Arrow: Left-Right 19">
            <a:extLst>
              <a:ext uri="{FF2B5EF4-FFF2-40B4-BE49-F238E27FC236}">
                <a16:creationId xmlns:a16="http://schemas.microsoft.com/office/drawing/2014/main" id="{4EFCDE48-26BF-4867-A26B-A49BA22C66B7}"/>
              </a:ext>
            </a:extLst>
          </p:cNvPr>
          <p:cNvSpPr/>
          <p:nvPr/>
        </p:nvSpPr>
        <p:spPr>
          <a:xfrm>
            <a:off x="3353258" y="2626565"/>
            <a:ext cx="1296955" cy="107302"/>
          </a:xfrm>
          <a:prstGeom prst="leftRightArrow">
            <a:avLst/>
          </a:prstGeom>
          <a:solidFill>
            <a:srgbClr val="F72E4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Right 20">
            <a:extLst>
              <a:ext uri="{FF2B5EF4-FFF2-40B4-BE49-F238E27FC236}">
                <a16:creationId xmlns:a16="http://schemas.microsoft.com/office/drawing/2014/main" id="{BAF01EC2-DC19-410F-99D6-28FA834FB3A1}"/>
              </a:ext>
            </a:extLst>
          </p:cNvPr>
          <p:cNvSpPr/>
          <p:nvPr/>
        </p:nvSpPr>
        <p:spPr>
          <a:xfrm>
            <a:off x="7739130" y="2607903"/>
            <a:ext cx="1296955" cy="107302"/>
          </a:xfrm>
          <a:prstGeom prst="leftRightArrow">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96B7248-CD92-4687-93DD-457CFF84B5D0}"/>
              </a:ext>
            </a:extLst>
          </p:cNvPr>
          <p:cNvSpPr txBox="1"/>
          <p:nvPr/>
        </p:nvSpPr>
        <p:spPr>
          <a:xfrm>
            <a:off x="157452" y="5448000"/>
            <a:ext cx="9639691" cy="461665"/>
          </a:xfrm>
          <a:prstGeom prst="rect">
            <a:avLst/>
          </a:prstGeom>
          <a:noFill/>
        </p:spPr>
        <p:txBody>
          <a:bodyPr wrap="square">
            <a:spAutoFit/>
          </a:bodyPr>
          <a:lstStyle/>
          <a:p>
            <a:r>
              <a:rPr lang="en-US" sz="2400" b="0" i="0" dirty="0">
                <a:solidFill>
                  <a:srgbClr val="525252"/>
                </a:solidFill>
                <a:effectLst/>
                <a:latin typeface="Politica" panose="02000506060000020004" pitchFamily="2" charset="0"/>
              </a:rPr>
              <a:t>Coding is </a:t>
            </a:r>
            <a:r>
              <a:rPr lang="en-US" sz="2400" dirty="0">
                <a:solidFill>
                  <a:srgbClr val="525252"/>
                </a:solidFill>
                <a:latin typeface="Politica" panose="02000506060000020004" pitchFamily="2" charset="0"/>
              </a:rPr>
              <a:t>used </a:t>
            </a:r>
            <a:r>
              <a:rPr lang="en-US" sz="2400" b="0" i="0" dirty="0">
                <a:solidFill>
                  <a:srgbClr val="525252"/>
                </a:solidFill>
                <a:effectLst/>
                <a:latin typeface="Politica" panose="02000506060000020004" pitchFamily="2" charset="0"/>
              </a:rPr>
              <a:t>to give computers and other machines instructions on what actions to perform.</a:t>
            </a:r>
            <a:endParaRPr lang="en-US" sz="2400" dirty="0">
              <a:latin typeface="Politica" panose="02000506060000020004" pitchFamily="2" charset="0"/>
            </a:endParaRPr>
          </a:p>
        </p:txBody>
      </p:sp>
      <p:sp>
        <p:nvSpPr>
          <p:cNvPr id="24" name="Rectangle 1">
            <a:extLst>
              <a:ext uri="{FF2B5EF4-FFF2-40B4-BE49-F238E27FC236}">
                <a16:creationId xmlns:a16="http://schemas.microsoft.com/office/drawing/2014/main" id="{371E83E0-5C58-4499-B811-DB6D5646B043}"/>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Box 24">
            <a:extLst>
              <a:ext uri="{FF2B5EF4-FFF2-40B4-BE49-F238E27FC236}">
                <a16:creationId xmlns:a16="http://schemas.microsoft.com/office/drawing/2014/main" id="{BA14FFF2-C83C-4AEB-83CB-DC8CDB5130D1}"/>
              </a:ext>
            </a:extLst>
          </p:cNvPr>
          <p:cNvSpPr txBox="1"/>
          <p:nvPr/>
        </p:nvSpPr>
        <p:spPr>
          <a:xfrm>
            <a:off x="2920454" y="6124228"/>
            <a:ext cx="9145167" cy="400110"/>
          </a:xfrm>
          <a:prstGeom prst="rect">
            <a:avLst/>
          </a:prstGeom>
          <a:no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QA" altLang="en-US" sz="2000" dirty="0">
                <a:solidFill>
                  <a:srgbClr val="222222"/>
                </a:solidFill>
                <a:latin typeface="Google Sans"/>
                <a:cs typeface="Arial" panose="020B0604020202020204" pitchFamily="34" charset="0"/>
              </a:rPr>
              <a:t>تستخدم البرمجة </a:t>
            </a:r>
            <a:r>
              <a:rPr kumimoji="0" lang="ar-SA" altLang="en-US" sz="2000" b="0" i="0" u="none" strike="noStrike" cap="none" normalizeH="0" baseline="0" dirty="0">
                <a:ln>
                  <a:noFill/>
                </a:ln>
                <a:solidFill>
                  <a:srgbClr val="222222"/>
                </a:solidFill>
                <a:effectLst/>
                <a:latin typeface="Google Sans"/>
                <a:cs typeface="Arial" panose="020B0604020202020204" pitchFamily="34" charset="0"/>
              </a:rPr>
              <a:t>لإعطاء أجهزة الكمبيوتر والآلات الأخرى إرشادات حول الإجراءات التي يجب تنفيذها</a:t>
            </a:r>
            <a:r>
              <a:rPr kumimoji="0" lang="en-US" altLang="en-US" sz="2000" b="0" i="0" u="none" strike="noStrike" cap="none" normalizeH="0" baseline="0" dirty="0">
                <a:ln>
                  <a:noFill/>
                </a:ln>
                <a:solidFill>
                  <a:srgbClr val="222222"/>
                </a:solidFill>
                <a:effectLst/>
                <a:latin typeface="Google Sans"/>
                <a:cs typeface="Arial" panose="020B0604020202020204" pitchFamily="34" charset="0"/>
              </a:rPr>
              <a:t>.</a:t>
            </a:r>
            <a:endParaRPr kumimoji="0" lang="en-US" altLang="en-US" sz="5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8303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33"/>
          <p:cNvSpPr txBox="1"/>
          <p:nvPr/>
        </p:nvSpPr>
        <p:spPr>
          <a:xfrm>
            <a:off x="10663642" y="62738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21"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14" name="Rectangle 13">
            <a:extLst>
              <a:ext uri="{FF2B5EF4-FFF2-40B4-BE49-F238E27FC236}">
                <a16:creationId xmlns:a16="http://schemas.microsoft.com/office/drawing/2014/main" id="{D31F9E14-31DB-2544-9D31-E75C014A3214}"/>
              </a:ext>
            </a:extLst>
          </p:cNvPr>
          <p:cNvSpPr/>
          <p:nvPr/>
        </p:nvSpPr>
        <p:spPr>
          <a:xfrm>
            <a:off x="1678538" y="1176910"/>
            <a:ext cx="8677440" cy="974626"/>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400" dirty="0">
                <a:solidFill>
                  <a:srgbClr val="FF3850"/>
                </a:solidFill>
              </a:rPr>
              <a:t>DO YOU KNOW ANY PROGRAMMING LANGUAGES?</a:t>
            </a:r>
          </a:p>
        </p:txBody>
      </p:sp>
      <p:sp>
        <p:nvSpPr>
          <p:cNvPr id="11" name="Rectangle 10">
            <a:extLst>
              <a:ext uri="{FF2B5EF4-FFF2-40B4-BE49-F238E27FC236}">
                <a16:creationId xmlns:a16="http://schemas.microsoft.com/office/drawing/2014/main" id="{F7357EB7-53BF-6B45-8B1B-BD75B642AAB1}"/>
              </a:ext>
            </a:extLst>
          </p:cNvPr>
          <p:cNvSpPr/>
          <p:nvPr/>
        </p:nvSpPr>
        <p:spPr>
          <a:xfrm>
            <a:off x="4501298" y="-66846"/>
            <a:ext cx="2228495" cy="894412"/>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000" dirty="0">
                <a:solidFill>
                  <a:srgbClr val="FFB720"/>
                </a:solidFill>
                <a:highlight>
                  <a:srgbClr val="4C60CF"/>
                </a:highlight>
              </a:rPr>
              <a:t>Random Q/A</a:t>
            </a:r>
            <a:endParaRPr lang="en-US" sz="4000" dirty="0">
              <a:solidFill>
                <a:srgbClr val="4C60CF"/>
              </a:solidFill>
            </a:endParaRPr>
          </a:p>
        </p:txBody>
      </p:sp>
      <p:pic>
        <p:nvPicPr>
          <p:cNvPr id="18" name="Picture 17" descr="A close up of a logo&#10;&#10;Description automatically generated">
            <a:extLst>
              <a:ext uri="{FF2B5EF4-FFF2-40B4-BE49-F238E27FC236}">
                <a16:creationId xmlns:a16="http://schemas.microsoft.com/office/drawing/2014/main" id="{0861A0BA-BD68-46BE-A170-AC1E323FB1BF}"/>
              </a:ext>
            </a:extLst>
          </p:cNvPr>
          <p:cNvPicPr>
            <a:picLocks noChangeAspect="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3288583">
            <a:off x="9133563" y="-404446"/>
            <a:ext cx="1928390" cy="1569613"/>
          </a:xfrm>
          <a:prstGeom prst="rect">
            <a:avLst/>
          </a:prstGeom>
        </p:spPr>
      </p:pic>
      <p:pic>
        <p:nvPicPr>
          <p:cNvPr id="19" name="Picture 18" descr="A close up of a logo&#10;&#10;Description automatically generated">
            <a:extLst>
              <a:ext uri="{FF2B5EF4-FFF2-40B4-BE49-F238E27FC236}">
                <a16:creationId xmlns:a16="http://schemas.microsoft.com/office/drawing/2014/main" id="{242663FE-4DBB-4A1E-B74D-77E9280BC3B7}"/>
              </a:ext>
            </a:extLst>
          </p:cNvPr>
          <p:cNvPicPr>
            <a:picLocks noChangeAspect="1"/>
          </p:cNvPicPr>
          <p:nvPr/>
        </p:nvPicPr>
        <p:blipFill rotWithShape="1">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rot="3288583">
            <a:off x="10476121" y="575103"/>
            <a:ext cx="1601608" cy="1303629"/>
          </a:xfrm>
          <a:prstGeom prst="rect">
            <a:avLst/>
          </a:prstGeom>
        </p:spPr>
      </p:pic>
    </p:spTree>
    <p:extLst>
      <p:ext uri="{BB962C8B-B14F-4D97-AF65-F5344CB8AC3E}">
        <p14:creationId xmlns:p14="http://schemas.microsoft.com/office/powerpoint/2010/main" val="349961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317822"/>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Used terms</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7369384" y="6648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3200" b="1" dirty="0">
                <a:solidFill>
                  <a:schemeClr val="tx1"/>
                </a:solidFill>
                <a:latin typeface="+mn-lt"/>
                <a:ea typeface="Megrim"/>
                <a:cs typeface="Megrim"/>
                <a:sym typeface="Nixie One"/>
              </a:rPr>
              <a:t>الوحدات المستخدمة</a:t>
            </a:r>
            <a:endParaRPr lang="en-US" sz="3200" b="1" dirty="0">
              <a:solidFill>
                <a:schemeClr val="tx1"/>
              </a:solidFill>
              <a:latin typeface="+mn-lt"/>
              <a:ea typeface="Megrim"/>
              <a:cs typeface="Megrim"/>
              <a:sym typeface="Nixie One"/>
            </a:endParaRPr>
          </a:p>
        </p:txBody>
      </p:sp>
      <p:pic>
        <p:nvPicPr>
          <p:cNvPr id="6" name="Picture 5" descr="A close up of a logo&#10;&#10;Description automatically generated">
            <a:extLst>
              <a:ext uri="{FF2B5EF4-FFF2-40B4-BE49-F238E27FC236}">
                <a16:creationId xmlns:a16="http://schemas.microsoft.com/office/drawing/2014/main" id="{3FF3AD3B-5F76-419F-AB1D-4E6E3CA86E42}"/>
              </a:ext>
            </a:extLst>
          </p:cNvPr>
          <p:cNvPicPr>
            <a:picLocks noChangeAspect="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rot="5400000">
            <a:off x="1651200" y="2182128"/>
            <a:ext cx="2700636" cy="1359504"/>
          </a:xfrm>
          <a:prstGeom prst="rect">
            <a:avLst/>
          </a:prstGeom>
        </p:spPr>
      </p:pic>
      <p:sp>
        <p:nvSpPr>
          <p:cNvPr id="17" name="Google Shape;342;p12">
            <a:extLst>
              <a:ext uri="{FF2B5EF4-FFF2-40B4-BE49-F238E27FC236}">
                <a16:creationId xmlns:a16="http://schemas.microsoft.com/office/drawing/2014/main" id="{81A0CB75-E5F7-4418-BAA9-41AD1E2C3605}"/>
              </a:ext>
            </a:extLst>
          </p:cNvPr>
          <p:cNvSpPr txBox="1">
            <a:spLocks/>
          </p:cNvSpPr>
          <p:nvPr/>
        </p:nvSpPr>
        <p:spPr>
          <a:xfrm>
            <a:off x="2278480" y="4212198"/>
            <a:ext cx="1598389"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rgbClr val="F3B12F"/>
                </a:solidFill>
                <a:latin typeface="Politica" panose="02000506060000020004" pitchFamily="2" charset="0"/>
                <a:ea typeface="Megrim"/>
                <a:cs typeface="Megrim"/>
                <a:sym typeface="Nixie One"/>
              </a:rPr>
              <a:t>Variable</a:t>
            </a:r>
          </a:p>
        </p:txBody>
      </p:sp>
      <p:sp>
        <p:nvSpPr>
          <p:cNvPr id="18" name="Google Shape;342;p12">
            <a:extLst>
              <a:ext uri="{FF2B5EF4-FFF2-40B4-BE49-F238E27FC236}">
                <a16:creationId xmlns:a16="http://schemas.microsoft.com/office/drawing/2014/main" id="{A1D3E85B-B62D-48B0-A483-156E29AFBBAB}"/>
              </a:ext>
            </a:extLst>
          </p:cNvPr>
          <p:cNvSpPr txBox="1">
            <a:spLocks/>
          </p:cNvSpPr>
          <p:nvPr/>
        </p:nvSpPr>
        <p:spPr>
          <a:xfrm>
            <a:off x="2892747" y="1816298"/>
            <a:ext cx="568910" cy="52653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tx1"/>
                </a:solidFill>
                <a:latin typeface="Politica" panose="02000506060000020004" pitchFamily="2" charset="0"/>
                <a:ea typeface="Megrim"/>
                <a:cs typeface="Megrim"/>
                <a:sym typeface="Nixie One"/>
              </a:rPr>
              <a:t>Var1</a:t>
            </a:r>
          </a:p>
        </p:txBody>
      </p:sp>
      <p:sp>
        <p:nvSpPr>
          <p:cNvPr id="19" name="Google Shape;342;p12">
            <a:extLst>
              <a:ext uri="{FF2B5EF4-FFF2-40B4-BE49-F238E27FC236}">
                <a16:creationId xmlns:a16="http://schemas.microsoft.com/office/drawing/2014/main" id="{5D4771C6-4809-461D-BA42-3E96B0C7404A}"/>
              </a:ext>
            </a:extLst>
          </p:cNvPr>
          <p:cNvSpPr txBox="1">
            <a:spLocks/>
          </p:cNvSpPr>
          <p:nvPr/>
        </p:nvSpPr>
        <p:spPr>
          <a:xfrm>
            <a:off x="2883417" y="2305242"/>
            <a:ext cx="568910" cy="52653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tx1"/>
                </a:solidFill>
                <a:latin typeface="Politica" panose="02000506060000020004" pitchFamily="2" charset="0"/>
                <a:ea typeface="Megrim"/>
                <a:cs typeface="Megrim"/>
                <a:sym typeface="Nixie One"/>
              </a:rPr>
              <a:t>Var2</a:t>
            </a:r>
          </a:p>
        </p:txBody>
      </p:sp>
      <p:sp>
        <p:nvSpPr>
          <p:cNvPr id="20" name="Google Shape;342;p12">
            <a:extLst>
              <a:ext uri="{FF2B5EF4-FFF2-40B4-BE49-F238E27FC236}">
                <a16:creationId xmlns:a16="http://schemas.microsoft.com/office/drawing/2014/main" id="{00346252-1001-4341-B9EA-0C7913CEB8F0}"/>
              </a:ext>
            </a:extLst>
          </p:cNvPr>
          <p:cNvSpPr txBox="1">
            <a:spLocks/>
          </p:cNvSpPr>
          <p:nvPr/>
        </p:nvSpPr>
        <p:spPr>
          <a:xfrm>
            <a:off x="2874087" y="2822176"/>
            <a:ext cx="568910" cy="52653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tx1"/>
                </a:solidFill>
                <a:latin typeface="Politica" panose="02000506060000020004" pitchFamily="2" charset="0"/>
                <a:ea typeface="Megrim"/>
                <a:cs typeface="Megrim"/>
                <a:sym typeface="Nixie One"/>
              </a:rPr>
              <a:t>Var3</a:t>
            </a:r>
          </a:p>
        </p:txBody>
      </p:sp>
      <p:sp>
        <p:nvSpPr>
          <p:cNvPr id="21" name="Google Shape;342;p12">
            <a:extLst>
              <a:ext uri="{FF2B5EF4-FFF2-40B4-BE49-F238E27FC236}">
                <a16:creationId xmlns:a16="http://schemas.microsoft.com/office/drawing/2014/main" id="{929A88CE-98DC-4887-A6E9-825D303DE4F5}"/>
              </a:ext>
            </a:extLst>
          </p:cNvPr>
          <p:cNvSpPr txBox="1">
            <a:spLocks/>
          </p:cNvSpPr>
          <p:nvPr/>
        </p:nvSpPr>
        <p:spPr>
          <a:xfrm>
            <a:off x="2874087" y="3325115"/>
            <a:ext cx="568910" cy="52653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tx1"/>
                </a:solidFill>
                <a:latin typeface="Politica" panose="02000506060000020004" pitchFamily="2" charset="0"/>
                <a:ea typeface="Megrim"/>
                <a:cs typeface="Megrim"/>
                <a:sym typeface="Nixie One"/>
              </a:rPr>
              <a:t>Var4</a:t>
            </a:r>
          </a:p>
        </p:txBody>
      </p:sp>
      <p:pic>
        <p:nvPicPr>
          <p:cNvPr id="8" name="Picture 7" descr="A close up of a logo&#10;&#10;Description automatically generated">
            <a:extLst>
              <a:ext uri="{FF2B5EF4-FFF2-40B4-BE49-F238E27FC236}">
                <a16:creationId xmlns:a16="http://schemas.microsoft.com/office/drawing/2014/main" id="{FB37E158-56BE-4539-918F-8232A45938BF}"/>
              </a:ext>
            </a:extLst>
          </p:cNvPr>
          <p:cNvPicPr>
            <a:picLocks noChangeAspect="1"/>
          </p:cNvPicPr>
          <p:nvPr/>
        </p:nvPicPr>
        <p:blipFill rotWithShape="1">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717970" y="2240200"/>
            <a:ext cx="1816360" cy="1571707"/>
          </a:xfrm>
          <a:prstGeom prst="rect">
            <a:avLst/>
          </a:prstGeom>
        </p:spPr>
      </p:pic>
      <p:pic>
        <p:nvPicPr>
          <p:cNvPr id="10" name="Picture 9" descr="A close up of a logo&#10;&#10;Description automatically generated">
            <a:extLst>
              <a:ext uri="{FF2B5EF4-FFF2-40B4-BE49-F238E27FC236}">
                <a16:creationId xmlns:a16="http://schemas.microsoft.com/office/drawing/2014/main" id="{36877B9F-FEC5-480F-95F2-6D504CB9928B}"/>
              </a:ext>
            </a:extLst>
          </p:cNvPr>
          <p:cNvPicPr>
            <a:picLocks noChangeAspect="1"/>
          </p:cNvPicPr>
          <p:nvPr/>
        </p:nvPicPr>
        <p:blipFill rotWithShape="1">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997309" y="1666101"/>
            <a:ext cx="3108391" cy="2391558"/>
          </a:xfrm>
          <a:prstGeom prst="rect">
            <a:avLst/>
          </a:prstGeom>
        </p:spPr>
      </p:pic>
      <p:sp>
        <p:nvSpPr>
          <p:cNvPr id="23" name="Google Shape;342;p12">
            <a:extLst>
              <a:ext uri="{FF2B5EF4-FFF2-40B4-BE49-F238E27FC236}">
                <a16:creationId xmlns:a16="http://schemas.microsoft.com/office/drawing/2014/main" id="{DA7AF4B1-5C13-45CD-8736-B9221C251840}"/>
              </a:ext>
            </a:extLst>
          </p:cNvPr>
          <p:cNvSpPr txBox="1">
            <a:spLocks/>
          </p:cNvSpPr>
          <p:nvPr/>
        </p:nvSpPr>
        <p:spPr>
          <a:xfrm>
            <a:off x="7861296" y="4135998"/>
            <a:ext cx="1598389"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rgbClr val="1D4999"/>
                </a:solidFill>
                <a:latin typeface="Politica" panose="02000506060000020004" pitchFamily="2" charset="0"/>
                <a:ea typeface="Megrim"/>
                <a:cs typeface="Megrim"/>
                <a:sym typeface="Nixie One"/>
              </a:rPr>
              <a:t>Function</a:t>
            </a:r>
          </a:p>
        </p:txBody>
      </p:sp>
      <p:pic>
        <p:nvPicPr>
          <p:cNvPr id="22" name="Picture 7" descr="Picture 7">
            <a:extLst>
              <a:ext uri="{FF2B5EF4-FFF2-40B4-BE49-F238E27FC236}">
                <a16:creationId xmlns:a16="http://schemas.microsoft.com/office/drawing/2014/main" id="{4AC54F83-2D8B-4E60-9B2D-499AB92CC8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27" name="TextBox 26">
            <a:extLst>
              <a:ext uri="{FF2B5EF4-FFF2-40B4-BE49-F238E27FC236}">
                <a16:creationId xmlns:a16="http://schemas.microsoft.com/office/drawing/2014/main" id="{A909BC5D-5DCC-4760-981F-4832F72205C6}"/>
              </a:ext>
            </a:extLst>
          </p:cNvPr>
          <p:cNvSpPr txBox="1"/>
          <p:nvPr/>
        </p:nvSpPr>
        <p:spPr>
          <a:xfrm>
            <a:off x="6670736" y="4927108"/>
            <a:ext cx="4106121" cy="1631216"/>
          </a:xfrm>
          <a:prstGeom prst="rect">
            <a:avLst/>
          </a:prstGeom>
          <a:noFill/>
        </p:spPr>
        <p:txBody>
          <a:bodyPr wrap="square">
            <a:spAutoFit/>
          </a:bodyPr>
          <a:lstStyle/>
          <a:p>
            <a:r>
              <a:rPr lang="en-US" sz="2000" dirty="0">
                <a:solidFill>
                  <a:srgbClr val="222222"/>
                </a:solidFill>
                <a:latin typeface="Politica" panose="02000506060000020004" pitchFamily="2" charset="0"/>
              </a:rPr>
              <a:t>B</a:t>
            </a:r>
            <a:r>
              <a:rPr lang="en-US" sz="2000" b="0" i="0" dirty="0">
                <a:solidFill>
                  <a:srgbClr val="222222"/>
                </a:solidFill>
                <a:effectLst/>
                <a:latin typeface="Politica" panose="02000506060000020004" pitchFamily="2" charset="0"/>
              </a:rPr>
              <a:t>lock of organized, reusable code that is used to perform a specific</a:t>
            </a:r>
            <a:r>
              <a:rPr lang="en-US" sz="2000" dirty="0">
                <a:solidFill>
                  <a:srgbClr val="222222"/>
                </a:solidFill>
                <a:latin typeface="Politica" panose="02000506060000020004" pitchFamily="2" charset="0"/>
              </a:rPr>
              <a:t> </a:t>
            </a:r>
            <a:r>
              <a:rPr lang="en-US" sz="2000" b="0" i="0" dirty="0">
                <a:solidFill>
                  <a:srgbClr val="222222"/>
                </a:solidFill>
                <a:effectLst/>
                <a:latin typeface="Politica" panose="02000506060000020004" pitchFamily="2" charset="0"/>
              </a:rPr>
              <a:t>action.</a:t>
            </a:r>
          </a:p>
          <a:p>
            <a:pPr algn="r" rtl="1"/>
            <a:r>
              <a:rPr kumimoji="0" lang="ar-QA" altLang="en-US" b="0" i="0" u="none" strike="noStrike" cap="none" normalizeH="0" baseline="0" dirty="0">
                <a:ln>
                  <a:noFill/>
                </a:ln>
                <a:solidFill>
                  <a:srgbClr val="222222"/>
                </a:solidFill>
                <a:effectLst/>
                <a:latin typeface="Google Sans"/>
                <a:cs typeface="Arial" panose="020B0604020202020204" pitchFamily="34" charset="0"/>
              </a:rPr>
              <a:t>مجموعة</a:t>
            </a:r>
            <a:r>
              <a:rPr kumimoji="0" lang="ar-SA" altLang="en-US" b="0" i="0" u="none" strike="noStrike" cap="none" normalizeH="0" baseline="0" dirty="0">
                <a:ln>
                  <a:noFill/>
                </a:ln>
                <a:solidFill>
                  <a:srgbClr val="222222"/>
                </a:solidFill>
                <a:effectLst/>
                <a:latin typeface="Google Sans"/>
                <a:cs typeface="Arial" panose="020B0604020202020204" pitchFamily="34" charset="0"/>
              </a:rPr>
              <a:t> من التعليمات البرمجية المنظمة والقابلة لإعادة الاستخدام</a:t>
            </a:r>
            <a:r>
              <a:rPr kumimoji="0" lang="ar-QA" altLang="en-US" b="0" i="0" u="none" strike="noStrike" cap="none" normalizeH="0" baseline="0" dirty="0">
                <a:ln>
                  <a:noFill/>
                </a:ln>
                <a:solidFill>
                  <a:srgbClr val="222222"/>
                </a:solidFill>
                <a:effectLst/>
                <a:latin typeface="Google Sans"/>
                <a:cs typeface="Arial" panose="020B0604020202020204" pitchFamily="34" charset="0"/>
              </a:rPr>
              <a:t>، </a:t>
            </a:r>
            <a:r>
              <a:rPr kumimoji="0" lang="ar-SA" altLang="en-US" b="0" i="0" u="none" strike="noStrike" cap="none" normalizeH="0" baseline="0" dirty="0">
                <a:ln>
                  <a:noFill/>
                </a:ln>
                <a:solidFill>
                  <a:srgbClr val="222222"/>
                </a:solidFill>
                <a:effectLst/>
                <a:latin typeface="Google Sans"/>
                <a:cs typeface="Arial" panose="020B0604020202020204" pitchFamily="34" charset="0"/>
              </a:rPr>
              <a:t>يتم استخدامها لتنفيذ إجراء معين</a:t>
            </a:r>
            <a:r>
              <a:rPr kumimoji="0" lang="en-US" altLang="en-US" b="0" i="0" u="none" strike="noStrike" cap="none" normalizeH="0" baseline="0" dirty="0">
                <a:ln>
                  <a:noFill/>
                </a:ln>
                <a:solidFill>
                  <a:srgbClr val="222222"/>
                </a:solidFill>
                <a:effectLst/>
                <a:latin typeface="Google Sans"/>
                <a:cs typeface="Arial" panose="020B0604020202020204" pitchFamily="34" charset="0"/>
              </a:rPr>
              <a:t>.</a:t>
            </a:r>
            <a:endParaRPr lang="en-US" b="0" i="0" dirty="0">
              <a:solidFill>
                <a:srgbClr val="222222"/>
              </a:solidFill>
              <a:effectLst/>
              <a:latin typeface="Politica" panose="02000506060000020004" pitchFamily="2" charset="0"/>
            </a:endParaRPr>
          </a:p>
          <a:p>
            <a:endParaRPr lang="en-US" sz="2000" dirty="0">
              <a:latin typeface="Politica" panose="02000506060000020004" pitchFamily="2" charset="0"/>
            </a:endParaRPr>
          </a:p>
        </p:txBody>
      </p:sp>
      <p:sp>
        <p:nvSpPr>
          <p:cNvPr id="26" name="Rectangle 1">
            <a:extLst>
              <a:ext uri="{FF2B5EF4-FFF2-40B4-BE49-F238E27FC236}">
                <a16:creationId xmlns:a16="http://schemas.microsoft.com/office/drawing/2014/main" id="{F03A6FE3-8035-49D6-A00F-5D93500199C2}"/>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Box 28">
            <a:extLst>
              <a:ext uri="{FF2B5EF4-FFF2-40B4-BE49-F238E27FC236}">
                <a16:creationId xmlns:a16="http://schemas.microsoft.com/office/drawing/2014/main" id="{DC52F4F3-425F-4F86-8D0C-92E69A7EC07E}"/>
              </a:ext>
            </a:extLst>
          </p:cNvPr>
          <p:cNvSpPr txBox="1"/>
          <p:nvPr/>
        </p:nvSpPr>
        <p:spPr>
          <a:xfrm>
            <a:off x="1168518" y="4978110"/>
            <a:ext cx="4149931" cy="1569660"/>
          </a:xfrm>
          <a:prstGeom prst="rect">
            <a:avLst/>
          </a:prstGeom>
          <a:noFill/>
        </p:spPr>
        <p:txBody>
          <a:bodyPr wrap="square">
            <a:spAutoFit/>
          </a:bodyPr>
          <a:lstStyle/>
          <a:p>
            <a:r>
              <a:rPr lang="en-US" sz="2000" dirty="0">
                <a:solidFill>
                  <a:srgbClr val="222222"/>
                </a:solidFill>
                <a:latin typeface="Politica" panose="02000506060000020004" pitchFamily="2" charset="0"/>
              </a:rPr>
              <a:t>Names you give to computer memory locations, used to store values in a computer program.</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الأسماء التي تعطيها ل</a:t>
            </a:r>
            <a:r>
              <a:rPr kumimoji="0" lang="ar-QA" altLang="en-US" sz="1800" b="0" i="0" u="none" strike="noStrike" cap="none" normalizeH="0" baseline="0" dirty="0">
                <a:ln>
                  <a:noFill/>
                </a:ln>
                <a:solidFill>
                  <a:srgbClr val="222222"/>
                </a:solidFill>
                <a:effectLst/>
                <a:latin typeface="Google Sans"/>
                <a:cs typeface="Arial" panose="020B0604020202020204" pitchFamily="34" charset="0"/>
              </a:rPr>
              <a:t>وحدات</a:t>
            </a: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 </a:t>
            </a:r>
            <a:r>
              <a:rPr kumimoji="0" lang="ar-QA" altLang="en-US" sz="1800" b="0" i="0" u="none" strike="noStrike" cap="none" normalizeH="0" baseline="0" dirty="0">
                <a:ln>
                  <a:noFill/>
                </a:ln>
                <a:solidFill>
                  <a:srgbClr val="222222"/>
                </a:solidFill>
                <a:effectLst/>
                <a:latin typeface="Google Sans"/>
                <a:cs typeface="Arial" panose="020B0604020202020204" pitchFamily="34" charset="0"/>
              </a:rPr>
              <a:t>ال</a:t>
            </a: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ذاكرة </a:t>
            </a:r>
            <a:r>
              <a:rPr kumimoji="0" lang="ar-QA" altLang="en-US" sz="1800" b="0" i="0" u="none" strike="noStrike" cap="none" normalizeH="0" baseline="0" dirty="0">
                <a:ln>
                  <a:noFill/>
                </a:ln>
                <a:solidFill>
                  <a:srgbClr val="222222"/>
                </a:solidFill>
                <a:effectLst/>
                <a:latin typeface="Google Sans"/>
                <a:cs typeface="Arial" panose="020B0604020202020204" pitchFamily="34" charset="0"/>
              </a:rPr>
              <a:t>لل</a:t>
            </a: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كمبيوتر، وتستخدم لتخزين القيم في </a:t>
            </a:r>
            <a:r>
              <a:rPr kumimoji="0" lang="ar-QA" altLang="en-US" sz="1800" b="0" i="0" u="none" strike="noStrike" cap="none" normalizeH="0" baseline="0" dirty="0">
                <a:ln>
                  <a:noFill/>
                </a:ln>
                <a:solidFill>
                  <a:srgbClr val="222222"/>
                </a:solidFill>
                <a:effectLst/>
                <a:latin typeface="Google Sans"/>
                <a:cs typeface="Arial" panose="020B0604020202020204" pitchFamily="34" charset="0"/>
              </a:rPr>
              <a:t>ال</a:t>
            </a:r>
            <a:r>
              <a:rPr kumimoji="0" lang="ar-SA" altLang="en-US" sz="1800" b="0" i="0" u="none" strike="noStrike" cap="none" normalizeH="0" baseline="0" dirty="0">
                <a:ln>
                  <a:noFill/>
                </a:ln>
                <a:solidFill>
                  <a:srgbClr val="222222"/>
                </a:solidFill>
                <a:effectLst/>
                <a:latin typeface="Google Sans"/>
                <a:cs typeface="Arial" panose="020B0604020202020204" pitchFamily="34" charset="0"/>
              </a:rPr>
              <a:t>برنامج</a:t>
            </a:r>
            <a:r>
              <a:rPr kumimoji="0" lang="en-US" altLang="en-US" sz="1800" b="0" i="0" u="none" strike="noStrike" cap="none" normalizeH="0" baseline="0" dirty="0">
                <a:ln>
                  <a:noFill/>
                </a:ln>
                <a:solidFill>
                  <a:srgbClr val="222222"/>
                </a:solidFill>
                <a:effectLst/>
                <a:latin typeface="Google Sans"/>
                <a:cs typeface="Arial" panose="020B0604020202020204" pitchFamily="34" charset="0"/>
              </a:rPr>
              <a:t>.</a:t>
            </a:r>
            <a:endParaRPr kumimoji="0" lang="en-US" altLang="en-US" sz="400" b="0" i="0" u="none" strike="noStrike" cap="none" normalizeH="0" baseline="0" dirty="0">
              <a:ln>
                <a:noFill/>
              </a:ln>
              <a:solidFill>
                <a:schemeClr val="tx1"/>
              </a:solidFill>
              <a:effectLst/>
            </a:endParaRPr>
          </a:p>
          <a:p>
            <a:endParaRPr lang="en-US" sz="2000" dirty="0">
              <a:latin typeface="Politica" panose="02000506060000020004" pitchFamily="2" charset="0"/>
            </a:endParaRPr>
          </a:p>
        </p:txBody>
      </p:sp>
      <p:sp>
        <p:nvSpPr>
          <p:cNvPr id="28" name="Rectangle 2">
            <a:extLst>
              <a:ext uri="{FF2B5EF4-FFF2-40B4-BE49-F238E27FC236}">
                <a16:creationId xmlns:a16="http://schemas.microsoft.com/office/drawing/2014/main" id="{4CF141AD-1AFC-4E0F-B81B-501536075B26}"/>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425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a:srcRect/>
          <a:stretch/>
        </p:blipFill>
        <p:spPr>
          <a:xfrm>
            <a:off x="583163" y="2466129"/>
            <a:ext cx="6486172" cy="3891703"/>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Tree>
    <p:extLst>
      <p:ext uri="{BB962C8B-B14F-4D97-AF65-F5344CB8AC3E}">
        <p14:creationId xmlns:p14="http://schemas.microsoft.com/office/powerpoint/2010/main" val="230670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D5D0BA-F953-4C2B-8697-A69893BB53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23875"/>
            <a:ext cx="12192000" cy="5810250"/>
          </a:xfrm>
          <a:prstGeom prst="rect">
            <a:avLst/>
          </a:prstGeom>
        </p:spPr>
      </p:pic>
      <p:sp>
        <p:nvSpPr>
          <p:cNvPr id="4" name="TextBox 3">
            <a:extLst>
              <a:ext uri="{FF2B5EF4-FFF2-40B4-BE49-F238E27FC236}">
                <a16:creationId xmlns:a16="http://schemas.microsoft.com/office/drawing/2014/main" id="{02372061-02BD-437C-889B-3CD2C11C755B}"/>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5" name="Picture 7" descr="Picture 7">
            <a:extLst>
              <a:ext uri="{FF2B5EF4-FFF2-40B4-BE49-F238E27FC236}">
                <a16:creationId xmlns:a16="http://schemas.microsoft.com/office/drawing/2014/main" id="{336B750B-B337-4759-B4EF-744032BE1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6" name="Text Placeholder 2">
            <a:extLst>
              <a:ext uri="{FF2B5EF4-FFF2-40B4-BE49-F238E27FC236}">
                <a16:creationId xmlns:a16="http://schemas.microsoft.com/office/drawing/2014/main" id="{C8095CC7-5F2B-4CFF-AF6C-75BE26C52764}"/>
              </a:ext>
            </a:extLst>
          </p:cNvPr>
          <p:cNvSpPr txBox="1">
            <a:spLocks/>
          </p:cNvSpPr>
          <p:nvPr/>
        </p:nvSpPr>
        <p:spPr>
          <a:xfrm>
            <a:off x="8380915" y="2130323"/>
            <a:ext cx="3512063" cy="1298677"/>
          </a:xfrm>
          <a:prstGeom prst="rect">
            <a:avLst/>
          </a:prstGeom>
          <a:solidFill>
            <a:schemeClr val="bg2">
              <a:lumMod val="5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برمجة التطبيق.</a:t>
            </a:r>
            <a:endParaRPr kumimoji="0" lang="en-US" altLang="en-US" sz="2000" b="0" i="0" u="none" strike="noStrike" cap="none" normalizeH="0" baseline="0" dirty="0">
              <a:ln>
                <a:noFill/>
              </a:ln>
              <a:solidFill>
                <a:schemeClr val="bg1"/>
              </a:solidFill>
              <a:effectLst/>
              <a:latin typeface="Arial" panose="020B0604020202020204" pitchFamily="34" charset="0"/>
            </a:endParaRPr>
          </a:p>
          <a:p>
            <a:pPr lvl="0" algn="r" rtl="1" eaLnBrk="0" fontAlgn="base" hangingPunct="0">
              <a:spcBef>
                <a:spcPct val="0"/>
              </a:spcBef>
              <a:spcAft>
                <a:spcPct val="0"/>
              </a:spcAft>
              <a:buClrTx/>
            </a:pPr>
            <a:endParaRPr lang="en-US" sz="2000" dirty="0">
              <a:solidFill>
                <a:schemeClr val="bg1"/>
              </a:solidFill>
              <a:latin typeface="Consolas" panose="020B0609020204030204" pitchFamily="49" charset="0"/>
            </a:endParaRPr>
          </a:p>
          <a:p>
            <a:pPr marL="457200" lvl="0" indent="-317500">
              <a:buClr>
                <a:srgbClr val="FFFFFF"/>
              </a:buClr>
              <a:buSzPts val="1400"/>
              <a:buFont typeface="Lato"/>
              <a:buChar char="●"/>
            </a:pPr>
            <a:r>
              <a:rPr lang="en-US" sz="2400" dirty="0">
                <a:solidFill>
                  <a:srgbClr val="FFFFFF"/>
                </a:solidFill>
                <a:latin typeface="Politica" panose="02000506060000020004" pitchFamily="2" charset="0"/>
                <a:sym typeface="Lato"/>
              </a:rPr>
              <a:t>Program the application.</a:t>
            </a:r>
          </a:p>
        </p:txBody>
      </p:sp>
      <p:sp>
        <p:nvSpPr>
          <p:cNvPr id="7" name="Google Shape;415;p20">
            <a:extLst>
              <a:ext uri="{FF2B5EF4-FFF2-40B4-BE49-F238E27FC236}">
                <a16:creationId xmlns:a16="http://schemas.microsoft.com/office/drawing/2014/main" id="{5F9F579C-07EA-4BA0-B637-BA0E3317BB33}"/>
              </a:ext>
            </a:extLst>
          </p:cNvPr>
          <p:cNvSpPr txBox="1">
            <a:spLocks/>
          </p:cNvSpPr>
          <p:nvPr/>
        </p:nvSpPr>
        <p:spPr>
          <a:xfrm>
            <a:off x="7755822" y="491187"/>
            <a:ext cx="4227412" cy="236585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highlight>
                  <a:srgbClr val="F72E41"/>
                </a:highlight>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highlight>
                  <a:srgbClr val="F72E41"/>
                </a:highlight>
              </a:rPr>
            </a:br>
            <a:r>
              <a:rPr lang="en-US" sz="3200" dirty="0">
                <a:solidFill>
                  <a:schemeClr val="bg1"/>
                </a:solidFill>
                <a:highlight>
                  <a:srgbClr val="F72E41"/>
                </a:highlight>
                <a:latin typeface="Politica" panose="02000506060000020004" pitchFamily="2" charset="0"/>
              </a:rPr>
              <a:t>What we will develop TODAY?</a:t>
            </a:r>
            <a:endParaRPr lang="en-US" sz="3000" dirty="0">
              <a:solidFill>
                <a:schemeClr val="bg1"/>
              </a:solidFill>
              <a:highlight>
                <a:srgbClr val="F72E41"/>
              </a:highlight>
              <a:latin typeface="Politica" panose="02000506060000020004" pitchFamily="2" charset="0"/>
            </a:endParaRPr>
          </a:p>
        </p:txBody>
      </p:sp>
    </p:spTree>
    <p:extLst>
      <p:ext uri="{BB962C8B-B14F-4D97-AF65-F5344CB8AC3E}">
        <p14:creationId xmlns:p14="http://schemas.microsoft.com/office/powerpoint/2010/main" val="290742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1235678" y="1814906"/>
            <a:ext cx="330389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solidFill>
                  <a:schemeClr val="tx1"/>
                </a:solidFill>
                <a:latin typeface="Politica" panose="02000506060000020004" pitchFamily="2" charset="0"/>
                <a:ea typeface="Megrim"/>
                <a:cs typeface="Megrim"/>
                <a:sym typeface="Nixie One"/>
              </a:rPr>
              <a:t>START SCREEN</a:t>
            </a:r>
          </a:p>
        </p:txBody>
      </p:sp>
      <p:sp>
        <p:nvSpPr>
          <p:cNvPr id="14" name="Google Shape;342;p12">
            <a:extLst>
              <a:ext uri="{FF2B5EF4-FFF2-40B4-BE49-F238E27FC236}">
                <a16:creationId xmlns:a16="http://schemas.microsoft.com/office/drawing/2014/main" id="{65EACC05-860C-4006-8975-D71AB653B610}"/>
              </a:ext>
            </a:extLst>
          </p:cNvPr>
          <p:cNvSpPr txBox="1">
            <a:spLocks/>
          </p:cNvSpPr>
          <p:nvPr/>
        </p:nvSpPr>
        <p:spPr>
          <a:xfrm>
            <a:off x="222249" y="6102220"/>
            <a:ext cx="5537463" cy="56115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rgbClr val="F72E41"/>
                </a:solidFill>
                <a:latin typeface="Politica" panose="02000506060000020004" pitchFamily="2" charset="0"/>
                <a:ea typeface="Megrim"/>
                <a:cs typeface="Megrim"/>
                <a:sym typeface="Nixie One"/>
              </a:rPr>
              <a:t>https://thunkable.com/#/</a:t>
            </a:r>
          </a:p>
        </p:txBody>
      </p:sp>
      <p:pic>
        <p:nvPicPr>
          <p:cNvPr id="4" name="Picture 3">
            <a:extLst>
              <a:ext uri="{FF2B5EF4-FFF2-40B4-BE49-F238E27FC236}">
                <a16:creationId xmlns:a16="http://schemas.microsoft.com/office/drawing/2014/main" id="{289D2278-ED0F-4D66-9C7A-F5B1C8591A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5678" y="2451370"/>
            <a:ext cx="3303896" cy="1446179"/>
          </a:xfrm>
          <a:prstGeom prst="rect">
            <a:avLst/>
          </a:prstGeom>
        </p:spPr>
      </p:pic>
      <p:pic>
        <p:nvPicPr>
          <p:cNvPr id="2" name="Picture 1">
            <a:extLst>
              <a:ext uri="{FF2B5EF4-FFF2-40B4-BE49-F238E27FC236}">
                <a16:creationId xmlns:a16="http://schemas.microsoft.com/office/drawing/2014/main" id="{F1F46F20-480C-4261-AF31-605D3E7520D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42613" y="1013059"/>
            <a:ext cx="4035611" cy="5089161"/>
          </a:xfrm>
          <a:prstGeom prst="rect">
            <a:avLst/>
          </a:prstGeom>
        </p:spPr>
      </p:pic>
      <p:sp>
        <p:nvSpPr>
          <p:cNvPr id="15" name="Google Shape;342;p12">
            <a:extLst>
              <a:ext uri="{FF2B5EF4-FFF2-40B4-BE49-F238E27FC236}">
                <a16:creationId xmlns:a16="http://schemas.microsoft.com/office/drawing/2014/main" id="{66C4C6D6-611D-4819-A6D0-DD3E2D998A42}"/>
              </a:ext>
            </a:extLst>
          </p:cNvPr>
          <p:cNvSpPr txBox="1">
            <a:spLocks/>
          </p:cNvSpPr>
          <p:nvPr/>
        </p:nvSpPr>
        <p:spPr>
          <a:xfrm>
            <a:off x="5874965" y="467817"/>
            <a:ext cx="4503259"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solidFill>
                  <a:schemeClr val="tx1"/>
                </a:solidFill>
                <a:latin typeface="Politica" panose="02000506060000020004" pitchFamily="2" charset="0"/>
                <a:ea typeface="Megrim"/>
                <a:cs typeface="Megrim"/>
                <a:sym typeface="Nixie One"/>
              </a:rPr>
              <a:t>COLLECTIONS SCREEN</a:t>
            </a:r>
          </a:p>
        </p:txBody>
      </p:sp>
    </p:spTree>
    <p:extLst>
      <p:ext uri="{BB962C8B-B14F-4D97-AF65-F5344CB8AC3E}">
        <p14:creationId xmlns:p14="http://schemas.microsoft.com/office/powerpoint/2010/main" val="169084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858634" y="549727"/>
            <a:ext cx="498704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Politica" panose="02000506060000020004" pitchFamily="2" charset="0"/>
                <a:ea typeface="Megrim"/>
                <a:cs typeface="Megrim"/>
                <a:sym typeface="Nixie One"/>
              </a:rPr>
              <a:t>WOMEN SCREEN</a:t>
            </a:r>
          </a:p>
        </p:txBody>
      </p:sp>
      <p:sp>
        <p:nvSpPr>
          <p:cNvPr id="14" name="Google Shape;342;p12">
            <a:extLst>
              <a:ext uri="{FF2B5EF4-FFF2-40B4-BE49-F238E27FC236}">
                <a16:creationId xmlns:a16="http://schemas.microsoft.com/office/drawing/2014/main" id="{65EACC05-860C-4006-8975-D71AB653B610}"/>
              </a:ext>
            </a:extLst>
          </p:cNvPr>
          <p:cNvSpPr txBox="1">
            <a:spLocks/>
          </p:cNvSpPr>
          <p:nvPr/>
        </p:nvSpPr>
        <p:spPr>
          <a:xfrm>
            <a:off x="222249" y="6102220"/>
            <a:ext cx="5537463" cy="56115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rgbClr val="F72E41"/>
                </a:solidFill>
                <a:latin typeface="Politica" panose="02000506060000020004" pitchFamily="2" charset="0"/>
                <a:ea typeface="Megrim"/>
                <a:cs typeface="Megrim"/>
                <a:sym typeface="Nixie One"/>
              </a:rPr>
              <a:t>https://thunkable.com/#/</a:t>
            </a:r>
          </a:p>
        </p:txBody>
      </p:sp>
      <p:pic>
        <p:nvPicPr>
          <p:cNvPr id="6" name="Picture 5">
            <a:extLst>
              <a:ext uri="{FF2B5EF4-FFF2-40B4-BE49-F238E27FC236}">
                <a16:creationId xmlns:a16="http://schemas.microsoft.com/office/drawing/2014/main" id="{7D5C28A7-7014-45BF-84E5-EB6A8EB2B1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711" y="1195027"/>
            <a:ext cx="11378892" cy="4944104"/>
          </a:xfrm>
          <a:prstGeom prst="rect">
            <a:avLst/>
          </a:prstGeom>
        </p:spPr>
      </p:pic>
    </p:spTree>
    <p:extLst>
      <p:ext uri="{BB962C8B-B14F-4D97-AF65-F5344CB8AC3E}">
        <p14:creationId xmlns:p14="http://schemas.microsoft.com/office/powerpoint/2010/main" val="15831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5</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Test and Share the app</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213453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a:srcRect/>
          <a:stretch/>
        </p:blipFill>
        <p:spPr>
          <a:xfrm>
            <a:off x="583163" y="2466129"/>
            <a:ext cx="6486172" cy="3891703"/>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Tree>
    <p:extLst>
      <p:ext uri="{BB962C8B-B14F-4D97-AF65-F5344CB8AC3E}">
        <p14:creationId xmlns:p14="http://schemas.microsoft.com/office/powerpoint/2010/main" val="397683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87B646-8439-4CEA-9DCC-B511C617A24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72E41"/>
              </a:highlight>
            </a:endParaRPr>
          </a:p>
        </p:txBody>
      </p:sp>
      <p:sp>
        <p:nvSpPr>
          <p:cNvPr id="3" name="Google Shape;342;p12">
            <a:extLst>
              <a:ext uri="{FF2B5EF4-FFF2-40B4-BE49-F238E27FC236}">
                <a16:creationId xmlns:a16="http://schemas.microsoft.com/office/drawing/2014/main" id="{8ED86AA4-D47E-4119-83F0-1196EAB0FAB0}"/>
              </a:ext>
            </a:extLst>
          </p:cNvPr>
          <p:cNvSpPr txBox="1">
            <a:spLocks/>
          </p:cNvSpPr>
          <p:nvPr/>
        </p:nvSpPr>
        <p:spPr>
          <a:xfrm>
            <a:off x="1198181" y="560881"/>
            <a:ext cx="9795638" cy="1114380"/>
          </a:xfrm>
          <a:prstGeom prst="rect">
            <a:avLst/>
          </a:prstGeom>
        </p:spPr>
        <p:txBody>
          <a:bodyPr spcFirstLastPara="1" vert="horz" lIns="91440" tIns="45720" rIns="91440" bIns="45720" rtlCol="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ctr">
              <a:lnSpc>
                <a:spcPct val="90000"/>
              </a:lnSpc>
              <a:spcBef>
                <a:spcPct val="0"/>
              </a:spcBef>
              <a:spcAft>
                <a:spcPts val="600"/>
              </a:spcAft>
            </a:pPr>
            <a:r>
              <a:rPr lang="en-US" sz="5200" b="1" dirty="0">
                <a:solidFill>
                  <a:schemeClr val="tx1"/>
                </a:solidFill>
                <a:latin typeface="Politica" panose="02000506060000020004" pitchFamily="2" charset="0"/>
                <a:ea typeface="+mj-ea"/>
                <a:cs typeface="+mj-cs"/>
                <a:sym typeface="Nixie One"/>
              </a:rPr>
              <a:t>4D PRINTED DRESS</a:t>
            </a:r>
          </a:p>
        </p:txBody>
      </p:sp>
      <p:pic>
        <p:nvPicPr>
          <p:cNvPr id="2050" name="Picture 2" descr="Nervous System's Latest 4D Printed Dress Twirls into the Museum of Fine  Arts - 3D Printing Industry">
            <a:extLst>
              <a:ext uri="{FF2B5EF4-FFF2-40B4-BE49-F238E27FC236}">
                <a16:creationId xmlns:a16="http://schemas.microsoft.com/office/drawing/2014/main" id="{35A8EC66-CD65-4F0D-82C2-9341A6B176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85671" y="2509838"/>
            <a:ext cx="4506487" cy="33798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3">
            <a:extLst>
              <a:ext uri="{FF2B5EF4-FFF2-40B4-BE49-F238E27FC236}">
                <a16:creationId xmlns:a16="http://schemas.microsoft.com/office/drawing/2014/main" id="{41B77465-AA8E-424D-9369-EDCB29A82AB1}"/>
              </a:ext>
            </a:extLst>
          </p:cNvPr>
          <p:cNvSpPr txBox="1"/>
          <p:nvPr/>
        </p:nvSpPr>
        <p:spPr>
          <a:xfrm>
            <a:off x="10672786" y="6374413"/>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9" name="Picture 7" descr="Picture 7">
            <a:extLst>
              <a:ext uri="{FF2B5EF4-FFF2-40B4-BE49-F238E27FC236}">
                <a16:creationId xmlns:a16="http://schemas.microsoft.com/office/drawing/2014/main" id="{C3D24E59-22FC-4A63-B0C5-3FBF2BBA11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4561" y="6368006"/>
            <a:ext cx="1044682" cy="369336"/>
          </a:xfrm>
          <a:prstGeom prst="rect">
            <a:avLst/>
          </a:prstGeom>
          <a:ln w="12700">
            <a:miter lim="400000"/>
          </a:ln>
        </p:spPr>
      </p:pic>
      <p:sp>
        <p:nvSpPr>
          <p:cNvPr id="10" name="TextBox 9">
            <a:extLst>
              <a:ext uri="{FF2B5EF4-FFF2-40B4-BE49-F238E27FC236}">
                <a16:creationId xmlns:a16="http://schemas.microsoft.com/office/drawing/2014/main" id="{FD3E32CC-B394-4DD0-B1BB-ED3AE49AE15A}"/>
              </a:ext>
            </a:extLst>
          </p:cNvPr>
          <p:cNvSpPr txBox="1"/>
          <p:nvPr/>
        </p:nvSpPr>
        <p:spPr>
          <a:xfrm>
            <a:off x="5444841" y="3613666"/>
            <a:ext cx="6094476" cy="369332"/>
          </a:xfrm>
          <a:prstGeom prst="rect">
            <a:avLst/>
          </a:prstGeom>
          <a:noFill/>
        </p:spPr>
        <p:txBody>
          <a:bodyPr wrap="square">
            <a:spAutoFit/>
          </a:bodyPr>
          <a:lstStyle/>
          <a:p>
            <a:r>
              <a:rPr lang="en-US" dirty="0"/>
              <a:t>https://www.youtube.com/watch?v=tnDJAchJKzs</a:t>
            </a:r>
          </a:p>
        </p:txBody>
      </p:sp>
    </p:spTree>
    <p:extLst>
      <p:ext uri="{BB962C8B-B14F-4D97-AF65-F5344CB8AC3E}">
        <p14:creationId xmlns:p14="http://schemas.microsoft.com/office/powerpoint/2010/main" val="29017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20D8E-E9F2-45DA-A7B0-548079B9DA6C}"/>
              </a:ext>
            </a:extLst>
          </p:cNvPr>
          <p:cNvPicPr>
            <a:picLocks noChangeAspect="1"/>
          </p:cNvPicPr>
          <p:nvPr/>
        </p:nvPicPr>
        <p:blipFill>
          <a:blip r:embed="rId3"/>
          <a:stretch>
            <a:fillRect/>
          </a:stretch>
        </p:blipFill>
        <p:spPr>
          <a:xfrm>
            <a:off x="0" y="3827441"/>
            <a:ext cx="3904488" cy="3030559"/>
          </a:xfrm>
          <a:prstGeom prst="rect">
            <a:avLst/>
          </a:prstGeom>
        </p:spPr>
      </p:pic>
      <p:pic>
        <p:nvPicPr>
          <p:cNvPr id="3" name="Picture 2">
            <a:extLst>
              <a:ext uri="{FF2B5EF4-FFF2-40B4-BE49-F238E27FC236}">
                <a16:creationId xmlns:a16="http://schemas.microsoft.com/office/drawing/2014/main" id="{9E678B7A-C31E-4618-B3D9-5EFF582B415E}"/>
              </a:ext>
            </a:extLst>
          </p:cNvPr>
          <p:cNvPicPr>
            <a:picLocks noChangeAspect="1"/>
          </p:cNvPicPr>
          <p:nvPr/>
        </p:nvPicPr>
        <p:blipFill>
          <a:blip r:embed="rId4"/>
          <a:stretch>
            <a:fillRect/>
          </a:stretch>
        </p:blipFill>
        <p:spPr>
          <a:xfrm>
            <a:off x="7719834" y="5195058"/>
            <a:ext cx="3355848" cy="1662943"/>
          </a:xfrm>
          <a:prstGeom prst="rect">
            <a:avLst/>
          </a:prstGeom>
        </p:spPr>
      </p:pic>
      <p:pic>
        <p:nvPicPr>
          <p:cNvPr id="1026" name="Picture 2" descr="Spread of Islam - Screen 3 on FlowVella - Presentation Software for Mac  iPad and iPhone">
            <a:extLst>
              <a:ext uri="{FF2B5EF4-FFF2-40B4-BE49-F238E27FC236}">
                <a16:creationId xmlns:a16="http://schemas.microsoft.com/office/drawing/2014/main" id="{E751B7A0-1E9F-4138-99F2-0CA0EA5C41B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04488" y="4745737"/>
            <a:ext cx="3815346" cy="21122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AF1E5D-D549-4EAD-BE38-FB71E1B9206A}"/>
              </a:ext>
            </a:extLst>
          </p:cNvPr>
          <p:cNvSpPr txBox="1"/>
          <p:nvPr/>
        </p:nvSpPr>
        <p:spPr>
          <a:xfrm>
            <a:off x="118871" y="1310246"/>
            <a:ext cx="5498592" cy="2246769"/>
          </a:xfrm>
          <a:prstGeom prst="rect">
            <a:avLst/>
          </a:prstGeom>
          <a:solidFill>
            <a:srgbClr val="F72E41"/>
          </a:solidFill>
        </p:spPr>
        <p:txBody>
          <a:bodyPr wrap="square">
            <a:spAutoFit/>
          </a:bodyPr>
          <a:lstStyle/>
          <a:p>
            <a:r>
              <a:rPr lang="en-US" sz="2000" b="0" i="0" dirty="0">
                <a:solidFill>
                  <a:schemeClr val="bg1"/>
                </a:solidFill>
                <a:effectLst/>
                <a:latin typeface="Politica" panose="02000506060000020004" pitchFamily="2" charset="0"/>
              </a:rPr>
              <a:t>Merchants were respected in the Islamic world. The prophet </a:t>
            </a:r>
            <a:r>
              <a:rPr lang="en-US" sz="2000" b="1" i="0" dirty="0">
                <a:solidFill>
                  <a:schemeClr val="bg1"/>
                </a:solidFill>
                <a:effectLst/>
                <a:latin typeface="Politica" panose="02000506060000020004" pitchFamily="2" charset="0"/>
              </a:rPr>
              <a:t>Muhammad</a:t>
            </a:r>
            <a:r>
              <a:rPr lang="en-US" sz="2000" b="0" i="0" dirty="0">
                <a:solidFill>
                  <a:schemeClr val="bg1"/>
                </a:solidFill>
                <a:effectLst/>
                <a:latin typeface="Politica" panose="02000506060000020004" pitchFamily="2" charset="0"/>
              </a:rPr>
              <a:t> came from a merchant family.</a:t>
            </a:r>
            <a:br>
              <a:rPr lang="en-US" sz="2000" dirty="0">
                <a:solidFill>
                  <a:schemeClr val="bg1"/>
                </a:solidFill>
                <a:latin typeface="Politica" panose="02000506060000020004" pitchFamily="2" charset="0"/>
              </a:rPr>
            </a:br>
            <a:br>
              <a:rPr lang="en-US" sz="2000" dirty="0">
                <a:solidFill>
                  <a:schemeClr val="bg1"/>
                </a:solidFill>
                <a:latin typeface="Politica" panose="02000506060000020004" pitchFamily="2" charset="0"/>
              </a:rPr>
            </a:br>
            <a:r>
              <a:rPr lang="en-US" sz="2000" b="0" i="0" dirty="0">
                <a:solidFill>
                  <a:schemeClr val="bg1"/>
                </a:solidFill>
                <a:effectLst/>
                <a:latin typeface="Politica" panose="02000506060000020004" pitchFamily="2" charset="0"/>
              </a:rPr>
              <a:t>Islamic merchants dealt in a wide variety of trade goods including </a:t>
            </a:r>
            <a:r>
              <a:rPr lang="en-US" sz="2000" b="1" i="0" dirty="0">
                <a:solidFill>
                  <a:schemeClr val="bg1"/>
                </a:solidFill>
                <a:effectLst/>
                <a:latin typeface="Politica" panose="02000506060000020004" pitchFamily="2" charset="0"/>
              </a:rPr>
              <a:t>sugar</a:t>
            </a:r>
            <a:r>
              <a:rPr lang="en-US" sz="2000" b="0" i="0" dirty="0">
                <a:solidFill>
                  <a:schemeClr val="bg1"/>
                </a:solidFill>
                <a:effectLst/>
                <a:latin typeface="Politica" panose="02000506060000020004" pitchFamily="2" charset="0"/>
              </a:rPr>
              <a:t>, </a:t>
            </a:r>
            <a:r>
              <a:rPr lang="en-US" sz="2000" b="1" i="0" dirty="0">
                <a:solidFill>
                  <a:schemeClr val="bg1"/>
                </a:solidFill>
                <a:effectLst/>
                <a:latin typeface="Politica" panose="02000506060000020004" pitchFamily="2" charset="0"/>
              </a:rPr>
              <a:t>salt</a:t>
            </a:r>
            <a:r>
              <a:rPr lang="en-US" sz="2000" b="0" i="0" dirty="0">
                <a:solidFill>
                  <a:schemeClr val="bg1"/>
                </a:solidFill>
                <a:effectLst/>
                <a:latin typeface="Politica" panose="02000506060000020004" pitchFamily="2" charset="0"/>
              </a:rPr>
              <a:t>, </a:t>
            </a:r>
            <a:r>
              <a:rPr lang="en-US" sz="2000" b="1" i="0" dirty="0">
                <a:solidFill>
                  <a:schemeClr val="bg1"/>
                </a:solidFill>
                <a:effectLst/>
                <a:latin typeface="Politica" panose="02000506060000020004" pitchFamily="2" charset="0"/>
              </a:rPr>
              <a:t>textiles</a:t>
            </a:r>
            <a:r>
              <a:rPr lang="en-US" sz="2000" b="0" i="0" dirty="0">
                <a:solidFill>
                  <a:schemeClr val="bg1"/>
                </a:solidFill>
                <a:effectLst/>
                <a:latin typeface="Politica" panose="02000506060000020004" pitchFamily="2" charset="0"/>
              </a:rPr>
              <a:t>, </a:t>
            </a:r>
            <a:r>
              <a:rPr lang="en-US" sz="2000" b="1" i="0" dirty="0">
                <a:solidFill>
                  <a:schemeClr val="bg1"/>
                </a:solidFill>
                <a:effectLst/>
                <a:latin typeface="Politica" panose="02000506060000020004" pitchFamily="2" charset="0"/>
              </a:rPr>
              <a:t>spices</a:t>
            </a:r>
            <a:r>
              <a:rPr lang="en-US" sz="2000" b="0" i="0" dirty="0">
                <a:solidFill>
                  <a:schemeClr val="bg1"/>
                </a:solidFill>
                <a:effectLst/>
                <a:latin typeface="Politica" panose="02000506060000020004" pitchFamily="2" charset="0"/>
              </a:rPr>
              <a:t>, </a:t>
            </a:r>
            <a:r>
              <a:rPr lang="en-US" sz="2000" b="1" i="0" dirty="0">
                <a:solidFill>
                  <a:schemeClr val="bg1"/>
                </a:solidFill>
                <a:effectLst/>
                <a:latin typeface="Politica" panose="02000506060000020004" pitchFamily="2" charset="0"/>
              </a:rPr>
              <a:t>slaves</a:t>
            </a:r>
            <a:r>
              <a:rPr lang="en-US" sz="2000" b="0" i="0" dirty="0">
                <a:solidFill>
                  <a:schemeClr val="bg1"/>
                </a:solidFill>
                <a:effectLst/>
                <a:latin typeface="Politica" panose="02000506060000020004" pitchFamily="2" charset="0"/>
              </a:rPr>
              <a:t>, </a:t>
            </a:r>
            <a:r>
              <a:rPr lang="en-US" sz="2000" b="1" i="0" dirty="0">
                <a:solidFill>
                  <a:schemeClr val="bg1"/>
                </a:solidFill>
                <a:effectLst/>
                <a:latin typeface="Politica" panose="02000506060000020004" pitchFamily="2" charset="0"/>
              </a:rPr>
              <a:t>gold</a:t>
            </a:r>
            <a:r>
              <a:rPr lang="en-US" sz="2000" b="0" i="0" dirty="0">
                <a:solidFill>
                  <a:schemeClr val="bg1"/>
                </a:solidFill>
                <a:effectLst/>
                <a:latin typeface="Politica" panose="02000506060000020004" pitchFamily="2" charset="0"/>
              </a:rPr>
              <a:t>, and </a:t>
            </a:r>
            <a:r>
              <a:rPr lang="en-US" sz="2000" b="1" i="0" dirty="0">
                <a:solidFill>
                  <a:schemeClr val="bg1"/>
                </a:solidFill>
                <a:effectLst/>
                <a:latin typeface="Politica" panose="02000506060000020004" pitchFamily="2" charset="0"/>
              </a:rPr>
              <a:t>horses</a:t>
            </a:r>
            <a:r>
              <a:rPr lang="en-US" sz="2000" b="0" i="0" dirty="0">
                <a:solidFill>
                  <a:schemeClr val="bg1"/>
                </a:solidFill>
                <a:effectLst/>
                <a:latin typeface="Politica" panose="02000506060000020004" pitchFamily="2" charset="0"/>
              </a:rPr>
              <a:t>. The expanse of the Islamic Empire allowed merchants to trade goods all the way from </a:t>
            </a:r>
            <a:r>
              <a:rPr lang="en-US" sz="2000" b="1" i="0" dirty="0">
                <a:solidFill>
                  <a:schemeClr val="bg1"/>
                </a:solidFill>
                <a:effectLst/>
                <a:latin typeface="Politica" panose="02000506060000020004" pitchFamily="2" charset="0"/>
              </a:rPr>
              <a:t>China</a:t>
            </a:r>
            <a:r>
              <a:rPr lang="en-US" sz="2000" b="0" i="0" dirty="0">
                <a:solidFill>
                  <a:schemeClr val="bg1"/>
                </a:solidFill>
                <a:effectLst/>
                <a:latin typeface="Politica" panose="02000506060000020004" pitchFamily="2" charset="0"/>
              </a:rPr>
              <a:t> </a:t>
            </a:r>
            <a:r>
              <a:rPr lang="en-US" sz="2000" b="1" i="0" dirty="0">
                <a:solidFill>
                  <a:schemeClr val="bg1"/>
                </a:solidFill>
                <a:effectLst/>
                <a:latin typeface="Politica" panose="02000506060000020004" pitchFamily="2" charset="0"/>
              </a:rPr>
              <a:t>to Europe.</a:t>
            </a:r>
            <a:endParaRPr lang="en-US" sz="2000" b="1" dirty="0">
              <a:solidFill>
                <a:schemeClr val="bg1"/>
              </a:solidFill>
              <a:latin typeface="Politica" panose="02000506060000020004" pitchFamily="2" charset="0"/>
            </a:endParaRPr>
          </a:p>
        </p:txBody>
      </p:sp>
      <p:sp>
        <p:nvSpPr>
          <p:cNvPr id="7" name="TextBox 6">
            <a:extLst>
              <a:ext uri="{FF2B5EF4-FFF2-40B4-BE49-F238E27FC236}">
                <a16:creationId xmlns:a16="http://schemas.microsoft.com/office/drawing/2014/main" id="{846B2537-A840-4D98-9216-C2B3412421CE}"/>
              </a:ext>
            </a:extLst>
          </p:cNvPr>
          <p:cNvSpPr txBox="1"/>
          <p:nvPr/>
        </p:nvSpPr>
        <p:spPr>
          <a:xfrm>
            <a:off x="6574537" y="1310247"/>
            <a:ext cx="5498592" cy="2246769"/>
          </a:xfrm>
          <a:prstGeom prst="rect">
            <a:avLst/>
          </a:prstGeom>
          <a:solidFill>
            <a:srgbClr val="F72E41"/>
          </a:solidFill>
        </p:spPr>
        <p:txBody>
          <a:bodyPr wrap="square">
            <a:spAutoFit/>
          </a:bodyPr>
          <a:lstStyle/>
          <a:p>
            <a:pPr algn="r" rtl="1"/>
            <a:r>
              <a:rPr lang="ar-DZ" sz="2000" i="0" dirty="0">
                <a:solidFill>
                  <a:schemeClr val="bg1"/>
                </a:solidFill>
                <a:effectLst/>
                <a:latin typeface="Politica" panose="02000506060000020004" pitchFamily="2" charset="0"/>
              </a:rPr>
              <a:t>كان التجار محترمين في العالم الإسلامي. جاء النبي محمد من عائلة تاجر. </a:t>
            </a:r>
            <a:endParaRPr lang="en-US" sz="2000" i="0" dirty="0">
              <a:solidFill>
                <a:schemeClr val="bg1"/>
              </a:solidFill>
              <a:effectLst/>
              <a:latin typeface="Politica" panose="02000506060000020004" pitchFamily="2" charset="0"/>
            </a:endParaRPr>
          </a:p>
          <a:p>
            <a:pPr algn="r" rtl="1"/>
            <a:endParaRPr lang="en-US" sz="2000" dirty="0">
              <a:solidFill>
                <a:schemeClr val="bg1"/>
              </a:solidFill>
              <a:latin typeface="Politica" panose="02000506060000020004" pitchFamily="2" charset="0"/>
            </a:endParaRPr>
          </a:p>
          <a:p>
            <a:pPr algn="r" rtl="1"/>
            <a:r>
              <a:rPr lang="ar-DZ" sz="2000" i="0" dirty="0">
                <a:solidFill>
                  <a:schemeClr val="bg1"/>
                </a:solidFill>
                <a:effectLst/>
                <a:latin typeface="Politica" panose="02000506060000020004" pitchFamily="2" charset="0"/>
              </a:rPr>
              <a:t>تعامل التجار الإسلاميون في مجموعة متنوعة من السلع التجارية بما في ذلك السكر والملح والمنسوجات والتوابل والعبيد والذهب والخيول. سمح اتساع الإمبراطورية الإسلامية للتجار بالتجارة في البضائع على طول الطريق من الصين إلى أوروبا.</a:t>
            </a:r>
            <a:endParaRPr lang="en-US" sz="2000" dirty="0">
              <a:solidFill>
                <a:schemeClr val="bg1"/>
              </a:solidFill>
              <a:latin typeface="Politica" panose="02000506060000020004" pitchFamily="2" charset="0"/>
            </a:endParaRPr>
          </a:p>
        </p:txBody>
      </p:sp>
      <p:sp>
        <p:nvSpPr>
          <p:cNvPr id="8" name="Google Shape;342;p12">
            <a:extLst>
              <a:ext uri="{FF2B5EF4-FFF2-40B4-BE49-F238E27FC236}">
                <a16:creationId xmlns:a16="http://schemas.microsoft.com/office/drawing/2014/main" id="{056B7A3F-211F-4215-9F0E-5E5E2BCCAFEF}"/>
              </a:ext>
            </a:extLst>
          </p:cNvPr>
          <p:cNvSpPr txBox="1">
            <a:spLocks/>
          </p:cNvSpPr>
          <p:nvPr/>
        </p:nvSpPr>
        <p:spPr>
          <a:xfrm>
            <a:off x="222997" y="177105"/>
            <a:ext cx="3681491"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highlight>
                  <a:srgbClr val="C0C0C0"/>
                </a:highlight>
                <a:latin typeface="Politica" panose="02000506060000020004" pitchFamily="2" charset="0"/>
                <a:ea typeface="Megrim"/>
                <a:cs typeface="Megrim"/>
                <a:sym typeface="Nixie One"/>
              </a:rPr>
              <a:t>Trading in Islam</a:t>
            </a:r>
          </a:p>
        </p:txBody>
      </p:sp>
      <p:sp>
        <p:nvSpPr>
          <p:cNvPr id="9" name="Google Shape;342;p12">
            <a:extLst>
              <a:ext uri="{FF2B5EF4-FFF2-40B4-BE49-F238E27FC236}">
                <a16:creationId xmlns:a16="http://schemas.microsoft.com/office/drawing/2014/main" id="{21D9FC53-8DAB-4225-9418-9D12FDE8C5ED}"/>
              </a:ext>
            </a:extLst>
          </p:cNvPr>
          <p:cNvSpPr txBox="1">
            <a:spLocks/>
          </p:cNvSpPr>
          <p:nvPr/>
        </p:nvSpPr>
        <p:spPr>
          <a:xfrm>
            <a:off x="8689847" y="192987"/>
            <a:ext cx="3279156"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DZ" sz="4000" b="1" dirty="0">
                <a:solidFill>
                  <a:schemeClr val="bg1"/>
                </a:solidFill>
                <a:highlight>
                  <a:srgbClr val="C0C0C0"/>
                </a:highlight>
                <a:latin typeface="Politica" panose="02000506060000020004" pitchFamily="2" charset="0"/>
                <a:ea typeface="Megrim"/>
                <a:cs typeface="Megrim"/>
                <a:sym typeface="Nixie One"/>
              </a:rPr>
              <a:t>التجارة في الاسلام</a:t>
            </a:r>
            <a:endParaRPr lang="en-US" sz="4000" b="1" dirty="0">
              <a:solidFill>
                <a:schemeClr val="bg1"/>
              </a:solidFill>
              <a:highlight>
                <a:srgbClr val="C0C0C0"/>
              </a:highlight>
              <a:latin typeface="Politica" panose="02000506060000020004" pitchFamily="2" charset="0"/>
              <a:ea typeface="Megrim"/>
              <a:cs typeface="Megrim"/>
              <a:sym typeface="Nixie One"/>
            </a:endParaRPr>
          </a:p>
        </p:txBody>
      </p:sp>
      <p:sp>
        <p:nvSpPr>
          <p:cNvPr id="10" name="TextBox 33">
            <a:extLst>
              <a:ext uri="{FF2B5EF4-FFF2-40B4-BE49-F238E27FC236}">
                <a16:creationId xmlns:a16="http://schemas.microsoft.com/office/drawing/2014/main" id="{F5D33D35-66A9-4402-A444-6656E26C1EF9}"/>
              </a:ext>
            </a:extLst>
          </p:cNvPr>
          <p:cNvSpPr txBox="1"/>
          <p:nvPr/>
        </p:nvSpPr>
        <p:spPr>
          <a:xfrm>
            <a:off x="11119225" y="6458497"/>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spTree>
    <p:extLst>
      <p:ext uri="{BB962C8B-B14F-4D97-AF65-F5344CB8AC3E}">
        <p14:creationId xmlns:p14="http://schemas.microsoft.com/office/powerpoint/2010/main" val="42458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BE9B92-A1AE-4984-A59B-1DA0CEB2A51A}"/>
              </a:ext>
            </a:extLst>
          </p:cNvPr>
          <p:cNvSpPr txBox="1"/>
          <p:nvPr/>
        </p:nvSpPr>
        <p:spPr>
          <a:xfrm>
            <a:off x="3047238" y="3244334"/>
            <a:ext cx="6094476" cy="369332"/>
          </a:xfrm>
          <a:prstGeom prst="rect">
            <a:avLst/>
          </a:prstGeom>
          <a:noFill/>
        </p:spPr>
        <p:txBody>
          <a:bodyPr wrap="square">
            <a:spAutoFit/>
          </a:bodyPr>
          <a:lstStyle/>
          <a:p>
            <a:r>
              <a:rPr lang="en-US" dirty="0"/>
              <a:t>https://www.youtube.com/watch?v=6EK9MBJiFXU</a:t>
            </a:r>
          </a:p>
        </p:txBody>
      </p:sp>
    </p:spTree>
    <p:extLst>
      <p:ext uri="{BB962C8B-B14F-4D97-AF65-F5344CB8AC3E}">
        <p14:creationId xmlns:p14="http://schemas.microsoft.com/office/powerpoint/2010/main" val="301618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3">
            <a:extLst>
              <a:ext uri="{FF2B5EF4-FFF2-40B4-BE49-F238E27FC236}">
                <a16:creationId xmlns:a16="http://schemas.microsoft.com/office/drawing/2014/main" id="{FDE8B2D5-F5EE-4009-BA30-CC3B59D7244B}"/>
              </a:ext>
            </a:extLst>
          </p:cNvPr>
          <p:cNvSpPr txBox="1"/>
          <p:nvPr/>
        </p:nvSpPr>
        <p:spPr>
          <a:xfrm>
            <a:off x="10663642" y="6273829"/>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6" name="Picture 7" descr="Picture 7">
            <a:extLst>
              <a:ext uri="{FF2B5EF4-FFF2-40B4-BE49-F238E27FC236}">
                <a16:creationId xmlns:a16="http://schemas.microsoft.com/office/drawing/2014/main" id="{4FC0A28B-5DB7-46D8-A5E7-EE83A93AB4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5417" y="6267422"/>
            <a:ext cx="1044682" cy="369336"/>
          </a:xfrm>
          <a:prstGeom prst="rect">
            <a:avLst/>
          </a:prstGeom>
          <a:ln w="12700">
            <a:miter lim="400000"/>
          </a:ln>
        </p:spPr>
      </p:pic>
      <p:sp>
        <p:nvSpPr>
          <p:cNvPr id="3" name="Google Shape;342;p12">
            <a:extLst>
              <a:ext uri="{FF2B5EF4-FFF2-40B4-BE49-F238E27FC236}">
                <a16:creationId xmlns:a16="http://schemas.microsoft.com/office/drawing/2014/main" id="{42265EED-F58E-409E-A33D-0152F7AC63E8}"/>
              </a:ext>
            </a:extLst>
          </p:cNvPr>
          <p:cNvSpPr txBox="1">
            <a:spLocks/>
          </p:cNvSpPr>
          <p:nvPr/>
        </p:nvSpPr>
        <p:spPr>
          <a:xfrm>
            <a:off x="3602475" y="327118"/>
            <a:ext cx="498704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chemeClr val="tx1"/>
                </a:solidFill>
                <a:latin typeface="Politica" panose="02000506060000020004" pitchFamily="2" charset="0"/>
                <a:ea typeface="Megrim"/>
                <a:cs typeface="Megrim"/>
                <a:sym typeface="Nixie One"/>
              </a:rPr>
              <a:t>PolyJet</a:t>
            </a:r>
            <a:r>
              <a:rPr lang="en-US" sz="4000" b="1" dirty="0">
                <a:solidFill>
                  <a:schemeClr val="tx1"/>
                </a:solidFill>
                <a:latin typeface="Politica" panose="02000506060000020004" pitchFamily="2" charset="0"/>
                <a:ea typeface="Megrim"/>
                <a:cs typeface="Megrim"/>
                <a:sym typeface="Nixie One"/>
              </a:rPr>
              <a:t> Technology </a:t>
            </a:r>
          </a:p>
        </p:txBody>
      </p:sp>
      <p:sp>
        <p:nvSpPr>
          <p:cNvPr id="7" name="TextBox 6">
            <a:extLst>
              <a:ext uri="{FF2B5EF4-FFF2-40B4-BE49-F238E27FC236}">
                <a16:creationId xmlns:a16="http://schemas.microsoft.com/office/drawing/2014/main" id="{8E1BD98C-3706-403C-B857-F0275E8C1A84}"/>
              </a:ext>
            </a:extLst>
          </p:cNvPr>
          <p:cNvSpPr txBox="1"/>
          <p:nvPr/>
        </p:nvSpPr>
        <p:spPr>
          <a:xfrm>
            <a:off x="3047238" y="3244334"/>
            <a:ext cx="6094476" cy="369332"/>
          </a:xfrm>
          <a:prstGeom prst="rect">
            <a:avLst/>
          </a:prstGeom>
          <a:noFill/>
        </p:spPr>
        <p:txBody>
          <a:bodyPr wrap="square">
            <a:spAutoFit/>
          </a:bodyPr>
          <a:lstStyle/>
          <a:p>
            <a:r>
              <a:rPr lang="en-US" dirty="0"/>
              <a:t>https://www.youtube.com/watch?v=Cz7pKRcuTgs</a:t>
            </a:r>
          </a:p>
        </p:txBody>
      </p:sp>
    </p:spTree>
    <p:extLst>
      <p:ext uri="{BB962C8B-B14F-4D97-AF65-F5344CB8AC3E}">
        <p14:creationId xmlns:p14="http://schemas.microsoft.com/office/powerpoint/2010/main" val="275780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33"/>
          <p:cNvSpPr txBox="1"/>
          <p:nvPr/>
        </p:nvSpPr>
        <p:spPr>
          <a:xfrm>
            <a:off x="10663642" y="62738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21"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14" name="Rectangle 13">
            <a:extLst>
              <a:ext uri="{FF2B5EF4-FFF2-40B4-BE49-F238E27FC236}">
                <a16:creationId xmlns:a16="http://schemas.microsoft.com/office/drawing/2014/main" id="{D31F9E14-31DB-2544-9D31-E75C014A3214}"/>
              </a:ext>
            </a:extLst>
          </p:cNvPr>
          <p:cNvSpPr/>
          <p:nvPr/>
        </p:nvSpPr>
        <p:spPr>
          <a:xfrm>
            <a:off x="4495837" y="2625254"/>
            <a:ext cx="5503430" cy="974626"/>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400" dirty="0">
                <a:solidFill>
                  <a:srgbClr val="FF3850"/>
                </a:solidFill>
                <a:highlight>
                  <a:srgbClr val="C0C0C0"/>
                </a:highlight>
              </a:rPr>
              <a:t>*TECHNOLOGY+YOUR OUTFITS*</a:t>
            </a:r>
          </a:p>
        </p:txBody>
      </p:sp>
      <p:sp>
        <p:nvSpPr>
          <p:cNvPr id="11" name="Rectangle 10">
            <a:extLst>
              <a:ext uri="{FF2B5EF4-FFF2-40B4-BE49-F238E27FC236}">
                <a16:creationId xmlns:a16="http://schemas.microsoft.com/office/drawing/2014/main" id="{F7357EB7-53BF-6B45-8B1B-BD75B642AAB1}"/>
              </a:ext>
            </a:extLst>
          </p:cNvPr>
          <p:cNvSpPr/>
          <p:nvPr/>
        </p:nvSpPr>
        <p:spPr>
          <a:xfrm>
            <a:off x="4506096" y="141442"/>
            <a:ext cx="2741456" cy="894412"/>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000" dirty="0">
                <a:solidFill>
                  <a:srgbClr val="FFB720"/>
                </a:solidFill>
                <a:highlight>
                  <a:srgbClr val="4C60CF"/>
                </a:highlight>
              </a:rPr>
              <a:t>Brainstorming!</a:t>
            </a:r>
            <a:endParaRPr lang="en-US" sz="4000" dirty="0">
              <a:solidFill>
                <a:srgbClr val="4C60CF"/>
              </a:solidFill>
            </a:endParaRPr>
          </a:p>
        </p:txBody>
      </p:sp>
      <p:pic>
        <p:nvPicPr>
          <p:cNvPr id="1026" name="Picture 2" descr="What an inspiring digital fashion week looks like | Vogue Business">
            <a:extLst>
              <a:ext uri="{FF2B5EF4-FFF2-40B4-BE49-F238E27FC236}">
                <a16:creationId xmlns:a16="http://schemas.microsoft.com/office/drawing/2014/main" id="{DFA284BB-3917-4651-A554-7BD654981BD4}"/>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4016BB8-F78C-452B-B5ED-AD387E68D0D6}"/>
              </a:ext>
            </a:extLst>
          </p:cNvPr>
          <p:cNvSpPr/>
          <p:nvPr/>
        </p:nvSpPr>
        <p:spPr>
          <a:xfrm>
            <a:off x="4513138" y="4537443"/>
            <a:ext cx="2004075" cy="1536062"/>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7200" dirty="0">
                <a:solidFill>
                  <a:schemeClr val="bg1"/>
                </a:solidFill>
                <a:highlight>
                  <a:srgbClr val="F72E41"/>
                </a:highlight>
              </a:rPr>
              <a:t>IDEAS!</a:t>
            </a:r>
            <a:endParaRPr lang="en-US" sz="4400" dirty="0">
              <a:solidFill>
                <a:schemeClr val="bg1"/>
              </a:solidFill>
              <a:highlight>
                <a:srgbClr val="F72E41"/>
              </a:highlight>
            </a:endParaRPr>
          </a:p>
        </p:txBody>
      </p:sp>
    </p:spTree>
    <p:extLst>
      <p:ext uri="{BB962C8B-B14F-4D97-AF65-F5344CB8AC3E}">
        <p14:creationId xmlns:p14="http://schemas.microsoft.com/office/powerpoint/2010/main" val="227899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2C7BD4-077B-4375-8C3E-2142E29E9E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57199"/>
            <a:ext cx="12192000" cy="5943601"/>
          </a:xfrm>
          <a:prstGeom prst="rect">
            <a:avLst/>
          </a:prstGeom>
        </p:spPr>
      </p:pic>
      <p:sp>
        <p:nvSpPr>
          <p:cNvPr id="4" name="Text Placeholder 2">
            <a:extLst>
              <a:ext uri="{FF2B5EF4-FFF2-40B4-BE49-F238E27FC236}">
                <a16:creationId xmlns:a16="http://schemas.microsoft.com/office/drawing/2014/main" id="{80A6E66C-6F33-4F79-8D33-BCAF0B104BAB}"/>
              </a:ext>
            </a:extLst>
          </p:cNvPr>
          <p:cNvSpPr txBox="1">
            <a:spLocks/>
          </p:cNvSpPr>
          <p:nvPr/>
        </p:nvSpPr>
        <p:spPr>
          <a:xfrm>
            <a:off x="6786753" y="4608347"/>
            <a:ext cx="3615753" cy="1365352"/>
          </a:xfrm>
          <a:prstGeom prst="rect">
            <a:avLst/>
          </a:prstGeom>
          <a:solidFill>
            <a:schemeClr val="bg2">
              <a:lumMod val="5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اختبار ونشر التطبيق.</a:t>
            </a:r>
            <a:endParaRPr kumimoji="0" lang="en-US" altLang="en-US" sz="2000" b="0" i="0" u="none" strike="noStrike" cap="none" normalizeH="0" baseline="0" dirty="0">
              <a:ln>
                <a:noFill/>
              </a:ln>
              <a:solidFill>
                <a:schemeClr val="bg1"/>
              </a:solidFill>
              <a:effectLst/>
              <a:latin typeface="Arial" panose="020B0604020202020204" pitchFamily="34" charset="0"/>
            </a:endParaRPr>
          </a:p>
          <a:p>
            <a:pPr lvl="0" algn="r" rtl="1" eaLnBrk="0" fontAlgn="base" hangingPunct="0">
              <a:spcBef>
                <a:spcPct val="0"/>
              </a:spcBef>
              <a:spcAft>
                <a:spcPct val="0"/>
              </a:spcAft>
              <a:buClrTx/>
            </a:pPr>
            <a:endParaRPr lang="en-US" sz="2000" dirty="0">
              <a:solidFill>
                <a:schemeClr val="bg1"/>
              </a:solidFill>
              <a:latin typeface="Consolas" panose="020B0609020204030204" pitchFamily="49" charset="0"/>
            </a:endParaRPr>
          </a:p>
          <a:p>
            <a:pPr marL="457200" lvl="0" indent="-317500">
              <a:buClr>
                <a:srgbClr val="FFFFFF"/>
              </a:buClr>
              <a:buSzPts val="1400"/>
              <a:buFont typeface="Lato"/>
              <a:buChar char="●"/>
            </a:pPr>
            <a:r>
              <a:rPr lang="en-US" sz="2400" dirty="0">
                <a:solidFill>
                  <a:srgbClr val="FFFFFF"/>
                </a:solidFill>
                <a:latin typeface="Politica" panose="02000506060000020004" pitchFamily="2" charset="0"/>
                <a:sym typeface="Lato"/>
              </a:rPr>
              <a:t>Test and share the application.</a:t>
            </a:r>
          </a:p>
        </p:txBody>
      </p:sp>
      <p:sp>
        <p:nvSpPr>
          <p:cNvPr id="5" name="Google Shape;415;p20">
            <a:extLst>
              <a:ext uri="{FF2B5EF4-FFF2-40B4-BE49-F238E27FC236}">
                <a16:creationId xmlns:a16="http://schemas.microsoft.com/office/drawing/2014/main" id="{F92F9803-E9FC-4403-8440-0371995A84AE}"/>
              </a:ext>
            </a:extLst>
          </p:cNvPr>
          <p:cNvSpPr txBox="1">
            <a:spLocks/>
          </p:cNvSpPr>
          <p:nvPr/>
        </p:nvSpPr>
        <p:spPr>
          <a:xfrm>
            <a:off x="6265350" y="2969211"/>
            <a:ext cx="4227412" cy="236585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highlight>
                  <a:srgbClr val="F72E41"/>
                </a:highlight>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highlight>
                  <a:srgbClr val="F72E41"/>
                </a:highlight>
              </a:rPr>
            </a:br>
            <a:r>
              <a:rPr lang="en-US" sz="3200" dirty="0">
                <a:solidFill>
                  <a:schemeClr val="bg1"/>
                </a:solidFill>
                <a:highlight>
                  <a:srgbClr val="F72E41"/>
                </a:highlight>
                <a:latin typeface="Politica" panose="02000506060000020004" pitchFamily="2" charset="0"/>
              </a:rPr>
              <a:t>What we will develop TODAY?</a:t>
            </a:r>
            <a:endParaRPr lang="en-US" sz="3000" dirty="0">
              <a:solidFill>
                <a:schemeClr val="bg1"/>
              </a:solidFill>
              <a:highlight>
                <a:srgbClr val="F72E41"/>
              </a:highlight>
              <a:latin typeface="Politica" panose="02000506060000020004" pitchFamily="2" charset="0"/>
            </a:endParaRPr>
          </a:p>
        </p:txBody>
      </p:sp>
      <p:sp>
        <p:nvSpPr>
          <p:cNvPr id="6" name="TextBox 33">
            <a:extLst>
              <a:ext uri="{FF2B5EF4-FFF2-40B4-BE49-F238E27FC236}">
                <a16:creationId xmlns:a16="http://schemas.microsoft.com/office/drawing/2014/main" id="{13B8696B-AFD7-47B6-9DE5-EB96734D3AB9}"/>
              </a:ext>
            </a:extLst>
          </p:cNvPr>
          <p:cNvSpPr txBox="1"/>
          <p:nvPr/>
        </p:nvSpPr>
        <p:spPr>
          <a:xfrm>
            <a:off x="10749367" y="6483379"/>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7" name="Picture 7" descr="Picture 7">
            <a:extLst>
              <a:ext uri="{FF2B5EF4-FFF2-40B4-BE49-F238E27FC236}">
                <a16:creationId xmlns:a16="http://schemas.microsoft.com/office/drawing/2014/main" id="{11574149-3556-4CA6-9501-84D4ADED74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1142" y="6478115"/>
            <a:ext cx="1044682" cy="369336"/>
          </a:xfrm>
          <a:prstGeom prst="rect">
            <a:avLst/>
          </a:prstGeom>
          <a:ln w="12700">
            <a:miter lim="400000"/>
          </a:ln>
        </p:spPr>
      </p:pic>
    </p:spTree>
    <p:extLst>
      <p:ext uri="{BB962C8B-B14F-4D97-AF65-F5344CB8AC3E}">
        <p14:creationId xmlns:p14="http://schemas.microsoft.com/office/powerpoint/2010/main" val="1886803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602475" y="579524"/>
            <a:ext cx="498704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Politica" panose="02000506060000020004" pitchFamily="2" charset="0"/>
                <a:ea typeface="Megrim"/>
                <a:cs typeface="Megrim"/>
                <a:sym typeface="Nixie One"/>
              </a:rPr>
              <a:t>MEN SCREEN</a:t>
            </a:r>
          </a:p>
        </p:txBody>
      </p:sp>
      <p:sp>
        <p:nvSpPr>
          <p:cNvPr id="14" name="Google Shape;342;p12">
            <a:extLst>
              <a:ext uri="{FF2B5EF4-FFF2-40B4-BE49-F238E27FC236}">
                <a16:creationId xmlns:a16="http://schemas.microsoft.com/office/drawing/2014/main" id="{65EACC05-860C-4006-8975-D71AB653B610}"/>
              </a:ext>
            </a:extLst>
          </p:cNvPr>
          <p:cNvSpPr txBox="1">
            <a:spLocks/>
          </p:cNvSpPr>
          <p:nvPr/>
        </p:nvSpPr>
        <p:spPr>
          <a:xfrm>
            <a:off x="222249" y="6102220"/>
            <a:ext cx="5537463" cy="56115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rgbClr val="F72E41"/>
                </a:solidFill>
                <a:latin typeface="Politica" panose="02000506060000020004" pitchFamily="2" charset="0"/>
                <a:ea typeface="Megrim"/>
                <a:cs typeface="Megrim"/>
                <a:sym typeface="Nixie One"/>
              </a:rPr>
              <a:t>https://thunkable.com/#/</a:t>
            </a:r>
          </a:p>
        </p:txBody>
      </p:sp>
      <p:pic>
        <p:nvPicPr>
          <p:cNvPr id="5" name="Picture 4">
            <a:extLst>
              <a:ext uri="{FF2B5EF4-FFF2-40B4-BE49-F238E27FC236}">
                <a16:creationId xmlns:a16="http://schemas.microsoft.com/office/drawing/2014/main" id="{0539F02D-1763-4BCD-BBC8-00FC868E0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685" y="1266208"/>
            <a:ext cx="10932626" cy="4794628"/>
          </a:xfrm>
          <a:prstGeom prst="rect">
            <a:avLst/>
          </a:prstGeom>
        </p:spPr>
      </p:pic>
    </p:spTree>
    <p:extLst>
      <p:ext uri="{BB962C8B-B14F-4D97-AF65-F5344CB8AC3E}">
        <p14:creationId xmlns:p14="http://schemas.microsoft.com/office/powerpoint/2010/main" val="101555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765261" y="3659505"/>
            <a:ext cx="3528958" cy="646331"/>
          </a:xfrm>
          <a:prstGeom prst="rect">
            <a:avLst/>
          </a:prstGeom>
          <a:noFill/>
        </p:spPr>
        <p:txBody>
          <a:bodyPr wrap="square" rtlCol="0">
            <a:spAutoFit/>
          </a:bodyPr>
          <a:lstStyle/>
          <a:p>
            <a:r>
              <a:rPr lang="en-US" sz="3600" dirty="0">
                <a:latin typeface="Politica" charset="0"/>
                <a:ea typeface="Politica" charset="0"/>
                <a:cs typeface="Politica" charset="0"/>
              </a:rPr>
              <a:t>@studio56qa</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pic>
        <p:nvPicPr>
          <p:cNvPr id="7" name="Picture 6" descr="A close up of a logo&#10;&#10;Description automatically generated">
            <a:extLst>
              <a:ext uri="{FF2B5EF4-FFF2-40B4-BE49-F238E27FC236}">
                <a16:creationId xmlns:a16="http://schemas.microsoft.com/office/drawing/2014/main" id="{E9C10F7E-4E2E-463E-89A0-D313F76844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4087" y="3819433"/>
            <a:ext cx="469062" cy="405882"/>
          </a:xfrm>
          <a:prstGeom prst="rect">
            <a:avLst/>
          </a:prstGeom>
        </p:spPr>
      </p:pic>
    </p:spTree>
    <p:extLst>
      <p:ext uri="{BB962C8B-B14F-4D97-AF65-F5344CB8AC3E}">
        <p14:creationId xmlns:p14="http://schemas.microsoft.com/office/powerpoint/2010/main" val="58063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2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51BF4-958E-4F57-B46A-459003C702EB}"/>
              </a:ext>
            </a:extLst>
          </p:cNvPr>
          <p:cNvSpPr txBox="1"/>
          <p:nvPr/>
        </p:nvSpPr>
        <p:spPr>
          <a:xfrm>
            <a:off x="102870" y="211562"/>
            <a:ext cx="4780026" cy="424732"/>
          </a:xfrm>
          <a:prstGeom prst="rect">
            <a:avLst/>
          </a:prstGeom>
          <a:noFill/>
        </p:spPr>
        <p:txBody>
          <a:bodyPr wrap="square">
            <a:spAutoFit/>
          </a:bodyPr>
          <a:lstStyle/>
          <a:p>
            <a:pPr>
              <a:lnSpc>
                <a:spcPct val="90000"/>
              </a:lnSpc>
              <a:spcBef>
                <a:spcPct val="0"/>
              </a:spcBef>
              <a:spcAft>
                <a:spcPts val="600"/>
              </a:spcAft>
            </a:pPr>
            <a:r>
              <a:rPr lang="en-US" sz="2400" b="1" kern="1200" dirty="0">
                <a:solidFill>
                  <a:schemeClr val="tx1"/>
                </a:solidFill>
                <a:latin typeface="Politica" panose="02000506060000020004" pitchFamily="2" charset="0"/>
                <a:ea typeface="+mj-ea"/>
                <a:cs typeface="+mj-cs"/>
              </a:rPr>
              <a:t>Islamic Banking </a:t>
            </a:r>
          </a:p>
        </p:txBody>
      </p:sp>
      <p:sp>
        <p:nvSpPr>
          <p:cNvPr id="3" name="TextBox 2">
            <a:extLst>
              <a:ext uri="{FF2B5EF4-FFF2-40B4-BE49-F238E27FC236}">
                <a16:creationId xmlns:a16="http://schemas.microsoft.com/office/drawing/2014/main" id="{86AD52C9-6EDF-4A39-A774-0E7C73D70F1E}"/>
              </a:ext>
            </a:extLst>
          </p:cNvPr>
          <p:cNvSpPr txBox="1"/>
          <p:nvPr/>
        </p:nvSpPr>
        <p:spPr>
          <a:xfrm>
            <a:off x="7185404" y="266962"/>
            <a:ext cx="4780026" cy="369332"/>
          </a:xfrm>
          <a:prstGeom prst="rect">
            <a:avLst/>
          </a:prstGeom>
          <a:noFill/>
        </p:spPr>
        <p:txBody>
          <a:bodyPr wrap="square">
            <a:spAutoFit/>
          </a:bodyPr>
          <a:lstStyle/>
          <a:p>
            <a:pPr algn="r">
              <a:lnSpc>
                <a:spcPct val="90000"/>
              </a:lnSpc>
              <a:spcBef>
                <a:spcPct val="0"/>
              </a:spcBef>
              <a:spcAft>
                <a:spcPts val="600"/>
              </a:spcAft>
            </a:pPr>
            <a:r>
              <a:rPr lang="ar-DZ" sz="2000" b="1" kern="1200" dirty="0">
                <a:solidFill>
                  <a:schemeClr val="tx1"/>
                </a:solidFill>
                <a:latin typeface="Politica" panose="02000506060000020004" pitchFamily="2" charset="0"/>
                <a:ea typeface="+mj-ea"/>
                <a:cs typeface="+mj-cs"/>
              </a:rPr>
              <a:t>المصرف الاسلامي</a:t>
            </a:r>
            <a:endParaRPr lang="en-US" sz="2000" b="1" kern="1200" dirty="0">
              <a:solidFill>
                <a:schemeClr val="tx1"/>
              </a:solidFill>
              <a:latin typeface="Politica" panose="02000506060000020004" pitchFamily="2" charset="0"/>
              <a:ea typeface="+mj-ea"/>
              <a:cs typeface="+mj-cs"/>
            </a:endParaRPr>
          </a:p>
        </p:txBody>
      </p:sp>
      <p:sp>
        <p:nvSpPr>
          <p:cNvPr id="4" name="TextBox 3">
            <a:extLst>
              <a:ext uri="{FF2B5EF4-FFF2-40B4-BE49-F238E27FC236}">
                <a16:creationId xmlns:a16="http://schemas.microsoft.com/office/drawing/2014/main" id="{41F518B3-AFEC-4EA0-BA32-0256790A7A0F}"/>
              </a:ext>
            </a:extLst>
          </p:cNvPr>
          <p:cNvSpPr txBox="1"/>
          <p:nvPr/>
        </p:nvSpPr>
        <p:spPr>
          <a:xfrm>
            <a:off x="10663642" y="6447566"/>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5" name="Picture 7" descr="Picture 7">
            <a:extLst>
              <a:ext uri="{FF2B5EF4-FFF2-40B4-BE49-F238E27FC236}">
                <a16:creationId xmlns:a16="http://schemas.microsoft.com/office/drawing/2014/main" id="{4A293ACB-2189-473C-B896-4A1C91B52B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450302"/>
            <a:ext cx="1044682" cy="369336"/>
          </a:xfrm>
          <a:prstGeom prst="rect">
            <a:avLst/>
          </a:prstGeom>
          <a:ln w="12700">
            <a:miter lim="400000"/>
          </a:ln>
        </p:spPr>
      </p:pic>
      <p:sp>
        <p:nvSpPr>
          <p:cNvPr id="8" name="TextBox 7">
            <a:extLst>
              <a:ext uri="{FF2B5EF4-FFF2-40B4-BE49-F238E27FC236}">
                <a16:creationId xmlns:a16="http://schemas.microsoft.com/office/drawing/2014/main" id="{E8C35349-44B9-4096-A9B5-6C74E8557886}"/>
              </a:ext>
            </a:extLst>
          </p:cNvPr>
          <p:cNvSpPr txBox="1"/>
          <p:nvPr/>
        </p:nvSpPr>
        <p:spPr>
          <a:xfrm>
            <a:off x="3047238" y="3271766"/>
            <a:ext cx="6094476" cy="369332"/>
          </a:xfrm>
          <a:prstGeom prst="rect">
            <a:avLst/>
          </a:prstGeom>
          <a:noFill/>
        </p:spPr>
        <p:txBody>
          <a:bodyPr wrap="square">
            <a:spAutoFit/>
          </a:bodyPr>
          <a:lstStyle/>
          <a:p>
            <a:r>
              <a:rPr lang="en-US" dirty="0"/>
              <a:t>https://www.youtube.com/watch?v=AkpPx3f1l-U</a:t>
            </a:r>
          </a:p>
        </p:txBody>
      </p:sp>
    </p:spTree>
    <p:extLst>
      <p:ext uri="{BB962C8B-B14F-4D97-AF65-F5344CB8AC3E}">
        <p14:creationId xmlns:p14="http://schemas.microsoft.com/office/powerpoint/2010/main" val="29890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33"/>
          <p:cNvSpPr txBox="1"/>
          <p:nvPr/>
        </p:nvSpPr>
        <p:spPr>
          <a:xfrm>
            <a:off x="10663642" y="62738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21"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14" name="Rectangle 13">
            <a:extLst>
              <a:ext uri="{FF2B5EF4-FFF2-40B4-BE49-F238E27FC236}">
                <a16:creationId xmlns:a16="http://schemas.microsoft.com/office/drawing/2014/main" id="{D31F9E14-31DB-2544-9D31-E75C014A3214}"/>
              </a:ext>
            </a:extLst>
          </p:cNvPr>
          <p:cNvSpPr/>
          <p:nvPr/>
        </p:nvSpPr>
        <p:spPr>
          <a:xfrm>
            <a:off x="2437124" y="964471"/>
            <a:ext cx="7317752" cy="974626"/>
          </a:xfrm>
          <a:prstGeom prst="rect">
            <a:avLst/>
          </a:prstGeom>
        </p:spPr>
        <p:txBody>
          <a:bodyPr wrap="square">
            <a:spAutoFit/>
          </a:bodyPr>
          <a:lstStyle/>
          <a:p>
            <a:pPr>
              <a:lnSpc>
                <a:spcPct val="150000"/>
              </a:lnSpc>
              <a:defRPr>
                <a:solidFill>
                  <a:srgbClr val="FFFFFF"/>
                </a:solidFill>
                <a:latin typeface="Politica"/>
                <a:ea typeface="Politica"/>
                <a:cs typeface="Politica"/>
                <a:sym typeface="Politica"/>
              </a:defRPr>
            </a:pPr>
            <a:r>
              <a:rPr lang="en-US" sz="4400" dirty="0">
                <a:solidFill>
                  <a:srgbClr val="FF3850"/>
                </a:solidFill>
              </a:rPr>
              <a:t>*Design 2 collections, 3 products each*</a:t>
            </a:r>
          </a:p>
        </p:txBody>
      </p:sp>
      <p:sp>
        <p:nvSpPr>
          <p:cNvPr id="11" name="Rectangle 10">
            <a:extLst>
              <a:ext uri="{FF2B5EF4-FFF2-40B4-BE49-F238E27FC236}">
                <a16:creationId xmlns:a16="http://schemas.microsoft.com/office/drawing/2014/main" id="{F7357EB7-53BF-6B45-8B1B-BD75B642AAB1}"/>
              </a:ext>
            </a:extLst>
          </p:cNvPr>
          <p:cNvSpPr/>
          <p:nvPr/>
        </p:nvSpPr>
        <p:spPr>
          <a:xfrm>
            <a:off x="4948770" y="-69374"/>
            <a:ext cx="2031325" cy="894412"/>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000" dirty="0">
                <a:solidFill>
                  <a:srgbClr val="FFB720"/>
                </a:solidFill>
                <a:highlight>
                  <a:srgbClr val="4C60CF"/>
                </a:highlight>
              </a:rPr>
              <a:t>CHALLENGE </a:t>
            </a:r>
            <a:endParaRPr lang="en-US" sz="4000" dirty="0">
              <a:solidFill>
                <a:srgbClr val="4C60CF"/>
              </a:solidFill>
            </a:endParaRPr>
          </a:p>
        </p:txBody>
      </p:sp>
      <p:pic>
        <p:nvPicPr>
          <p:cNvPr id="6" name="Picture 5" descr="A picture containing shape&#10;&#10;Description automatically generated">
            <a:extLst>
              <a:ext uri="{FF2B5EF4-FFF2-40B4-BE49-F238E27FC236}">
                <a16:creationId xmlns:a16="http://schemas.microsoft.com/office/drawing/2014/main" id="{30F4455C-95EA-4CFA-A258-4E59F20AE929}"/>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9762637" y="113654"/>
            <a:ext cx="2250478" cy="1854631"/>
          </a:xfrm>
          <a:prstGeom prst="rect">
            <a:avLst/>
          </a:prstGeom>
        </p:spPr>
      </p:pic>
    </p:spTree>
    <p:extLst>
      <p:ext uri="{BB962C8B-B14F-4D97-AF65-F5344CB8AC3E}">
        <p14:creationId xmlns:p14="http://schemas.microsoft.com/office/powerpoint/2010/main" val="129837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nequins in traditional Qatari women's attire - Women in Qatar -  Wikipedia | Traditional dresses, Attire women, Women">
            <a:extLst>
              <a:ext uri="{FF2B5EF4-FFF2-40B4-BE49-F238E27FC236}">
                <a16:creationId xmlns:a16="http://schemas.microsoft.com/office/drawing/2014/main" id="{AD3E74CE-6530-4BA1-A6A4-3276E784A6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031278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6A82546-571B-4229-AC2C-E93868AC0CBA}"/>
              </a:ext>
            </a:extLst>
          </p:cNvPr>
          <p:cNvSpPr txBox="1">
            <a:spLocks/>
          </p:cNvSpPr>
          <p:nvPr/>
        </p:nvSpPr>
        <p:spPr>
          <a:xfrm>
            <a:off x="10312782" y="2167128"/>
            <a:ext cx="1758695" cy="2523744"/>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50000"/>
              </a:lnSpc>
            </a:pPr>
            <a:r>
              <a:rPr lang="en-US" sz="4000" b="1" dirty="0">
                <a:solidFill>
                  <a:schemeClr val="tx1"/>
                </a:solidFill>
                <a:latin typeface="Politica" panose="02000506060000020004" pitchFamily="2" charset="0"/>
                <a:ea typeface="Lato"/>
                <a:cs typeface="Lato"/>
                <a:sym typeface="Lato"/>
              </a:rPr>
              <a:t>ARABIC </a:t>
            </a:r>
          </a:p>
          <a:p>
            <a:pPr lvl="0" algn="ctr">
              <a:lnSpc>
                <a:spcPct val="150000"/>
              </a:lnSpc>
            </a:pPr>
            <a:r>
              <a:rPr lang="en-US" sz="2400" b="1" dirty="0">
                <a:solidFill>
                  <a:schemeClr val="tx1"/>
                </a:solidFill>
                <a:latin typeface="Politica" panose="02000506060000020004" pitchFamily="2" charset="0"/>
                <a:ea typeface="Lato"/>
                <a:cs typeface="Lato"/>
                <a:sym typeface="Lato"/>
              </a:rPr>
              <a:t>TRADITIONAL </a:t>
            </a:r>
          </a:p>
          <a:p>
            <a:pPr lvl="0" algn="ctr">
              <a:lnSpc>
                <a:spcPct val="150000"/>
              </a:lnSpc>
            </a:pPr>
            <a:r>
              <a:rPr lang="en-US" sz="3200" b="1" dirty="0">
                <a:solidFill>
                  <a:schemeClr val="tx1"/>
                </a:solidFill>
                <a:latin typeface="Politica" panose="02000506060000020004" pitchFamily="2" charset="0"/>
                <a:ea typeface="Lato"/>
                <a:cs typeface="Lato"/>
                <a:sym typeface="Lato"/>
              </a:rPr>
              <a:t>CUTOMES</a:t>
            </a:r>
            <a:r>
              <a:rPr lang="en-US" sz="2400" b="1" dirty="0">
                <a:solidFill>
                  <a:schemeClr val="tx1"/>
                </a:solidFill>
                <a:latin typeface="Politica" panose="02000506060000020004" pitchFamily="2" charset="0"/>
                <a:ea typeface="Lato"/>
                <a:cs typeface="Lato"/>
                <a:sym typeface="Lato"/>
              </a:rPr>
              <a:t> </a:t>
            </a:r>
          </a:p>
        </p:txBody>
      </p:sp>
      <p:sp>
        <p:nvSpPr>
          <p:cNvPr id="7" name="TextBox 6">
            <a:extLst>
              <a:ext uri="{FF2B5EF4-FFF2-40B4-BE49-F238E27FC236}">
                <a16:creationId xmlns:a16="http://schemas.microsoft.com/office/drawing/2014/main" id="{973A09F2-EB55-4904-9E1B-99282A064809}"/>
              </a:ext>
            </a:extLst>
          </p:cNvPr>
          <p:cNvSpPr txBox="1"/>
          <p:nvPr/>
        </p:nvSpPr>
        <p:spPr>
          <a:xfrm>
            <a:off x="11191074" y="6488526"/>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pic>
        <p:nvPicPr>
          <p:cNvPr id="5" name="Picture 7" descr="Picture 7">
            <a:extLst>
              <a:ext uri="{FF2B5EF4-FFF2-40B4-BE49-F238E27FC236}">
                <a16:creationId xmlns:a16="http://schemas.microsoft.com/office/drawing/2014/main" id="{4F8D0726-7576-414D-B1D1-D04C850A95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4641" y="6468590"/>
            <a:ext cx="1044682" cy="369336"/>
          </a:xfrm>
          <a:prstGeom prst="rect">
            <a:avLst/>
          </a:prstGeom>
          <a:ln w="12700">
            <a:miter lim="400000"/>
          </a:ln>
        </p:spPr>
      </p:pic>
    </p:spTree>
    <p:extLst>
      <p:ext uri="{BB962C8B-B14F-4D97-AF65-F5344CB8AC3E}">
        <p14:creationId xmlns:p14="http://schemas.microsoft.com/office/powerpoint/2010/main" val="292766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94C443-12DC-4719-82B6-D3678CB71482}"/>
              </a:ext>
            </a:extLst>
          </p:cNvPr>
          <p:cNvSpPr txBox="1"/>
          <p:nvPr/>
        </p:nvSpPr>
        <p:spPr>
          <a:xfrm>
            <a:off x="210620" y="2408085"/>
            <a:ext cx="3031933" cy="584775"/>
          </a:xfrm>
          <a:prstGeom prst="rect">
            <a:avLst/>
          </a:prstGeom>
          <a:solidFill>
            <a:srgbClr val="F72E41"/>
          </a:solidFill>
          <a:ln>
            <a:solidFill>
              <a:srgbClr val="FF0000"/>
            </a:solidFill>
          </a:ln>
        </p:spPr>
        <p:txBody>
          <a:bodyPr wrap="square" rtlCol="0">
            <a:spAutoFit/>
          </a:bodyPr>
          <a:lstStyle/>
          <a:p>
            <a:pPr algn="ctr"/>
            <a:r>
              <a:rPr lang="en-US" sz="3200" b="1" dirty="0">
                <a:solidFill>
                  <a:schemeClr val="bg1"/>
                </a:solidFill>
                <a:latin typeface="Politica" panose="02000506060000020004" pitchFamily="2" charset="0"/>
              </a:rPr>
              <a:t>What is a Database?</a:t>
            </a:r>
          </a:p>
        </p:txBody>
      </p:sp>
      <p:sp>
        <p:nvSpPr>
          <p:cNvPr id="7" name="TextBox 6">
            <a:extLst>
              <a:ext uri="{FF2B5EF4-FFF2-40B4-BE49-F238E27FC236}">
                <a16:creationId xmlns:a16="http://schemas.microsoft.com/office/drawing/2014/main" id="{E7F1EA2B-7F3B-4192-930D-48893E66DFF6}"/>
              </a:ext>
            </a:extLst>
          </p:cNvPr>
          <p:cNvSpPr txBox="1"/>
          <p:nvPr/>
        </p:nvSpPr>
        <p:spPr>
          <a:xfrm>
            <a:off x="210620" y="3142428"/>
            <a:ext cx="3031933" cy="3539430"/>
          </a:xfrm>
          <a:prstGeom prst="rect">
            <a:avLst/>
          </a:prstGeom>
          <a:solidFill>
            <a:schemeClr val="bg1"/>
          </a:solidFill>
        </p:spPr>
        <p:txBody>
          <a:bodyPr wrap="square" rtlCol="0">
            <a:spAutoFit/>
          </a:bodyPr>
          <a:lstStyle/>
          <a:p>
            <a:pPr algn="ctr"/>
            <a:r>
              <a:rPr lang="en-US" sz="3200" i="0" dirty="0">
                <a:solidFill>
                  <a:srgbClr val="000000"/>
                </a:solidFill>
                <a:effectLst/>
                <a:latin typeface="Politica" panose="02000506060000020004" pitchFamily="2" charset="0"/>
              </a:rPr>
              <a:t>an organized collection of structured information, or data, typically stored electronically in a computer system</a:t>
            </a:r>
            <a:endParaRPr lang="en-US" sz="3200" dirty="0">
              <a:solidFill>
                <a:schemeClr val="bg1"/>
              </a:solidFill>
              <a:latin typeface="Politica" panose="02000506060000020004" pitchFamily="2" charset="0"/>
            </a:endParaRPr>
          </a:p>
        </p:txBody>
      </p:sp>
      <p:sp>
        <p:nvSpPr>
          <p:cNvPr id="5" name="TextBox 4">
            <a:extLst>
              <a:ext uri="{FF2B5EF4-FFF2-40B4-BE49-F238E27FC236}">
                <a16:creationId xmlns:a16="http://schemas.microsoft.com/office/drawing/2014/main" id="{5A18274E-1FC8-45D6-877A-7FE2B5FAFFAB}"/>
              </a:ext>
            </a:extLst>
          </p:cNvPr>
          <p:cNvSpPr txBox="1"/>
          <p:nvPr/>
        </p:nvSpPr>
        <p:spPr>
          <a:xfrm>
            <a:off x="11191074" y="6488526"/>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pic>
        <p:nvPicPr>
          <p:cNvPr id="8" name="Picture 7" descr="Picture 7">
            <a:extLst>
              <a:ext uri="{FF2B5EF4-FFF2-40B4-BE49-F238E27FC236}">
                <a16:creationId xmlns:a16="http://schemas.microsoft.com/office/drawing/2014/main" id="{3519E9A6-DFD2-40FC-98C3-6027D94926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4641" y="6468590"/>
            <a:ext cx="1044682" cy="369336"/>
          </a:xfrm>
          <a:prstGeom prst="rect">
            <a:avLst/>
          </a:prstGeom>
          <a:ln w="12700">
            <a:miter lim="400000"/>
          </a:ln>
        </p:spPr>
      </p:pic>
    </p:spTree>
    <p:extLst>
      <p:ext uri="{BB962C8B-B14F-4D97-AF65-F5344CB8AC3E}">
        <p14:creationId xmlns:p14="http://schemas.microsoft.com/office/powerpoint/2010/main" val="291641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3579F0-8A50-494A-8FD2-903921A426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57225"/>
            <a:ext cx="12192000" cy="5934076"/>
          </a:xfrm>
          <a:prstGeom prst="rect">
            <a:avLst/>
          </a:prstGeom>
        </p:spPr>
      </p:pic>
      <p:sp>
        <p:nvSpPr>
          <p:cNvPr id="4" name="TextBox 33">
            <a:extLst>
              <a:ext uri="{FF2B5EF4-FFF2-40B4-BE49-F238E27FC236}">
                <a16:creationId xmlns:a16="http://schemas.microsoft.com/office/drawing/2014/main" id="{1C501D4E-8329-4700-937C-6556F10E1733}"/>
              </a:ext>
            </a:extLst>
          </p:cNvPr>
          <p:cNvSpPr txBox="1"/>
          <p:nvPr/>
        </p:nvSpPr>
        <p:spPr>
          <a:xfrm>
            <a:off x="10663642" y="6273829"/>
            <a:ext cx="94993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5" name="Picture 7" descr="Picture 7">
            <a:extLst>
              <a:ext uri="{FF2B5EF4-FFF2-40B4-BE49-F238E27FC236}">
                <a16:creationId xmlns:a16="http://schemas.microsoft.com/office/drawing/2014/main" id="{07D17BAA-5463-4292-A74F-B2E3306F61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6" name="Text Placeholder 2">
            <a:extLst>
              <a:ext uri="{FF2B5EF4-FFF2-40B4-BE49-F238E27FC236}">
                <a16:creationId xmlns:a16="http://schemas.microsoft.com/office/drawing/2014/main" id="{D2A48B53-4E0A-4404-BD81-590A476E84A0}"/>
              </a:ext>
            </a:extLst>
          </p:cNvPr>
          <p:cNvSpPr txBox="1">
            <a:spLocks/>
          </p:cNvSpPr>
          <p:nvPr/>
        </p:nvSpPr>
        <p:spPr>
          <a:xfrm>
            <a:off x="8290659" y="3429000"/>
            <a:ext cx="3512063" cy="1933575"/>
          </a:xfrm>
          <a:prstGeom prst="rect">
            <a:avLst/>
          </a:prstGeom>
          <a:solidFill>
            <a:schemeClr val="bg2">
              <a:lumMod val="5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تصميم المكونات المختلفة.</a:t>
            </a:r>
          </a:p>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lang="ar-DZ" altLang="en-US" sz="2000" dirty="0">
                <a:solidFill>
                  <a:schemeClr val="bg1"/>
                </a:solidFill>
                <a:latin typeface="Google Sans"/>
                <a:cs typeface="Arial" panose="020B0604020202020204" pitchFamily="34" charset="0"/>
              </a:rPr>
              <a:t>إضافة قاعدة البيانات.</a:t>
            </a:r>
            <a:endParaRPr kumimoji="0" lang="en-US" altLang="en-US" sz="2000" b="0" i="0" u="none" strike="noStrike" cap="none" normalizeH="0" baseline="0" dirty="0">
              <a:ln>
                <a:noFill/>
              </a:ln>
              <a:solidFill>
                <a:schemeClr val="bg1"/>
              </a:solidFill>
              <a:effectLst/>
              <a:latin typeface="Arial" panose="020B0604020202020204" pitchFamily="34" charset="0"/>
            </a:endParaRPr>
          </a:p>
          <a:p>
            <a:pPr lvl="0" algn="r" rtl="1" eaLnBrk="0" fontAlgn="base" hangingPunct="0">
              <a:spcBef>
                <a:spcPct val="0"/>
              </a:spcBef>
              <a:spcAft>
                <a:spcPct val="0"/>
              </a:spcAft>
              <a:buClrTx/>
            </a:pPr>
            <a:endParaRPr lang="en-US" sz="2000" dirty="0">
              <a:solidFill>
                <a:schemeClr val="bg1"/>
              </a:solidFill>
              <a:latin typeface="Consolas" panose="020B0609020204030204" pitchFamily="49" charset="0"/>
            </a:endParaRPr>
          </a:p>
          <a:p>
            <a:pPr marL="457200" lvl="0" indent="-317500">
              <a:buClr>
                <a:srgbClr val="FFFFFF"/>
              </a:buClr>
              <a:buSzPts val="1400"/>
              <a:buFont typeface="Lato"/>
              <a:buChar char="●"/>
            </a:pPr>
            <a:r>
              <a:rPr lang="en-US" sz="2400" dirty="0">
                <a:solidFill>
                  <a:srgbClr val="FFFFFF"/>
                </a:solidFill>
                <a:latin typeface="Politica" panose="02000506060000020004" pitchFamily="2" charset="0"/>
                <a:sym typeface="Lato"/>
              </a:rPr>
              <a:t>Design different products.</a:t>
            </a:r>
          </a:p>
          <a:p>
            <a:pPr marL="457200" lvl="0" indent="-317500">
              <a:buClr>
                <a:srgbClr val="FFFFFF"/>
              </a:buClr>
              <a:buSzPts val="1400"/>
              <a:buFont typeface="Lato"/>
              <a:buChar char="●"/>
            </a:pPr>
            <a:r>
              <a:rPr lang="en-US" sz="2400" dirty="0">
                <a:solidFill>
                  <a:srgbClr val="FFFFFF"/>
                </a:solidFill>
                <a:latin typeface="Politica" panose="02000506060000020004" pitchFamily="2" charset="0"/>
                <a:sym typeface="Lato"/>
              </a:rPr>
              <a:t>Add the database.</a:t>
            </a:r>
          </a:p>
        </p:txBody>
      </p:sp>
      <p:sp>
        <p:nvSpPr>
          <p:cNvPr id="7" name="Google Shape;415;p20">
            <a:extLst>
              <a:ext uri="{FF2B5EF4-FFF2-40B4-BE49-F238E27FC236}">
                <a16:creationId xmlns:a16="http://schemas.microsoft.com/office/drawing/2014/main" id="{C2B7783A-380C-4D0F-8C26-B7DF1AD0FA47}"/>
              </a:ext>
            </a:extLst>
          </p:cNvPr>
          <p:cNvSpPr txBox="1">
            <a:spLocks/>
          </p:cNvSpPr>
          <p:nvPr/>
        </p:nvSpPr>
        <p:spPr>
          <a:xfrm>
            <a:off x="7665566" y="1789864"/>
            <a:ext cx="4227412" cy="236585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highlight>
                  <a:srgbClr val="F72E41"/>
                </a:highlight>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highlight>
                  <a:srgbClr val="F72E41"/>
                </a:highlight>
              </a:rPr>
            </a:br>
            <a:r>
              <a:rPr lang="en-US" sz="3200" dirty="0">
                <a:solidFill>
                  <a:schemeClr val="bg1"/>
                </a:solidFill>
                <a:highlight>
                  <a:srgbClr val="F72E41"/>
                </a:highlight>
                <a:latin typeface="Politica" panose="02000506060000020004" pitchFamily="2" charset="0"/>
              </a:rPr>
              <a:t>What we will develop TODAY?</a:t>
            </a:r>
            <a:endParaRPr lang="en-US" sz="3000" dirty="0">
              <a:solidFill>
                <a:schemeClr val="bg1"/>
              </a:solidFill>
              <a:highlight>
                <a:srgbClr val="F72E41"/>
              </a:highlight>
              <a:latin typeface="Politica" panose="02000506060000020004" pitchFamily="2" charset="0"/>
            </a:endParaRPr>
          </a:p>
        </p:txBody>
      </p:sp>
    </p:spTree>
    <p:extLst>
      <p:ext uri="{BB962C8B-B14F-4D97-AF65-F5344CB8AC3E}">
        <p14:creationId xmlns:p14="http://schemas.microsoft.com/office/powerpoint/2010/main" val="428720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0972"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HOW?</a:t>
            </a:r>
          </a:p>
        </p:txBody>
      </p:sp>
      <p:sp>
        <p:nvSpPr>
          <p:cNvPr id="13" name="Google Shape;342;p12">
            <a:extLst>
              <a:ext uri="{FF2B5EF4-FFF2-40B4-BE49-F238E27FC236}">
                <a16:creationId xmlns:a16="http://schemas.microsoft.com/office/drawing/2014/main" id="{2FA9AED0-1821-40A9-B58A-268CAA64F07F}"/>
              </a:ext>
            </a:extLst>
          </p:cNvPr>
          <p:cNvSpPr txBox="1">
            <a:spLocks/>
          </p:cNvSpPr>
          <p:nvPr/>
        </p:nvSpPr>
        <p:spPr>
          <a:xfrm>
            <a:off x="7391175" y="43046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800" b="1" dirty="0">
                <a:solidFill>
                  <a:schemeClr val="bg1"/>
                </a:solidFill>
                <a:latin typeface="+mn-lt"/>
                <a:ea typeface="Megrim"/>
                <a:cs typeface="Megrim"/>
                <a:sym typeface="Nixie One"/>
              </a:rPr>
              <a:t>كيف؟</a:t>
            </a:r>
            <a:endParaRPr lang="en-US" sz="4800" b="1" dirty="0">
              <a:solidFill>
                <a:schemeClr val="bg1"/>
              </a:solidFill>
              <a:latin typeface="+mn-lt"/>
              <a:ea typeface="Megrim"/>
              <a:cs typeface="Megrim"/>
              <a:sym typeface="Nixie One"/>
            </a:endParaRPr>
          </a:p>
        </p:txBody>
      </p:sp>
      <p:pic>
        <p:nvPicPr>
          <p:cNvPr id="2" name="Picture 1">
            <a:extLst>
              <a:ext uri="{FF2B5EF4-FFF2-40B4-BE49-F238E27FC236}">
                <a16:creationId xmlns:a16="http://schemas.microsoft.com/office/drawing/2014/main" id="{8D790D24-2984-4F5C-849D-B48707CCA5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00651" y="3676028"/>
            <a:ext cx="1355160" cy="444380"/>
          </a:xfrm>
          <a:prstGeom prst="rect">
            <a:avLst/>
          </a:prstGeom>
          <a:ln>
            <a:noFill/>
          </a:ln>
          <a:effectLst>
            <a:outerShdw blurRad="292100" dist="139700" dir="2700000" algn="tl" rotWithShape="0">
              <a:srgbClr val="333333">
                <a:alpha val="65000"/>
              </a:srgbClr>
            </a:outerShdw>
          </a:effectLst>
        </p:spPr>
      </p:pic>
      <p:pic>
        <p:nvPicPr>
          <p:cNvPr id="15" name="Picture 14" descr="A close up of a logo&#10;&#10;Description automatically generated">
            <a:extLst>
              <a:ext uri="{FF2B5EF4-FFF2-40B4-BE49-F238E27FC236}">
                <a16:creationId xmlns:a16="http://schemas.microsoft.com/office/drawing/2014/main" id="{EE3FB7BF-27BB-41B5-AB13-6A94087D94FD}"/>
              </a:ext>
            </a:extLst>
          </p:cNvPr>
          <p:cNvPicPr>
            <a:picLocks noChangeAspect="1"/>
          </p:cNvPicPr>
          <p:nvPr/>
        </p:nvPicPr>
        <p:blipFill rotWithShape="1">
          <a:blip r:embed="rId5" cstate="email">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rcRect/>
          <a:stretch/>
        </p:blipFill>
        <p:spPr>
          <a:xfrm>
            <a:off x="1262493" y="1592664"/>
            <a:ext cx="1212076" cy="1058711"/>
          </a:xfrm>
          <a:prstGeom prst="rect">
            <a:avLst/>
          </a:prstGeom>
        </p:spPr>
      </p:pic>
      <p:pic>
        <p:nvPicPr>
          <p:cNvPr id="17" name="Picture 16" descr="A close up of a logo&#10;&#10;Description automatically generated">
            <a:extLst>
              <a:ext uri="{FF2B5EF4-FFF2-40B4-BE49-F238E27FC236}">
                <a16:creationId xmlns:a16="http://schemas.microsoft.com/office/drawing/2014/main" id="{2DFE8EF2-44FA-4B10-BCAF-C9D001468D21}"/>
              </a:ext>
            </a:extLst>
          </p:cNvPr>
          <p:cNvPicPr>
            <a:picLocks noChangeAspect="1"/>
          </p:cNvPicPr>
          <p:nvPr/>
        </p:nvPicPr>
        <p:blipFill rotWithShape="1">
          <a:blip r:embed="rId7" cstate="email">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a:stretch/>
        </p:blipFill>
        <p:spPr>
          <a:xfrm>
            <a:off x="5048486" y="1592663"/>
            <a:ext cx="1212076" cy="1058711"/>
          </a:xfrm>
          <a:prstGeom prst="rect">
            <a:avLst/>
          </a:prstGeom>
        </p:spPr>
      </p:pic>
      <p:pic>
        <p:nvPicPr>
          <p:cNvPr id="19" name="Picture 18" descr="A close up of a logo&#10;&#10;Description automatically generated">
            <a:extLst>
              <a:ext uri="{FF2B5EF4-FFF2-40B4-BE49-F238E27FC236}">
                <a16:creationId xmlns:a16="http://schemas.microsoft.com/office/drawing/2014/main" id="{B83AC297-9112-4F34-B745-058ADC21B956}"/>
              </a:ext>
            </a:extLst>
          </p:cNvPr>
          <p:cNvPicPr>
            <a:picLocks noChangeAspect="1"/>
          </p:cNvPicPr>
          <p:nvPr/>
        </p:nvPicPr>
        <p:blipFill rotWithShape="1">
          <a:blip r:embed="rId9" cstate="email">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a:ext>
            </a:extLst>
          </a:blip>
          <a:srcRect/>
          <a:stretch/>
        </p:blipFill>
        <p:spPr>
          <a:xfrm>
            <a:off x="9247408" y="1596786"/>
            <a:ext cx="1212076" cy="1054589"/>
          </a:xfrm>
          <a:prstGeom prst="rect">
            <a:avLst/>
          </a:prstGeom>
        </p:spPr>
      </p:pic>
      <p:pic>
        <p:nvPicPr>
          <p:cNvPr id="4" name="Picture 3">
            <a:extLst>
              <a:ext uri="{FF2B5EF4-FFF2-40B4-BE49-F238E27FC236}">
                <a16:creationId xmlns:a16="http://schemas.microsoft.com/office/drawing/2014/main" id="{DE2E89DB-7576-4FD0-AF9C-6B7E46A58DD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166086" y="3282567"/>
            <a:ext cx="3808744" cy="163314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4B5F664-057E-4765-A5AD-158B757CCE8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96168" y="3116024"/>
            <a:ext cx="3148921" cy="2181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659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4</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Coding the app</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335619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740</Words>
  <Application>Microsoft Office PowerPoint</Application>
  <PresentationFormat>Widescreen</PresentationFormat>
  <Paragraphs>127</Paragraphs>
  <Slides>25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Consolas</vt:lpstr>
      <vt:lpstr>Google Sans</vt:lpstr>
      <vt:lpstr>Lato</vt:lpstr>
      <vt:lpstr>Neo Sans Arabic</vt:lpstr>
      <vt:lpstr>Politica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Busaaa</dc:creator>
  <cp:lastModifiedBy>Sarah Busaaa</cp:lastModifiedBy>
  <cp:revision>101</cp:revision>
  <dcterms:created xsi:type="dcterms:W3CDTF">2020-10-12T07:52:43Z</dcterms:created>
  <dcterms:modified xsi:type="dcterms:W3CDTF">2021-08-31T10:28:52Z</dcterms:modified>
</cp:coreProperties>
</file>