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88825" cy="6858000"/>
  <p:notesSz cx="6858000" cy="9144000"/>
  <p:embeddedFontLst>
    <p:embeddedFont>
      <p:font typeface="Lato" panose="020F0502020204030203"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9F77972-CD55-4F9B-A673-75B9DDC658DD}">
  <a:tblStyle styleId="{F9F77972-CD55-4F9B-A673-75B9DDC658DD}"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8" d="100"/>
          <a:sy n="108" d="100"/>
        </p:scale>
        <p:origin x="678" y="102"/>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ath Almomani" userId="ff116c73-3ed4-4407-a8d2-899e4a260434" providerId="ADAL" clId="{293CD759-D19D-4B45-B342-4DE89C4EB414}"/>
    <pc:docChg chg="custSel modSld">
      <pc:chgData name="Moath Almomani" userId="ff116c73-3ed4-4407-a8d2-899e4a260434" providerId="ADAL" clId="{293CD759-D19D-4B45-B342-4DE89C4EB414}" dt="2021-11-16T09:39:43.528" v="2" actId="207"/>
      <pc:docMkLst>
        <pc:docMk/>
      </pc:docMkLst>
      <pc:sldChg chg="modSp mod">
        <pc:chgData name="Moath Almomani" userId="ff116c73-3ed4-4407-a8d2-899e4a260434" providerId="ADAL" clId="{293CD759-D19D-4B45-B342-4DE89C4EB414}" dt="2021-11-16T09:29:51.448" v="0" actId="207"/>
        <pc:sldMkLst>
          <pc:docMk/>
          <pc:sldMk cId="0" sldId="257"/>
        </pc:sldMkLst>
        <pc:spChg chg="mod">
          <ac:chgData name="Moath Almomani" userId="ff116c73-3ed4-4407-a8d2-899e4a260434" providerId="ADAL" clId="{293CD759-D19D-4B45-B342-4DE89C4EB414}" dt="2021-11-16T09:29:51.448" v="0" actId="207"/>
          <ac:spMkLst>
            <pc:docMk/>
            <pc:sldMk cId="0" sldId="257"/>
            <ac:spMk id="66" creationId="{00000000-0000-0000-0000-000000000000}"/>
          </ac:spMkLst>
        </pc:spChg>
      </pc:sldChg>
      <pc:sldChg chg="modSp mod">
        <pc:chgData name="Moath Almomani" userId="ff116c73-3ed4-4407-a8d2-899e4a260434" providerId="ADAL" clId="{293CD759-D19D-4B45-B342-4DE89C4EB414}" dt="2021-11-16T09:38:06.531" v="1" actId="207"/>
        <pc:sldMkLst>
          <pc:docMk/>
          <pc:sldMk cId="0" sldId="258"/>
        </pc:sldMkLst>
        <pc:spChg chg="mod">
          <ac:chgData name="Moath Almomani" userId="ff116c73-3ed4-4407-a8d2-899e4a260434" providerId="ADAL" clId="{293CD759-D19D-4B45-B342-4DE89C4EB414}" dt="2021-11-16T09:38:06.531" v="1" actId="207"/>
          <ac:spMkLst>
            <pc:docMk/>
            <pc:sldMk cId="0" sldId="258"/>
            <ac:spMk id="75" creationId="{00000000-0000-0000-0000-000000000000}"/>
          </ac:spMkLst>
        </pc:spChg>
      </pc:sldChg>
      <pc:sldChg chg="modSp mod">
        <pc:chgData name="Moath Almomani" userId="ff116c73-3ed4-4407-a8d2-899e4a260434" providerId="ADAL" clId="{293CD759-D19D-4B45-B342-4DE89C4EB414}" dt="2021-11-16T09:39:43.528" v="2" actId="207"/>
        <pc:sldMkLst>
          <pc:docMk/>
          <pc:sldMk cId="0" sldId="260"/>
        </pc:sldMkLst>
        <pc:graphicFrameChg chg="modGraphic">
          <ac:chgData name="Moath Almomani" userId="ff116c73-3ed4-4407-a8d2-899e4a260434" providerId="ADAL" clId="{293CD759-D19D-4B45-B342-4DE89C4EB414}" dt="2021-11-16T09:39:43.528" v="2" actId="207"/>
          <ac:graphicFrameMkLst>
            <pc:docMk/>
            <pc:sldMk cId="0" sldId="260"/>
            <ac:graphicFrameMk id="95"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2063" y="685800"/>
            <a:ext cx="6094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5021795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837261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46231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430569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4: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48219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4789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6: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36698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507" y="992767"/>
            <a:ext cx="11358000" cy="27369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p2"/>
          <p:cNvSpPr txBox="1">
            <a:spLocks noGrp="1"/>
          </p:cNvSpPr>
          <p:nvPr>
            <p:ph type="subTitle" idx="1"/>
          </p:nvPr>
        </p:nvSpPr>
        <p:spPr>
          <a:xfrm>
            <a:off x="415496" y="3778833"/>
            <a:ext cx="11358000" cy="1056900"/>
          </a:xfrm>
          <a:prstGeom prst="rect">
            <a:avLst/>
          </a:prstGeom>
          <a:noFill/>
          <a:ln>
            <a:noFill/>
          </a:ln>
        </p:spPr>
        <p:txBody>
          <a:bodyPr spcFirstLastPara="1" wrap="square" lIns="121875" tIns="121875" rIns="121875" bIns="121875" anchor="t" anchorCtr="0"/>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p2"/>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496" y="1474833"/>
            <a:ext cx="11358000" cy="26181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46" name="Google Shape;46;p11"/>
          <p:cNvSpPr txBox="1">
            <a:spLocks noGrp="1"/>
          </p:cNvSpPr>
          <p:nvPr>
            <p:ph type="body" idx="1"/>
          </p:nvPr>
        </p:nvSpPr>
        <p:spPr>
          <a:xfrm>
            <a:off x="415496" y="4202967"/>
            <a:ext cx="11358000" cy="1734300"/>
          </a:xfrm>
          <a:prstGeom prst="rect">
            <a:avLst/>
          </a:prstGeom>
          <a:noFill/>
          <a:ln>
            <a:noFill/>
          </a:ln>
        </p:spPr>
        <p:txBody>
          <a:bodyPr spcFirstLastPara="1" wrap="square" lIns="121875" tIns="121875" rIns="121875" bIns="121875" anchor="t" anchorCtr="0"/>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47" name="Google Shape;47;p11"/>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496" y="2867800"/>
            <a:ext cx="11358000" cy="1122300"/>
          </a:xfrm>
          <a:prstGeom prst="rect">
            <a:avLst/>
          </a:prstGeom>
          <a:noFill/>
          <a:ln>
            <a:noFill/>
          </a:ln>
        </p:spPr>
        <p:txBody>
          <a:bodyPr spcFirstLastPara="1" wrap="square" lIns="121875" tIns="121875" rIns="121875" bIns="121875" anchor="ctr" anchorCtr="0"/>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15" name="Google Shape;15;p3"/>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8" name="Google Shape;18;p4"/>
          <p:cNvSpPr txBox="1">
            <a:spLocks noGrp="1"/>
          </p:cNvSpPr>
          <p:nvPr>
            <p:ph type="body" idx="1"/>
          </p:nvPr>
        </p:nvSpPr>
        <p:spPr>
          <a:xfrm>
            <a:off x="415496" y="1536633"/>
            <a:ext cx="11358000" cy="4555200"/>
          </a:xfrm>
          <a:prstGeom prst="rect">
            <a:avLst/>
          </a:prstGeom>
          <a:noFill/>
          <a:ln>
            <a:noFill/>
          </a:ln>
        </p:spPr>
        <p:txBody>
          <a:bodyPr spcFirstLastPara="1" wrap="square" lIns="121875" tIns="121875" rIns="121875" bIns="121875" anchor="t" anchorCtr="0"/>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19" name="Google Shape;19;p4"/>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2" name="Google Shape;22;p5"/>
          <p:cNvSpPr txBox="1">
            <a:spLocks noGrp="1"/>
          </p:cNvSpPr>
          <p:nvPr>
            <p:ph type="body" idx="1"/>
          </p:nvPr>
        </p:nvSpPr>
        <p:spPr>
          <a:xfrm>
            <a:off x="415496" y="1536633"/>
            <a:ext cx="5331900" cy="4555200"/>
          </a:xfrm>
          <a:prstGeom prst="rect">
            <a:avLst/>
          </a:prstGeom>
          <a:noFill/>
          <a:ln>
            <a:noFill/>
          </a:ln>
        </p:spPr>
        <p:txBody>
          <a:bodyPr spcFirstLastPara="1" wrap="square" lIns="121875" tIns="121875" rIns="121875" bIns="121875" anchor="t" anchorCtr="0"/>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3" name="Google Shape;23;p5"/>
          <p:cNvSpPr txBox="1">
            <a:spLocks noGrp="1"/>
          </p:cNvSpPr>
          <p:nvPr>
            <p:ph type="body" idx="2"/>
          </p:nvPr>
        </p:nvSpPr>
        <p:spPr>
          <a:xfrm>
            <a:off x="6441588" y="1536633"/>
            <a:ext cx="5331900" cy="4555200"/>
          </a:xfrm>
          <a:prstGeom prst="rect">
            <a:avLst/>
          </a:prstGeom>
          <a:noFill/>
          <a:ln>
            <a:noFill/>
          </a:ln>
        </p:spPr>
        <p:txBody>
          <a:bodyPr spcFirstLastPara="1" wrap="square" lIns="121875" tIns="121875" rIns="121875" bIns="121875" anchor="t" anchorCtr="0"/>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4" name="Google Shape;24;p5"/>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7" name="Google Shape;27;p6"/>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496" y="740800"/>
            <a:ext cx="3743100" cy="1007700"/>
          </a:xfrm>
          <a:prstGeom prst="rect">
            <a:avLst/>
          </a:prstGeom>
          <a:noFill/>
          <a:ln>
            <a:noFill/>
          </a:ln>
        </p:spPr>
        <p:txBody>
          <a:bodyPr spcFirstLastPara="1" wrap="square" lIns="121875" tIns="121875" rIns="121875" bIns="121875" anchor="b" anchorCtr="0"/>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30" name="Google Shape;30;p7"/>
          <p:cNvSpPr txBox="1">
            <a:spLocks noGrp="1"/>
          </p:cNvSpPr>
          <p:nvPr>
            <p:ph type="body" idx="1"/>
          </p:nvPr>
        </p:nvSpPr>
        <p:spPr>
          <a:xfrm>
            <a:off x="415496" y="1852800"/>
            <a:ext cx="3743100" cy="4239300"/>
          </a:xfrm>
          <a:prstGeom prst="rect">
            <a:avLst/>
          </a:prstGeom>
          <a:noFill/>
          <a:ln>
            <a:noFill/>
          </a:ln>
        </p:spPr>
        <p:txBody>
          <a:bodyPr spcFirstLastPara="1" wrap="square" lIns="121875" tIns="121875" rIns="121875" bIns="121875" anchor="t" anchorCtr="0"/>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31" name="Google Shape;31;p7"/>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503" y="600200"/>
            <a:ext cx="8488200" cy="5454300"/>
          </a:xfrm>
          <a:prstGeom prst="rect">
            <a:avLst/>
          </a:prstGeom>
          <a:noFill/>
          <a:ln>
            <a:noFill/>
          </a:ln>
        </p:spPr>
        <p:txBody>
          <a:bodyPr spcFirstLastPara="1" wrap="square" lIns="121875" tIns="121875" rIns="121875" bIns="121875" anchor="ctr" anchorCtr="0"/>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34" name="Google Shape;34;p8"/>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6094475" y="-167"/>
            <a:ext cx="6094500" cy="6858000"/>
          </a:xfrm>
          <a:prstGeom prst="rect">
            <a:avLst/>
          </a:prstGeom>
          <a:solidFill>
            <a:schemeClr val="lt2"/>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353911" y="1644233"/>
            <a:ext cx="5392200" cy="19764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38" name="Google Shape;38;p9"/>
          <p:cNvSpPr txBox="1">
            <a:spLocks noGrp="1"/>
          </p:cNvSpPr>
          <p:nvPr>
            <p:ph type="subTitle" idx="1"/>
          </p:nvPr>
        </p:nvSpPr>
        <p:spPr>
          <a:xfrm>
            <a:off x="353911" y="3737433"/>
            <a:ext cx="5392200" cy="1646700"/>
          </a:xfrm>
          <a:prstGeom prst="rect">
            <a:avLst/>
          </a:prstGeom>
          <a:noFill/>
          <a:ln>
            <a:noFill/>
          </a:ln>
        </p:spPr>
        <p:txBody>
          <a:bodyPr spcFirstLastPara="1" wrap="square" lIns="121875" tIns="121875" rIns="121875" bIns="12187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9" name="Google Shape;39;p9"/>
          <p:cNvSpPr txBox="1">
            <a:spLocks noGrp="1"/>
          </p:cNvSpPr>
          <p:nvPr>
            <p:ph type="body" idx="2"/>
          </p:nvPr>
        </p:nvSpPr>
        <p:spPr>
          <a:xfrm>
            <a:off x="6584352" y="965433"/>
            <a:ext cx="5114700" cy="4926900"/>
          </a:xfrm>
          <a:prstGeom prst="rect">
            <a:avLst/>
          </a:prstGeom>
          <a:noFill/>
          <a:ln>
            <a:noFill/>
          </a:ln>
        </p:spPr>
        <p:txBody>
          <a:bodyPr spcFirstLastPara="1" wrap="square" lIns="121875" tIns="121875" rIns="121875" bIns="121875" anchor="ctr" anchorCtr="0"/>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40" name="Google Shape;40;p9"/>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496" y="5640767"/>
            <a:ext cx="7996500" cy="806700"/>
          </a:xfrm>
          <a:prstGeom prst="rect">
            <a:avLst/>
          </a:prstGeom>
          <a:noFill/>
          <a:ln>
            <a:noFill/>
          </a:ln>
        </p:spPr>
        <p:txBody>
          <a:bodyPr spcFirstLastPara="1" wrap="square" lIns="121875" tIns="121875" rIns="121875" bIns="121875" anchor="ctr" anchorCtr="0"/>
          <a:lstStyle>
            <a:lvl1pPr marL="457200" lvl="0" indent="-228600" algn="l">
              <a:lnSpc>
                <a:spcPct val="100000"/>
              </a:lnSpc>
              <a:spcBef>
                <a:spcPts val="0"/>
              </a:spcBef>
              <a:spcAft>
                <a:spcPts val="0"/>
              </a:spcAft>
              <a:buSzPts val="2400"/>
              <a:buNone/>
              <a:defRPr/>
            </a:lvl1pPr>
          </a:lstStyle>
          <a:p>
            <a:endParaRPr/>
          </a:p>
        </p:txBody>
      </p:sp>
      <p:sp>
        <p:nvSpPr>
          <p:cNvPr id="43" name="Google Shape;43;p10"/>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15496" y="1536633"/>
            <a:ext cx="11358000" cy="4555200"/>
          </a:xfrm>
          <a:prstGeom prst="rect">
            <a:avLst/>
          </a:prstGeom>
          <a:noFill/>
          <a:ln>
            <a:noFill/>
          </a:ln>
        </p:spPr>
        <p:txBody>
          <a:bodyPr spcFirstLastPara="1" wrap="square" lIns="121875" tIns="121875" rIns="121875" bIns="121875" anchor="t" anchorCtr="0"/>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Arial"/>
                <a:ea typeface="Arial"/>
                <a:cs typeface="Arial"/>
                <a:sym typeface="Arial"/>
              </a:defRPr>
            </a:lvl1pPr>
            <a:lvl2pPr marL="914400" marR="0" lvl="1"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2100"/>
              </a:spcBef>
              <a:spcAft>
                <a:spcPts val="210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2569325" y="2858200"/>
            <a:ext cx="7050300" cy="15063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3000"/>
              <a:buFont typeface="Arial"/>
              <a:buNone/>
            </a:pPr>
            <a:r>
              <a:rPr lang="en-US" sz="3000" b="1" i="0" u="none" strike="noStrike" cap="none">
                <a:solidFill>
                  <a:srgbClr val="3A53A4"/>
                </a:solidFill>
                <a:latin typeface="Lato"/>
                <a:ea typeface="Lato"/>
                <a:cs typeface="Lato"/>
                <a:sym typeface="Lato"/>
              </a:rPr>
              <a:t>ICT MAKER SPACE LESSON </a:t>
            </a:r>
            <a:endParaRPr sz="2000" b="1" i="0" u="none" strike="noStrike" cap="none">
              <a:solidFill>
                <a:srgbClr val="3A53A4"/>
              </a:solidFill>
              <a:latin typeface="Lato"/>
              <a:ea typeface="Lato"/>
              <a:cs typeface="Lato"/>
              <a:sym typeface="Lato"/>
            </a:endParaRPr>
          </a:p>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rgbClr val="3A53A4"/>
              </a:solidFill>
              <a:latin typeface="Lato"/>
              <a:ea typeface="Lato"/>
              <a:cs typeface="Lato"/>
              <a:sym typeface="Lato"/>
            </a:endParaRPr>
          </a:p>
        </p:txBody>
      </p:sp>
      <p:grpSp>
        <p:nvGrpSpPr>
          <p:cNvPr id="55" name="Google Shape;55;p13"/>
          <p:cNvGrpSpPr/>
          <p:nvPr/>
        </p:nvGrpSpPr>
        <p:grpSpPr>
          <a:xfrm>
            <a:off x="3829247" y="2945800"/>
            <a:ext cx="4530448" cy="494650"/>
            <a:chOff x="3729550" y="3181900"/>
            <a:chExt cx="4720200" cy="494650"/>
          </a:xfrm>
        </p:grpSpPr>
        <p:cxnSp>
          <p:nvCxnSpPr>
            <p:cNvPr id="56" name="Google Shape;56;p13"/>
            <p:cNvCxnSpPr/>
            <p:nvPr/>
          </p:nvCxnSpPr>
          <p:spPr>
            <a:xfrm>
              <a:off x="3729550" y="3181900"/>
              <a:ext cx="4720200" cy="0"/>
            </a:xfrm>
            <a:prstGeom prst="straightConnector1">
              <a:avLst/>
            </a:prstGeom>
            <a:noFill/>
            <a:ln w="19050" cap="flat" cmpd="sng">
              <a:solidFill>
                <a:srgbClr val="3A53A4"/>
              </a:solidFill>
              <a:prstDash val="solid"/>
              <a:round/>
              <a:headEnd type="none" w="sm" len="sm"/>
              <a:tailEnd type="none" w="sm" len="sm"/>
            </a:ln>
          </p:spPr>
        </p:cxnSp>
        <p:cxnSp>
          <p:nvCxnSpPr>
            <p:cNvPr id="57" name="Google Shape;57;p13"/>
            <p:cNvCxnSpPr/>
            <p:nvPr/>
          </p:nvCxnSpPr>
          <p:spPr>
            <a:xfrm>
              <a:off x="3729550" y="3676550"/>
              <a:ext cx="4720200" cy="0"/>
            </a:xfrm>
            <a:prstGeom prst="straightConnector1">
              <a:avLst/>
            </a:prstGeom>
            <a:noFill/>
            <a:ln w="19050" cap="flat" cmpd="sng">
              <a:solidFill>
                <a:srgbClr val="3A53A4"/>
              </a:solidFill>
              <a:prstDash val="solid"/>
              <a:round/>
              <a:headEnd type="none" w="sm" len="sm"/>
              <a:tailEnd type="none" w="sm" len="sm"/>
            </a:ln>
          </p:spPr>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1"/>
        <p:cNvGrpSpPr/>
        <p:nvPr/>
      </p:nvGrpSpPr>
      <p:grpSpPr>
        <a:xfrm>
          <a:off x="0" y="0"/>
          <a:ext cx="0" cy="0"/>
          <a:chOff x="0" y="0"/>
          <a:chExt cx="0" cy="0"/>
        </a:xfrm>
      </p:grpSpPr>
      <p:sp>
        <p:nvSpPr>
          <p:cNvPr id="62" name="Google Shape;62;p14"/>
          <p:cNvSpPr txBox="1"/>
          <p:nvPr/>
        </p:nvSpPr>
        <p:spPr>
          <a:xfrm>
            <a:off x="4156789" y="519416"/>
            <a:ext cx="8304300" cy="574800"/>
          </a:xfrm>
          <a:prstGeom prst="rect">
            <a:avLst/>
          </a:prstGeom>
          <a:noFill/>
          <a:ln>
            <a:noFill/>
          </a:ln>
        </p:spPr>
        <p:txBody>
          <a:bodyPr spcFirstLastPara="1" wrap="square" lIns="121875" tIns="121875" rIns="121875" bIns="12187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SESSION TITLE:  Battery Tester</a:t>
            </a:r>
            <a:endParaRPr sz="2000" b="0" i="0" u="none" strike="noStrike" cap="none">
              <a:solidFill>
                <a:srgbClr val="FFFFFF"/>
              </a:solidFill>
              <a:latin typeface="Lato"/>
              <a:ea typeface="Lato"/>
              <a:cs typeface="Lato"/>
              <a:sym typeface="Lato"/>
            </a:endParaRPr>
          </a:p>
        </p:txBody>
      </p:sp>
      <p:grpSp>
        <p:nvGrpSpPr>
          <p:cNvPr id="63" name="Google Shape;63;p14"/>
          <p:cNvGrpSpPr/>
          <p:nvPr/>
        </p:nvGrpSpPr>
        <p:grpSpPr>
          <a:xfrm>
            <a:off x="3942083" y="519416"/>
            <a:ext cx="4096662" cy="494650"/>
            <a:chOff x="3729550" y="3181900"/>
            <a:chExt cx="4720200" cy="494650"/>
          </a:xfrm>
        </p:grpSpPr>
        <p:cxnSp>
          <p:nvCxnSpPr>
            <p:cNvPr id="64" name="Google Shape;64;p14"/>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65" name="Google Shape;65;p14"/>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66" name="Google Shape;66;p14"/>
          <p:cNvSpPr txBox="1"/>
          <p:nvPr/>
        </p:nvSpPr>
        <p:spPr>
          <a:xfrm>
            <a:off x="952412" y="1250299"/>
            <a:ext cx="10284000" cy="5253138"/>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600"/>
              <a:buFont typeface="Arial"/>
              <a:buNone/>
            </a:pPr>
            <a:r>
              <a:rPr lang="en-US" sz="1600" b="0" i="0" u="none" strike="noStrike" cap="none" dirty="0">
                <a:solidFill>
                  <a:srgbClr val="FFFFFF"/>
                </a:solidFill>
                <a:latin typeface="Lato"/>
                <a:ea typeface="Lato"/>
                <a:cs typeface="Lato"/>
                <a:sym typeface="Lato"/>
              </a:rPr>
              <a:t>ZONE:  Technology </a:t>
            </a: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Clr>
                <a:srgbClr val="000000"/>
              </a:buClr>
              <a:buSzPts val="1600"/>
              <a:buFont typeface="Arial"/>
              <a:buNone/>
            </a:pPr>
            <a:r>
              <a:rPr lang="en-US" sz="1600" b="0" i="0" u="none" strike="noStrike" cap="none" dirty="0">
                <a:solidFill>
                  <a:srgbClr val="FFFFFF"/>
                </a:solidFill>
                <a:latin typeface="Lato"/>
                <a:ea typeface="Lato"/>
                <a:cs typeface="Lato"/>
                <a:sym typeface="Lato"/>
              </a:rPr>
              <a:t>AGE GROUP:  11-14</a:t>
            </a: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None/>
            </a:pPr>
            <a:r>
              <a:rPr lang="en-US" sz="1600" b="0" i="0" u="none" strike="noStrike" cap="none" dirty="0">
                <a:solidFill>
                  <a:srgbClr val="FFFFFF"/>
                </a:solidFill>
                <a:latin typeface="Lato"/>
                <a:ea typeface="Lato"/>
                <a:cs typeface="Lato"/>
                <a:sym typeface="Lato"/>
              </a:rPr>
              <a:t>DESCRIPTION:  </a:t>
            </a:r>
            <a:r>
              <a:rPr lang="en-US" sz="1600" b="0" i="0" u="none" strike="noStrike" cap="none" dirty="0">
                <a:solidFill>
                  <a:schemeClr val="tx1"/>
                </a:solidFill>
                <a:latin typeface="Lato"/>
                <a:ea typeface="Lato"/>
                <a:cs typeface="Lato"/>
                <a:sym typeface="Lato"/>
              </a:rPr>
              <a:t>In this session students will build the circuit of a battery tester and learn how to program it to display the status of a battery using Arduino. </a:t>
            </a: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None/>
            </a:pPr>
            <a:r>
              <a:rPr lang="en-US" sz="1600" b="0" i="0" u="none" strike="noStrike" cap="none" dirty="0">
                <a:solidFill>
                  <a:srgbClr val="FFFFFF"/>
                </a:solidFill>
                <a:latin typeface="Lato"/>
                <a:ea typeface="Lato"/>
                <a:cs typeface="Lato"/>
                <a:sym typeface="Lato"/>
              </a:rPr>
              <a:t>ENGINEERING DESIGN CHALLENGE:  Mohammed lives in a remote village and likes helping his father t</a:t>
            </a:r>
            <a:r>
              <a:rPr lang="en-US" sz="1600" dirty="0">
                <a:solidFill>
                  <a:srgbClr val="FFFFFF"/>
                </a:solidFill>
                <a:latin typeface="Lato"/>
                <a:ea typeface="Lato"/>
                <a:cs typeface="Lato"/>
                <a:sym typeface="Lato"/>
              </a:rPr>
              <a:t>o</a:t>
            </a:r>
            <a:r>
              <a:rPr lang="en-US" sz="1600" b="0" i="0" u="none" strike="noStrike" cap="none" dirty="0">
                <a:solidFill>
                  <a:srgbClr val="FFFFFF"/>
                </a:solidFill>
                <a:latin typeface="Lato"/>
                <a:ea typeface="Lato"/>
                <a:cs typeface="Lato"/>
                <a:sym typeface="Lato"/>
              </a:rPr>
              <a:t> collect and sell used electronic devices and batteries. He has a big box full of batteries but he needs a way to test whether they still provide power. He’s seeking your help with providing him with an affordable and portable meter that he can use to test and display the status of the batteries he collects. </a:t>
            </a: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0"/>
        <p:cNvGrpSpPr/>
        <p:nvPr/>
      </p:nvGrpSpPr>
      <p:grpSpPr>
        <a:xfrm>
          <a:off x="0" y="0"/>
          <a:ext cx="0" cy="0"/>
          <a:chOff x="0" y="0"/>
          <a:chExt cx="0" cy="0"/>
        </a:xfrm>
      </p:grpSpPr>
      <p:sp>
        <p:nvSpPr>
          <p:cNvPr id="71" name="Google Shape;71;p15"/>
          <p:cNvSpPr txBox="1"/>
          <p:nvPr/>
        </p:nvSpPr>
        <p:spPr>
          <a:xfrm>
            <a:off x="2556589" y="519416"/>
            <a:ext cx="8304249" cy="574800"/>
          </a:xfrm>
          <a:prstGeom prst="rect">
            <a:avLst/>
          </a:prstGeom>
          <a:noFill/>
          <a:ln>
            <a:noFill/>
          </a:ln>
        </p:spPr>
        <p:txBody>
          <a:bodyPr spcFirstLastPara="1" wrap="square" lIns="121875" tIns="121875" rIns="121875" bIns="12187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SESSION TITLE: Batter Tester</a:t>
            </a:r>
            <a:endParaRPr sz="2000" b="0" i="0" u="none" strike="noStrike" cap="none">
              <a:solidFill>
                <a:srgbClr val="FFFFFF"/>
              </a:solidFill>
              <a:latin typeface="Lato"/>
              <a:ea typeface="Lato"/>
              <a:cs typeface="Lato"/>
              <a:sym typeface="Lato"/>
            </a:endParaRPr>
          </a:p>
        </p:txBody>
      </p:sp>
      <p:grpSp>
        <p:nvGrpSpPr>
          <p:cNvPr id="72" name="Google Shape;72;p15"/>
          <p:cNvGrpSpPr/>
          <p:nvPr/>
        </p:nvGrpSpPr>
        <p:grpSpPr>
          <a:xfrm>
            <a:off x="2341983" y="519416"/>
            <a:ext cx="8070979" cy="494650"/>
            <a:chOff x="3729550" y="3181900"/>
            <a:chExt cx="4720200" cy="494650"/>
          </a:xfrm>
        </p:grpSpPr>
        <p:cxnSp>
          <p:nvCxnSpPr>
            <p:cNvPr id="73" name="Google Shape;73;p15"/>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74" name="Google Shape;74;p15"/>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75" name="Google Shape;75;p15"/>
          <p:cNvSpPr txBox="1"/>
          <p:nvPr/>
        </p:nvSpPr>
        <p:spPr>
          <a:xfrm>
            <a:off x="952412" y="1250299"/>
            <a:ext cx="10284000" cy="5253138"/>
          </a:xfrm>
          <a:prstGeom prst="rect">
            <a:avLst/>
          </a:prstGeom>
          <a:no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600"/>
              <a:buFont typeface="Arial"/>
              <a:buNone/>
            </a:pP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Clr>
                <a:srgbClr val="000000"/>
              </a:buClr>
              <a:buSzPts val="1600"/>
              <a:buFont typeface="Arial"/>
              <a:buNone/>
            </a:pPr>
            <a:r>
              <a:rPr lang="en-US" sz="1600" b="0" i="0" u="none" strike="noStrike" cap="none" dirty="0">
                <a:solidFill>
                  <a:srgbClr val="FFFFFF"/>
                </a:solidFill>
                <a:latin typeface="Lato"/>
                <a:ea typeface="Lato"/>
                <a:cs typeface="Lato"/>
                <a:sym typeface="Lato"/>
              </a:rPr>
              <a:t>LEARNING OBJECTIVES: </a:t>
            </a: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Clr>
                <a:srgbClr val="000000"/>
              </a:buClr>
              <a:buSzPts val="1600"/>
              <a:buFont typeface="Arial"/>
              <a:buNone/>
            </a:pPr>
            <a:r>
              <a:rPr lang="en-US" sz="1600" b="0" i="0" u="none" strike="noStrike" cap="none" dirty="0">
                <a:solidFill>
                  <a:schemeClr val="tx1"/>
                </a:solidFill>
                <a:latin typeface="Lato"/>
                <a:ea typeface="Lato"/>
                <a:cs typeface="Lato"/>
                <a:sym typeface="Lato"/>
              </a:rPr>
              <a:t>After this session, students will be able to</a:t>
            </a:r>
            <a:endParaRPr sz="1400" b="0" i="0" u="none" strike="noStrike" cap="none" dirty="0">
              <a:solidFill>
                <a:schemeClr val="tx1"/>
              </a:solidFill>
              <a:latin typeface="Arial"/>
              <a:ea typeface="Arial"/>
              <a:cs typeface="Arial"/>
              <a:sym typeface="Arial"/>
            </a:endParaRPr>
          </a:p>
          <a:p>
            <a:pPr marL="285750" marR="0" lvl="0" indent="-285750" algn="l" rtl="0">
              <a:lnSpc>
                <a:spcPct val="150000"/>
              </a:lnSpc>
              <a:spcBef>
                <a:spcPts val="0"/>
              </a:spcBef>
              <a:spcAft>
                <a:spcPts val="0"/>
              </a:spcAft>
              <a:buClr>
                <a:srgbClr val="000000"/>
              </a:buClr>
              <a:buSzPts val="1600"/>
              <a:buFont typeface="Arial"/>
              <a:buChar char="•"/>
            </a:pPr>
            <a:r>
              <a:rPr lang="en-US" sz="1600" b="0" i="0" u="none" strike="noStrike" cap="none" dirty="0">
                <a:solidFill>
                  <a:schemeClr val="tx1"/>
                </a:solidFill>
                <a:latin typeface="Lato"/>
                <a:ea typeface="Lato"/>
                <a:cs typeface="Lato"/>
                <a:sym typeface="Lato"/>
              </a:rPr>
              <a:t>Describe Arduino, its features and applications.</a:t>
            </a:r>
            <a:endParaRPr dirty="0">
              <a:solidFill>
                <a:schemeClr val="tx1"/>
              </a:solidFill>
            </a:endParaRPr>
          </a:p>
          <a:p>
            <a:pPr marL="285750" marR="0" lvl="0" indent="-285750" algn="l" rtl="0">
              <a:lnSpc>
                <a:spcPct val="150000"/>
              </a:lnSpc>
              <a:spcBef>
                <a:spcPts val="0"/>
              </a:spcBef>
              <a:spcAft>
                <a:spcPts val="0"/>
              </a:spcAft>
              <a:buClr>
                <a:srgbClr val="000000"/>
              </a:buClr>
              <a:buSzPts val="1600"/>
              <a:buFont typeface="Arial"/>
              <a:buChar char="•"/>
            </a:pPr>
            <a:r>
              <a:rPr lang="en-US" sz="1600" b="0" i="0" u="none" strike="noStrike" cap="none" dirty="0">
                <a:solidFill>
                  <a:schemeClr val="tx1"/>
                </a:solidFill>
                <a:latin typeface="Lato"/>
                <a:ea typeface="Lato"/>
                <a:cs typeface="Lato"/>
                <a:sym typeface="Lato"/>
              </a:rPr>
              <a:t>Explain how battery-cells function.</a:t>
            </a:r>
            <a:endParaRPr dirty="0">
              <a:solidFill>
                <a:schemeClr val="tx1"/>
              </a:solidFill>
            </a:endParaRPr>
          </a:p>
          <a:p>
            <a:pPr marL="285750" marR="0" lvl="0" indent="-285750" algn="l" rtl="0">
              <a:lnSpc>
                <a:spcPct val="150000"/>
              </a:lnSpc>
              <a:spcBef>
                <a:spcPts val="0"/>
              </a:spcBef>
              <a:spcAft>
                <a:spcPts val="0"/>
              </a:spcAft>
              <a:buClr>
                <a:srgbClr val="000000"/>
              </a:buClr>
              <a:buSzPts val="1600"/>
              <a:buFont typeface="Arial"/>
              <a:buChar char="•"/>
            </a:pPr>
            <a:r>
              <a:rPr lang="en-US" sz="1600" b="0" i="0" u="none" strike="noStrike" cap="none" dirty="0">
                <a:solidFill>
                  <a:schemeClr val="tx1"/>
                </a:solidFill>
                <a:latin typeface="Lato"/>
                <a:ea typeface="Lato"/>
                <a:cs typeface="Lato"/>
                <a:sym typeface="Lato"/>
              </a:rPr>
              <a:t>Build a simple LED circuit.</a:t>
            </a:r>
            <a:endParaRPr dirty="0">
              <a:solidFill>
                <a:schemeClr val="tx1"/>
              </a:solidFill>
            </a:endParaRPr>
          </a:p>
          <a:p>
            <a:pPr marL="285750" marR="0" lvl="0" indent="-285750" algn="l" rtl="0">
              <a:lnSpc>
                <a:spcPct val="150000"/>
              </a:lnSpc>
              <a:spcBef>
                <a:spcPts val="0"/>
              </a:spcBef>
              <a:spcAft>
                <a:spcPts val="0"/>
              </a:spcAft>
              <a:buClr>
                <a:srgbClr val="000000"/>
              </a:buClr>
              <a:buSzPts val="1600"/>
              <a:buFont typeface="Arial"/>
              <a:buChar char="•"/>
            </a:pPr>
            <a:r>
              <a:rPr lang="en-US" sz="1600" b="0" i="0" u="none" strike="noStrike" cap="none" dirty="0">
                <a:solidFill>
                  <a:schemeClr val="tx1"/>
                </a:solidFill>
                <a:latin typeface="Lato"/>
                <a:ea typeface="Lato"/>
                <a:cs typeface="Lato"/>
                <a:sym typeface="Lato"/>
              </a:rPr>
              <a:t>Program Arduino to measure the batteries voltage.</a:t>
            </a:r>
            <a:endParaRPr dirty="0">
              <a:solidFill>
                <a:schemeClr val="tx1"/>
              </a:solidFill>
            </a:endParaRPr>
          </a:p>
          <a:p>
            <a:pPr marL="285750" marR="0" lvl="0" indent="-184150" algn="l" rtl="0">
              <a:lnSpc>
                <a:spcPct val="150000"/>
              </a:lnSpc>
              <a:spcBef>
                <a:spcPts val="0"/>
              </a:spcBef>
              <a:spcAft>
                <a:spcPts val="0"/>
              </a:spcAft>
              <a:buClr>
                <a:srgbClr val="000000"/>
              </a:buClr>
              <a:buSzPts val="1600"/>
              <a:buFont typeface="Arial"/>
              <a:buNone/>
            </a:pP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Clr>
                <a:srgbClr val="000000"/>
              </a:buClr>
              <a:buSzPts val="1600"/>
              <a:buFont typeface="Arial"/>
              <a:buNone/>
            </a:pPr>
            <a:br>
              <a:rPr lang="en-US" sz="1600" b="0" i="0" u="none" strike="noStrike" cap="none" dirty="0">
                <a:solidFill>
                  <a:srgbClr val="FFFFFF"/>
                </a:solidFill>
                <a:latin typeface="Lato"/>
                <a:ea typeface="Lato"/>
                <a:cs typeface="Lato"/>
                <a:sym typeface="Lato"/>
              </a:rPr>
            </a:br>
            <a:endParaRPr sz="1600" b="0" i="0" u="none" strike="noStrike" cap="none" dirty="0">
              <a:solidFill>
                <a:srgbClr val="FFFFFF"/>
              </a:solidFill>
              <a:latin typeface="Lato"/>
              <a:ea typeface="Lato"/>
              <a:cs typeface="Lato"/>
              <a:sym typeface="Lato"/>
            </a:endParaRPr>
          </a:p>
          <a:p>
            <a:pPr marL="0" marR="0" lvl="0" indent="0" algn="l" rtl="0">
              <a:lnSpc>
                <a:spcPct val="150000"/>
              </a:lnSpc>
              <a:spcBef>
                <a:spcPts val="0"/>
              </a:spcBef>
              <a:spcAft>
                <a:spcPts val="0"/>
              </a:spcAft>
              <a:buClr>
                <a:srgbClr val="000000"/>
              </a:buClr>
              <a:buSzPts val="1600"/>
              <a:buFont typeface="Arial"/>
              <a:buNone/>
            </a:pPr>
            <a:r>
              <a:rPr lang="en-US" sz="1600" b="0" i="0" u="none" strike="noStrike" cap="none" dirty="0">
                <a:solidFill>
                  <a:srgbClr val="FFFFFF"/>
                </a:solidFill>
                <a:latin typeface="Lato"/>
                <a:ea typeface="Lato"/>
                <a:cs typeface="Lato"/>
                <a:sym typeface="Lato"/>
              </a:rPr>
              <a:t>EQUIPMENT: Electronic components, Microcontrollers, Batteries, Laptops.</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9"/>
        <p:cNvGrpSpPr/>
        <p:nvPr/>
      </p:nvGrpSpPr>
      <p:grpSpPr>
        <a:xfrm>
          <a:off x="0" y="0"/>
          <a:ext cx="0" cy="0"/>
          <a:chOff x="0" y="0"/>
          <a:chExt cx="0" cy="0"/>
        </a:xfrm>
      </p:grpSpPr>
      <p:sp>
        <p:nvSpPr>
          <p:cNvPr id="80" name="Google Shape;80;p16"/>
          <p:cNvSpPr txBox="1"/>
          <p:nvPr/>
        </p:nvSpPr>
        <p:spPr>
          <a:xfrm>
            <a:off x="3646944" y="499152"/>
            <a:ext cx="4720200"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 LESSON PLAN (Pg. 1)</a:t>
            </a:r>
            <a:endParaRPr sz="2000" b="0" i="0" u="none" strike="noStrike" cap="none">
              <a:solidFill>
                <a:srgbClr val="FFFFFF"/>
              </a:solidFill>
              <a:latin typeface="Lato"/>
              <a:ea typeface="Lato"/>
              <a:cs typeface="Lato"/>
              <a:sym typeface="Lato"/>
            </a:endParaRPr>
          </a:p>
        </p:txBody>
      </p:sp>
      <p:grpSp>
        <p:nvGrpSpPr>
          <p:cNvPr id="81" name="Google Shape;81;p16"/>
          <p:cNvGrpSpPr/>
          <p:nvPr/>
        </p:nvGrpSpPr>
        <p:grpSpPr>
          <a:xfrm>
            <a:off x="5010846" y="537507"/>
            <a:ext cx="1992396" cy="494650"/>
            <a:chOff x="3729550" y="3181900"/>
            <a:chExt cx="4720200" cy="494650"/>
          </a:xfrm>
        </p:grpSpPr>
        <p:cxnSp>
          <p:nvCxnSpPr>
            <p:cNvPr id="82" name="Google Shape;82;p16"/>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83" name="Google Shape;83;p16"/>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84" name="Google Shape;84;p16"/>
          <p:cNvSpPr txBox="1"/>
          <p:nvPr/>
        </p:nvSpPr>
        <p:spPr>
          <a:xfrm>
            <a:off x="952450" y="1866125"/>
            <a:ext cx="10284000" cy="935100"/>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400"/>
              <a:buFont typeface="Arial"/>
              <a:buNone/>
            </a:pPr>
            <a:endParaRPr sz="1400" b="0" i="0" u="none" strike="noStrike" cap="none">
              <a:solidFill>
                <a:srgbClr val="FFFFFF"/>
              </a:solidFill>
              <a:latin typeface="Lato"/>
              <a:ea typeface="Lato"/>
              <a:cs typeface="Lato"/>
              <a:sym typeface="Lato"/>
            </a:endParaRPr>
          </a:p>
        </p:txBody>
      </p:sp>
      <p:graphicFrame>
        <p:nvGraphicFramePr>
          <p:cNvPr id="85" name="Google Shape;85;p16"/>
          <p:cNvGraphicFramePr/>
          <p:nvPr/>
        </p:nvGraphicFramePr>
        <p:xfrm>
          <a:off x="952473" y="1425528"/>
          <a:ext cx="10561525" cy="4358520"/>
        </p:xfrm>
        <a:graphic>
          <a:graphicData uri="http://schemas.openxmlformats.org/drawingml/2006/table">
            <a:tbl>
              <a:tblPr>
                <a:noFill/>
                <a:tableStyleId>{F9F77972-CD55-4F9B-A673-75B9DDC658DD}</a:tableStyleId>
              </a:tblPr>
              <a:tblGrid>
                <a:gridCol w="2069300">
                  <a:extLst>
                    <a:ext uri="{9D8B030D-6E8A-4147-A177-3AD203B41FA5}">
                      <a16:colId xmlns:a16="http://schemas.microsoft.com/office/drawing/2014/main" val="20000"/>
                    </a:ext>
                  </a:extLst>
                </a:gridCol>
                <a:gridCol w="6055575">
                  <a:extLst>
                    <a:ext uri="{9D8B030D-6E8A-4147-A177-3AD203B41FA5}">
                      <a16:colId xmlns:a16="http://schemas.microsoft.com/office/drawing/2014/main" val="20001"/>
                    </a:ext>
                  </a:extLst>
                </a:gridCol>
                <a:gridCol w="2436650">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 Time / Duration</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Activity</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Materials</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15 mins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Welcoming &amp; Introduction</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rgbClr val="FFFFFF"/>
                          </a:solidFill>
                        </a:rPr>
                        <a:t>Introduce yourself</a:t>
                      </a:r>
                      <a:endParaRPr sz="1400" u="none" strike="noStrike" cap="none">
                        <a:solidFill>
                          <a:srgbClr val="FFFFFF"/>
                        </a:solidFill>
                      </a:endParaRPr>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rgbClr val="FFFFFF"/>
                          </a:solidFill>
                        </a:rPr>
                        <a:t>Introduce students to the makerspace</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rgbClr val="FFFFFF"/>
                          </a:solidFill>
                        </a:rPr>
                        <a:t>Take the students on a tour around the space.</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rgbClr val="FFFFFF"/>
                          </a:solidFill>
                        </a:rPr>
                        <a:t>Present a project from each zone.</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 projector/TV.</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chemeClr val="lt1"/>
                          </a:solidFill>
                        </a:rPr>
                        <a:t>5</a:t>
                      </a:r>
                      <a:r>
                        <a:rPr lang="en-US" sz="1400" u="none" strike="noStrike" cap="none">
                          <a:solidFill>
                            <a:schemeClr val="lt1"/>
                          </a:solidFill>
                        </a:rPr>
                        <a:t> mins</a:t>
                      </a:r>
                      <a:endParaRPr sz="1400" u="none" strike="noStrike" cap="none">
                        <a:solidFill>
                          <a:schemeClr val="lt1"/>
                        </a:solidFill>
                      </a:endParaRPr>
                    </a:p>
                  </a:txBody>
                  <a:tcPr marL="91425" marR="91425" marT="91425" marB="91425">
                    <a:lnT w="9525" cap="flat" cmpd="sng">
                      <a:solidFill>
                        <a:srgbClr val="9E9E9E"/>
                      </a:solidFill>
                      <a:prstDash val="solid"/>
                      <a:round/>
                      <a:headEnd type="none" w="sm" len="sm"/>
                      <a:tailEnd type="none" w="sm" len="sm"/>
                    </a:lnT>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Design Challenge &amp; Brainstorming:</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Distribute the client letter.</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Give students time to go through the letter and identify the challenge. [5 mins]</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Discuss with students the challenge, design specifications and the best technology to solve the challenge. [5 mins]</a:t>
                      </a:r>
                      <a:endParaRPr sz="1400" u="none" strike="noStrike" cap="none">
                        <a:solidFill>
                          <a:schemeClr val="lt1"/>
                        </a:solidFill>
                      </a:endParaRPr>
                    </a:p>
                  </a:txBody>
                  <a:tcPr marL="91425" marR="91425" marT="91425" marB="91425">
                    <a:lnT w="9525" cap="flat" cmpd="sng">
                      <a:solidFill>
                        <a:srgbClr val="9E9E9E"/>
                      </a:solidFill>
                      <a:prstDash val="solid"/>
                      <a:round/>
                      <a:headEnd type="none" w="sm" len="sm"/>
                      <a:tailEnd type="none" w="sm" len="sm"/>
                    </a:lnT>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Projector or TV, Laptops, Client letter</a:t>
                      </a:r>
                      <a:endParaRP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chemeClr val="lt1"/>
                          </a:solidFill>
                        </a:rPr>
                        <a:t>5</a:t>
                      </a:r>
                      <a:r>
                        <a:rPr lang="en-US" sz="1400" u="none" strike="noStrike" cap="none">
                          <a:solidFill>
                            <a:schemeClr val="lt1"/>
                          </a:solidFill>
                        </a:rPr>
                        <a:t> mins</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100"/>
                        <a:buFont typeface="Arial"/>
                        <a:buNone/>
                      </a:pPr>
                      <a:r>
                        <a:rPr lang="en-US" sz="1400" u="none" strike="noStrike" cap="none">
                          <a:solidFill>
                            <a:schemeClr val="lt1"/>
                          </a:solidFill>
                        </a:rPr>
                        <a:t>Identify the “Need to knows” :</a:t>
                      </a:r>
                      <a:endParaRPr/>
                    </a:p>
                    <a:p>
                      <a:pPr marL="457200" marR="0" lvl="0" indent="-317500" algn="l" rtl="0">
                        <a:lnSpc>
                          <a:spcPct val="100000"/>
                        </a:lnSpc>
                        <a:spcBef>
                          <a:spcPts val="0"/>
                        </a:spcBef>
                        <a:spcAft>
                          <a:spcPts val="0"/>
                        </a:spcAft>
                        <a:buClr>
                          <a:schemeClr val="lt1"/>
                        </a:buClr>
                        <a:buSzPts val="1400"/>
                        <a:buFont typeface="Arial"/>
                        <a:buChar char="-"/>
                      </a:pPr>
                      <a:r>
                        <a:rPr lang="en-US" sz="1400" u="none" strike="noStrike" cap="none">
                          <a:solidFill>
                            <a:schemeClr val="lt1"/>
                          </a:solidFill>
                        </a:rPr>
                        <a:t>Ask students to identify the “Need to knows” independently to give them the choice to direct their own learning</a:t>
                      </a:r>
                      <a:endParaRPr/>
                    </a:p>
                    <a:p>
                      <a:pPr marL="457200" marR="0" lvl="0" indent="-317500" algn="l" rtl="0">
                        <a:lnSpc>
                          <a:spcPct val="100000"/>
                        </a:lnSpc>
                        <a:spcBef>
                          <a:spcPts val="0"/>
                        </a:spcBef>
                        <a:spcAft>
                          <a:spcPts val="0"/>
                        </a:spcAft>
                        <a:buClr>
                          <a:schemeClr val="lt1"/>
                        </a:buClr>
                        <a:buSzPts val="1400"/>
                        <a:buFont typeface="Arial"/>
                        <a:buChar char="-"/>
                      </a:pPr>
                      <a:r>
                        <a:rPr lang="en-US" sz="1400" u="none" strike="noStrike" cap="none">
                          <a:solidFill>
                            <a:schemeClr val="lt1"/>
                          </a:solidFill>
                        </a:rPr>
                        <a:t>Use the challenge constraints to guide and support the students through this step.</a:t>
                      </a:r>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Projector or TV, Laptops, Client letter</a:t>
                      </a:r>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9"/>
        <p:cNvGrpSpPr/>
        <p:nvPr/>
      </p:nvGrpSpPr>
      <p:grpSpPr>
        <a:xfrm>
          <a:off x="0" y="0"/>
          <a:ext cx="0" cy="0"/>
          <a:chOff x="0" y="0"/>
          <a:chExt cx="0" cy="0"/>
        </a:xfrm>
      </p:grpSpPr>
      <p:sp>
        <p:nvSpPr>
          <p:cNvPr id="90" name="Google Shape;90;p17"/>
          <p:cNvSpPr txBox="1"/>
          <p:nvPr/>
        </p:nvSpPr>
        <p:spPr>
          <a:xfrm>
            <a:off x="3939870" y="431514"/>
            <a:ext cx="4720200"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 LESSON PLAN (Pg. 2)</a:t>
            </a:r>
            <a:endParaRPr sz="2000" b="0" i="0" u="none" strike="noStrike" cap="none">
              <a:solidFill>
                <a:srgbClr val="FFFFFF"/>
              </a:solidFill>
              <a:latin typeface="Lato"/>
              <a:ea typeface="Lato"/>
              <a:cs typeface="Lato"/>
              <a:sym typeface="Lato"/>
            </a:endParaRPr>
          </a:p>
        </p:txBody>
      </p:sp>
      <p:grpSp>
        <p:nvGrpSpPr>
          <p:cNvPr id="91" name="Google Shape;91;p17"/>
          <p:cNvGrpSpPr/>
          <p:nvPr/>
        </p:nvGrpSpPr>
        <p:grpSpPr>
          <a:xfrm>
            <a:off x="5303772" y="439626"/>
            <a:ext cx="1992396" cy="494650"/>
            <a:chOff x="3729550" y="3181900"/>
            <a:chExt cx="4720200" cy="494650"/>
          </a:xfrm>
        </p:grpSpPr>
        <p:cxnSp>
          <p:nvCxnSpPr>
            <p:cNvPr id="92" name="Google Shape;92;p17"/>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93" name="Google Shape;93;p17"/>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94" name="Google Shape;94;p17"/>
          <p:cNvSpPr txBox="1"/>
          <p:nvPr/>
        </p:nvSpPr>
        <p:spPr>
          <a:xfrm>
            <a:off x="952450" y="1866125"/>
            <a:ext cx="10284000" cy="935100"/>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400"/>
              <a:buFont typeface="Arial"/>
              <a:buNone/>
            </a:pPr>
            <a:endParaRPr sz="1400" b="0" i="0" u="none" strike="noStrike" cap="none">
              <a:solidFill>
                <a:srgbClr val="FFFFFF"/>
              </a:solidFill>
              <a:latin typeface="Lato"/>
              <a:ea typeface="Lato"/>
              <a:cs typeface="Lato"/>
              <a:sym typeface="Lato"/>
            </a:endParaRPr>
          </a:p>
        </p:txBody>
      </p:sp>
      <p:graphicFrame>
        <p:nvGraphicFramePr>
          <p:cNvPr id="95" name="Google Shape;95;p17"/>
          <p:cNvGraphicFramePr/>
          <p:nvPr>
            <p:extLst>
              <p:ext uri="{D42A27DB-BD31-4B8C-83A1-F6EECF244321}">
                <p14:modId xmlns:p14="http://schemas.microsoft.com/office/powerpoint/2010/main" val="1850447480"/>
              </p:ext>
            </p:extLst>
          </p:nvPr>
        </p:nvGraphicFramePr>
        <p:xfrm>
          <a:off x="813649" y="1108762"/>
          <a:ext cx="10561525" cy="5394810"/>
        </p:xfrm>
        <a:graphic>
          <a:graphicData uri="http://schemas.openxmlformats.org/drawingml/2006/table">
            <a:tbl>
              <a:tblPr>
                <a:noFill/>
                <a:tableStyleId>{F9F77972-CD55-4F9B-A673-75B9DDC658DD}</a:tableStyleId>
              </a:tblPr>
              <a:tblGrid>
                <a:gridCol w="2069300">
                  <a:extLst>
                    <a:ext uri="{9D8B030D-6E8A-4147-A177-3AD203B41FA5}">
                      <a16:colId xmlns:a16="http://schemas.microsoft.com/office/drawing/2014/main" val="20000"/>
                    </a:ext>
                  </a:extLst>
                </a:gridCol>
                <a:gridCol w="5893650">
                  <a:extLst>
                    <a:ext uri="{9D8B030D-6E8A-4147-A177-3AD203B41FA5}">
                      <a16:colId xmlns:a16="http://schemas.microsoft.com/office/drawing/2014/main" val="20001"/>
                    </a:ext>
                  </a:extLst>
                </a:gridCol>
                <a:gridCol w="2598575">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 Time / Duration</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Activity</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Materials</a:t>
                      </a:r>
                      <a:endParaRPr sz="1400" u="none" strike="noStrike" cap="none">
                        <a:solidFill>
                          <a:schemeClr val="lt1"/>
                        </a:solidFill>
                      </a:endParaRPr>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15 mins</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rPr>
                        <a:t>Introduction to electronics &amp; microcontrollers :</a:t>
                      </a:r>
                      <a:endParaRPr sz="1400" u="none" strike="noStrike" cap="none" dirty="0">
                        <a:solidFill>
                          <a:schemeClr val="tx1"/>
                        </a:solidFill>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rPr>
                        <a:t>- Introduce students to electricity &amp; electronics. </a:t>
                      </a:r>
                      <a:endParaRPr sz="1400" u="none" strike="noStrike" cap="none" dirty="0">
                        <a:solidFill>
                          <a:schemeClr val="tx1"/>
                        </a:solidFill>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rPr>
                        <a:t>      - Engage students in discussions. (What is electricity? How does flow? What are current &amp; voltage? )</a:t>
                      </a:r>
                      <a:endParaRPr sz="1400" u="none" strike="noStrike" cap="none" dirty="0">
                        <a:solidFill>
                          <a:schemeClr val="tx1"/>
                        </a:solidFill>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rPr>
                        <a:t>      - Build a basic electric circuit</a:t>
                      </a:r>
                      <a:endParaRPr sz="1400" u="none" strike="noStrike" cap="none" dirty="0">
                        <a:solidFill>
                          <a:schemeClr val="tx1"/>
                        </a:solidFill>
                      </a:endParaRPr>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dirty="0">
                          <a:solidFill>
                            <a:schemeClr val="tx1"/>
                          </a:solidFill>
                        </a:rPr>
                        <a:t>Explain microcontrollers to students and discuss its applications.</a:t>
                      </a:r>
                      <a:endParaRPr sz="1400" u="none" strike="noStrike" cap="none" dirty="0">
                        <a:solidFill>
                          <a:schemeClr val="tx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Projector or TV</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Basic electronic components (Batteries, LED, wires, breadboards)</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Microcontrollers, Laptops</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15 mins</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Introduce students to coding briefly:</a:t>
                      </a:r>
                      <a:endParaRPr sz="1400" u="none" strike="noStrike" cap="none">
                        <a:solidFill>
                          <a:schemeClr val="dk1"/>
                        </a:solidFill>
                      </a:endParaRPr>
                    </a:p>
                    <a:p>
                      <a:pPr marL="285750" marR="0" lvl="0" indent="-285750" algn="l" rtl="0">
                        <a:lnSpc>
                          <a:spcPct val="100000"/>
                        </a:lnSpc>
                        <a:spcBef>
                          <a:spcPts val="0"/>
                        </a:spcBef>
                        <a:spcAft>
                          <a:spcPts val="0"/>
                        </a:spcAft>
                        <a:buClr>
                          <a:schemeClr val="dk1"/>
                        </a:buClr>
                        <a:buSzPts val="1400"/>
                        <a:buFont typeface="Arial"/>
                        <a:buChar char="-"/>
                      </a:pPr>
                      <a:r>
                        <a:rPr lang="en-US" sz="1400" u="none" strike="noStrike" cap="none">
                          <a:solidFill>
                            <a:schemeClr val="lt1"/>
                          </a:solidFill>
                        </a:rPr>
                        <a:t>Discuss the importance of coding and how is it used.</a:t>
                      </a:r>
                      <a:endParaRPr sz="1400" u="none" strike="noStrike" cap="none">
                        <a:solidFill>
                          <a:schemeClr val="dk1"/>
                        </a:solidFill>
                      </a:endParaRPr>
                    </a:p>
                    <a:p>
                      <a:pPr marL="285750" marR="0" lvl="0" indent="-285750" algn="l" rtl="0">
                        <a:lnSpc>
                          <a:spcPct val="100000"/>
                        </a:lnSpc>
                        <a:spcBef>
                          <a:spcPts val="0"/>
                        </a:spcBef>
                        <a:spcAft>
                          <a:spcPts val="0"/>
                        </a:spcAft>
                        <a:buClr>
                          <a:schemeClr val="dk1"/>
                        </a:buClr>
                        <a:buSzPts val="1400"/>
                        <a:buFont typeface="Arial"/>
                        <a:buChar char="-"/>
                      </a:pPr>
                      <a:r>
                        <a:rPr lang="en-US" sz="1400" u="none" strike="noStrike" cap="none">
                          <a:solidFill>
                            <a:schemeClr val="lt1"/>
                          </a:solidFill>
                        </a:rPr>
                        <a:t>Explain the basics of Arduino coding</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Build a mini project with students using microcontrollers (e.g: blinking LED)</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Projector or TV</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Basic electronic components (Batteries, LED, wires, breadboards)</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Microcontrollers, Laptops</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lt1"/>
                        </a:solidFill>
                      </a:endParaRPr>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chemeClr val="lt1"/>
                          </a:solidFill>
                        </a:rPr>
                        <a:t>2</a:t>
                      </a:r>
                      <a:r>
                        <a:rPr lang="en-US" sz="1400" u="none" strike="noStrike" cap="none">
                          <a:solidFill>
                            <a:schemeClr val="lt1"/>
                          </a:solidFill>
                        </a:rPr>
                        <a:t>0 mins</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Brainstorm solutions to the challenge:</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Discuss with students how can microcontrollers be used to solve the challenge.</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Ask students to plan their final solution idea based on the client needs and constraints.</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Projector or TV</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Papers</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Pencils</a:t>
                      </a:r>
                      <a:endParaRPr sz="1400" u="none" strike="noStrike" cap="none"/>
                    </a:p>
                  </a:txBody>
                  <a:tcPr marL="91425" marR="91425" marT="91425" marB="91425"/>
                </a:tc>
                <a:extLst>
                  <a:ext uri="{0D108BD9-81ED-4DB2-BD59-A6C34878D82A}">
                    <a16:rowId xmlns:a16="http://schemas.microsoft.com/office/drawing/2014/main" val="10003"/>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10 mins</a:t>
                      </a:r>
                      <a:endParaRPr sz="1400" u="none" strike="noStrike" cap="none">
                        <a:solidFill>
                          <a:schemeClr val="lt1"/>
                        </a:solidFill>
                      </a:endParaRPr>
                    </a:p>
                  </a:txBody>
                  <a:tcPr marL="91425" marR="91425" marT="91425" marB="91425"/>
                </a:tc>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Guide students through developing an algorithm for the battery tester operation.</a:t>
                      </a:r>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rPr>
                        <a:t>Projector or TV</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rPr>
                        <a:t>Papers</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rPr>
                        <a:t>Pencils</a:t>
                      </a:r>
                      <a:endParaRPr sz="1400" u="none" strike="noStrike" cap="none" dirty="0"/>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8"/>
          <p:cNvSpPr txBox="1"/>
          <p:nvPr/>
        </p:nvSpPr>
        <p:spPr>
          <a:xfrm>
            <a:off x="3806284" y="529338"/>
            <a:ext cx="4720200"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 LESSON PLAN (Pg. 3)</a:t>
            </a:r>
            <a:endParaRPr sz="2000" b="0" i="0" u="none" strike="noStrike" cap="none">
              <a:solidFill>
                <a:srgbClr val="FFFFFF"/>
              </a:solidFill>
              <a:latin typeface="Lato"/>
              <a:ea typeface="Lato"/>
              <a:cs typeface="Lato"/>
              <a:sym typeface="Lato"/>
            </a:endParaRPr>
          </a:p>
        </p:txBody>
      </p:sp>
      <p:grpSp>
        <p:nvGrpSpPr>
          <p:cNvPr id="101" name="Google Shape;101;p18"/>
          <p:cNvGrpSpPr/>
          <p:nvPr/>
        </p:nvGrpSpPr>
        <p:grpSpPr>
          <a:xfrm>
            <a:off x="5265707" y="609500"/>
            <a:ext cx="1992396" cy="494650"/>
            <a:chOff x="3729550" y="3181900"/>
            <a:chExt cx="4720200" cy="494650"/>
          </a:xfrm>
        </p:grpSpPr>
        <p:cxnSp>
          <p:nvCxnSpPr>
            <p:cNvPr id="102" name="Google Shape;102;p18"/>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103" name="Google Shape;103;p18"/>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104" name="Google Shape;104;p18"/>
          <p:cNvSpPr txBox="1"/>
          <p:nvPr/>
        </p:nvSpPr>
        <p:spPr>
          <a:xfrm>
            <a:off x="952450" y="1866125"/>
            <a:ext cx="10284000" cy="935100"/>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400"/>
              <a:buFont typeface="Arial"/>
              <a:buNone/>
            </a:pPr>
            <a:endParaRPr sz="1400" b="0" i="0" u="none" strike="noStrike" cap="none">
              <a:solidFill>
                <a:srgbClr val="FFFFFF"/>
              </a:solidFill>
              <a:latin typeface="Lato"/>
              <a:ea typeface="Lato"/>
              <a:cs typeface="Lato"/>
              <a:sym typeface="Lato"/>
            </a:endParaRPr>
          </a:p>
        </p:txBody>
      </p:sp>
      <p:graphicFrame>
        <p:nvGraphicFramePr>
          <p:cNvPr id="105" name="Google Shape;105;p18"/>
          <p:cNvGraphicFramePr/>
          <p:nvPr/>
        </p:nvGraphicFramePr>
        <p:xfrm>
          <a:off x="885624" y="1538146"/>
          <a:ext cx="10561525" cy="3931800"/>
        </p:xfrm>
        <a:graphic>
          <a:graphicData uri="http://schemas.openxmlformats.org/drawingml/2006/table">
            <a:tbl>
              <a:tblPr>
                <a:noFill/>
                <a:tableStyleId>{F9F77972-CD55-4F9B-A673-75B9DDC658DD}</a:tableStyleId>
              </a:tblPr>
              <a:tblGrid>
                <a:gridCol w="2069300">
                  <a:extLst>
                    <a:ext uri="{9D8B030D-6E8A-4147-A177-3AD203B41FA5}">
                      <a16:colId xmlns:a16="http://schemas.microsoft.com/office/drawing/2014/main" val="20000"/>
                    </a:ext>
                  </a:extLst>
                </a:gridCol>
                <a:gridCol w="5893650">
                  <a:extLst>
                    <a:ext uri="{9D8B030D-6E8A-4147-A177-3AD203B41FA5}">
                      <a16:colId xmlns:a16="http://schemas.microsoft.com/office/drawing/2014/main" val="20001"/>
                    </a:ext>
                  </a:extLst>
                </a:gridCol>
                <a:gridCol w="2598575">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 Time / Duration</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Activity</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Materials</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15 mins</a:t>
                      </a:r>
                      <a:endParaRPr sz="1400" u="none" strike="noStrike" cap="none">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Arial"/>
                          <a:ea typeface="Arial"/>
                          <a:cs typeface="Arial"/>
                          <a:sym typeface="Arial"/>
                        </a:rPr>
                        <a:t>Build the solution:</a:t>
                      </a:r>
                      <a:endParaRPr/>
                    </a:p>
                    <a:p>
                      <a:pPr marL="285750" marR="0" lvl="0" indent="-285750" algn="l" rtl="0">
                        <a:lnSpc>
                          <a:spcPct val="100000"/>
                        </a:lnSpc>
                        <a:spcBef>
                          <a:spcPts val="0"/>
                        </a:spcBef>
                        <a:spcAft>
                          <a:spcPts val="0"/>
                        </a:spcAft>
                        <a:buClr>
                          <a:srgbClr val="000000"/>
                        </a:buClr>
                        <a:buSzPts val="1400"/>
                        <a:buFont typeface="Arial"/>
                        <a:buChar char="-"/>
                      </a:pPr>
                      <a:r>
                        <a:rPr lang="en-US" sz="1400" b="0" i="0" u="none" strike="noStrike" cap="none">
                          <a:solidFill>
                            <a:schemeClr val="lt1"/>
                          </a:solidFill>
                          <a:latin typeface="Arial"/>
                          <a:ea typeface="Arial"/>
                          <a:cs typeface="Arial"/>
                          <a:sym typeface="Arial"/>
                        </a:rPr>
                        <a:t>Allow students to start trying to build the hardware part of the battery tester.</a:t>
                      </a:r>
                      <a:endParaRPr/>
                    </a:p>
                    <a:p>
                      <a:pPr marL="285750" marR="0" lvl="0" indent="-285750" algn="l" rtl="0">
                        <a:lnSpc>
                          <a:spcPct val="100000"/>
                        </a:lnSpc>
                        <a:spcBef>
                          <a:spcPts val="0"/>
                        </a:spcBef>
                        <a:spcAft>
                          <a:spcPts val="0"/>
                        </a:spcAft>
                        <a:buClr>
                          <a:srgbClr val="000000"/>
                        </a:buClr>
                        <a:buSzPts val="1400"/>
                        <a:buFont typeface="Arial"/>
                        <a:buChar char="-"/>
                      </a:pPr>
                      <a:r>
                        <a:rPr lang="en-US" sz="1400" b="0" i="0" u="none" strike="noStrike" cap="none">
                          <a:solidFill>
                            <a:schemeClr val="lt1"/>
                          </a:solidFill>
                          <a:latin typeface="Arial"/>
                          <a:ea typeface="Arial"/>
                          <a:cs typeface="Arial"/>
                          <a:sym typeface="Arial"/>
                        </a:rPr>
                        <a:t>Provide students with hints and tips to help them build their solution.</a:t>
                      </a:r>
                      <a:endParaRPr sz="1400" b="0" i="0" u="none" strike="noStrike" cap="none">
                        <a:solidFill>
                          <a:schemeClr val="lt1"/>
                        </a:solidFill>
                        <a:latin typeface="Arial"/>
                        <a:ea typeface="Arial"/>
                        <a:cs typeface="Arial"/>
                        <a:sym typeface="Aria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Projector or TV</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Basic electronic components (Batteries, LED, wires, breadboards)</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a:solidFill>
                            <a:schemeClr val="lt1"/>
                          </a:solidFill>
                        </a:rPr>
                        <a:t>Microcontrollers, Laptops</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15 mins</a:t>
                      </a:r>
                      <a:endParaRPr sz="1400" u="none" strike="noStrike" cap="none">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Code the solution : </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Ask students to start writing their code based on the algorithm they developed.</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Check with students their codes and allow them to try and debug the errors independently.</a:t>
                      </a:r>
                      <a:endParaRPr sz="1400" u="none" strike="noStrike" cap="none"/>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Test and troubleshoot the final prototype.</a:t>
                      </a:r>
                      <a:endParaRPr sz="1400" u="none" strike="noStrike" cap="none"/>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dirty="0">
                          <a:solidFill>
                            <a:schemeClr val="lt1"/>
                          </a:solidFill>
                        </a:rPr>
                        <a:t>Projector or TV</a:t>
                      </a:r>
                      <a:endParaRPr sz="1400" u="none" strike="noStrike" cap="none" dirty="0">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dirty="0">
                          <a:solidFill>
                            <a:schemeClr val="lt1"/>
                          </a:solidFill>
                        </a:rPr>
                        <a:t>Basic electronic components (Batteries, LED, wires, breadboards)</a:t>
                      </a:r>
                      <a:endParaRPr sz="1400" u="none" strike="noStrike" cap="none" dirty="0">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US" sz="1400" u="none" strike="noStrike" cap="none" dirty="0">
                          <a:solidFill>
                            <a:schemeClr val="lt1"/>
                          </a:solidFill>
                        </a:rPr>
                        <a:t>Microcontrollers, Laptops</a:t>
                      </a:r>
                      <a:endParaRPr sz="1400" u="none" strike="noStrike" cap="none" dirty="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5 mins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Ask participants to present their final solutions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FFFFFF"/>
                          </a:solidFill>
                          <a:latin typeface="Lato"/>
                          <a:ea typeface="Lato"/>
                          <a:cs typeface="Lato"/>
                          <a:sym typeface="Lato"/>
                        </a:rPr>
                        <a:t>Computer, internet access, projector/TV.</a:t>
                      </a:r>
                      <a:endParaRPr sz="1400" u="none" strike="noStrike" cap="none"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697</Words>
  <Application>Microsoft Office PowerPoint</Application>
  <PresentationFormat>Custom</PresentationFormat>
  <Paragraphs>94</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Lato</vt: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Moath Almomani</cp:lastModifiedBy>
  <cp:revision>1</cp:revision>
  <dcterms:modified xsi:type="dcterms:W3CDTF">2021-11-16T09:40:14Z</dcterms:modified>
</cp:coreProperties>
</file>