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35"/>
  </p:notesMasterIdLst>
  <p:sldIdLst>
    <p:sldId id="316" r:id="rId2"/>
    <p:sldId id="315" r:id="rId3"/>
    <p:sldId id="295" r:id="rId4"/>
    <p:sldId id="273" r:id="rId5"/>
    <p:sldId id="278" r:id="rId6"/>
    <p:sldId id="280" r:id="rId7"/>
    <p:sldId id="299" r:id="rId8"/>
    <p:sldId id="281" r:id="rId9"/>
    <p:sldId id="283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300" r:id="rId18"/>
    <p:sldId id="292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1" r:id="rId29"/>
    <p:sldId id="312" r:id="rId30"/>
    <p:sldId id="313" r:id="rId31"/>
    <p:sldId id="314" r:id="rId32"/>
    <p:sldId id="282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ani" initials="M" lastIdx="1" clrIdx="0">
    <p:extLst>
      <p:ext uri="{19B8F6BF-5375-455C-9EA6-DF929625EA0E}">
        <p15:presenceInfo xmlns:p15="http://schemas.microsoft.com/office/powerpoint/2012/main" userId="Momani" providerId="None"/>
      </p:ext>
    </p:extLst>
  </p:cmAuthor>
  <p:cmAuthor id="2" name="Momani" initials="M [2]" lastIdx="1" clrIdx="1">
    <p:extLst>
      <p:ext uri="{19B8F6BF-5375-455C-9EA6-DF929625EA0E}">
        <p15:presenceInfo xmlns:p15="http://schemas.microsoft.com/office/powerpoint/2012/main" userId="7139a61669c5c1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B1C4A8-115C-471B-904D-EB9EB4D4552F}" v="1" dt="2021-11-23T08:29:45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49" autoAdjust="0"/>
  </p:normalViewPr>
  <p:slideViewPr>
    <p:cSldViewPr snapToGrid="0" showGuides="1">
      <p:cViewPr varScale="1">
        <p:scale>
          <a:sx n="109" d="100"/>
          <a:sy n="109" d="100"/>
        </p:scale>
        <p:origin x="660" y="11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Almomani" userId="ff116c73-3ed4-4407-a8d2-899e4a260434" providerId="ADAL" clId="{B1B1C4A8-115C-471B-904D-EB9EB4D4552F}"/>
    <pc:docChg chg="undo custSel addSld delSld">
      <pc:chgData name="Moath Almomani" userId="ff116c73-3ed4-4407-a8d2-899e4a260434" providerId="ADAL" clId="{B1B1C4A8-115C-471B-904D-EB9EB4D4552F}" dt="2021-11-23T08:29:52.986" v="3" actId="47"/>
      <pc:docMkLst>
        <pc:docMk/>
      </pc:docMkLst>
      <pc:sldChg chg="del">
        <pc:chgData name="Moath Almomani" userId="ff116c73-3ed4-4407-a8d2-899e4a260434" providerId="ADAL" clId="{B1B1C4A8-115C-471B-904D-EB9EB4D4552F}" dt="2021-11-23T08:29:52.986" v="3" actId="47"/>
        <pc:sldMkLst>
          <pc:docMk/>
          <pc:sldMk cId="3784949000" sldId="296"/>
        </pc:sldMkLst>
      </pc:sldChg>
      <pc:sldChg chg="del">
        <pc:chgData name="Moath Almomani" userId="ff116c73-3ed4-4407-a8d2-899e4a260434" providerId="ADAL" clId="{B1B1C4A8-115C-471B-904D-EB9EB4D4552F}" dt="2021-11-23T08:29:50.350" v="2" actId="47"/>
        <pc:sldMkLst>
          <pc:docMk/>
          <pc:sldMk cId="3320697347" sldId="298"/>
        </pc:sldMkLst>
      </pc:sldChg>
      <pc:sldChg chg="add del">
        <pc:chgData name="Moath Almomani" userId="ff116c73-3ed4-4407-a8d2-899e4a260434" providerId="ADAL" clId="{B1B1C4A8-115C-471B-904D-EB9EB4D4552F}" dt="2021-11-23T08:29:29.375" v="1" actId="47"/>
        <pc:sldMkLst>
          <pc:docMk/>
          <pc:sldMk cId="2514924934" sldId="315"/>
        </pc:sldMkLst>
      </pc:sldChg>
    </pc:docChg>
  </pc:docChgLst>
  <pc:docChgLst>
    <pc:chgData name="Moath Almomani" userId="ff116c73-3ed4-4407-a8d2-899e4a260434" providerId="ADAL" clId="{3F717A10-AD02-42CF-BABC-6F49D51F0516}"/>
    <pc:docChg chg="undo custSel addSld delSld modSld sldOrd">
      <pc:chgData name="Moath Almomani" userId="ff116c73-3ed4-4407-a8d2-899e4a260434" providerId="ADAL" clId="{3F717A10-AD02-42CF-BABC-6F49D51F0516}" dt="2021-11-16T09:42:11.905" v="50" actId="33524"/>
      <pc:docMkLst>
        <pc:docMk/>
      </pc:docMkLst>
      <pc:sldChg chg="del">
        <pc:chgData name="Moath Almomani" userId="ff116c73-3ed4-4407-a8d2-899e4a260434" providerId="ADAL" clId="{3F717A10-AD02-42CF-BABC-6F49D51F0516}" dt="2021-08-04T09:37:03.761" v="0" actId="47"/>
        <pc:sldMkLst>
          <pc:docMk/>
          <pc:sldMk cId="3636700277" sldId="256"/>
        </pc:sldMkLst>
      </pc:sldChg>
      <pc:sldChg chg="del">
        <pc:chgData name="Moath Almomani" userId="ff116c73-3ed4-4407-a8d2-899e4a260434" providerId="ADAL" clId="{3F717A10-AD02-42CF-BABC-6F49D51F0516}" dt="2021-08-08T12:04:44.365" v="47" actId="47"/>
        <pc:sldMkLst>
          <pc:docMk/>
          <pc:sldMk cId="3217212646" sldId="271"/>
        </pc:sldMkLst>
      </pc:sldChg>
      <pc:sldChg chg="modSp mod">
        <pc:chgData name="Moath Almomani" userId="ff116c73-3ed4-4407-a8d2-899e4a260434" providerId="ADAL" clId="{3F717A10-AD02-42CF-BABC-6F49D51F0516}" dt="2021-11-16T09:42:11.905" v="50" actId="33524"/>
        <pc:sldMkLst>
          <pc:docMk/>
          <pc:sldMk cId="3993178355" sldId="273"/>
        </pc:sldMkLst>
        <pc:spChg chg="mod">
          <ac:chgData name="Moath Almomani" userId="ff116c73-3ed4-4407-a8d2-899e4a260434" providerId="ADAL" clId="{3F717A10-AD02-42CF-BABC-6F49D51F0516}" dt="2021-11-16T09:42:11.905" v="50" actId="33524"/>
          <ac:spMkLst>
            <pc:docMk/>
            <pc:sldMk cId="3993178355" sldId="273"/>
            <ac:spMk id="12" creationId="{95438701-19BD-4362-801F-67E2B0FB7691}"/>
          </ac:spMkLst>
        </pc:spChg>
      </pc:sldChg>
      <pc:sldChg chg="del">
        <pc:chgData name="Moath Almomani" userId="ff116c73-3ed4-4407-a8d2-899e4a260434" providerId="ADAL" clId="{3F717A10-AD02-42CF-BABC-6F49D51F0516}" dt="2021-08-04T09:37:04.831" v="1" actId="47"/>
        <pc:sldMkLst>
          <pc:docMk/>
          <pc:sldMk cId="4191190007" sldId="274"/>
        </pc:sldMkLst>
      </pc:sldChg>
      <pc:sldChg chg="modSp mod">
        <pc:chgData name="Moath Almomani" userId="ff116c73-3ed4-4407-a8d2-899e4a260434" providerId="ADAL" clId="{3F717A10-AD02-42CF-BABC-6F49D51F0516}" dt="2021-08-04T09:39:19.896" v="44" actId="33524"/>
        <pc:sldMkLst>
          <pc:docMk/>
          <pc:sldMk cId="4117516227" sldId="295"/>
        </pc:sldMkLst>
        <pc:spChg chg="mod">
          <ac:chgData name="Moath Almomani" userId="ff116c73-3ed4-4407-a8d2-899e4a260434" providerId="ADAL" clId="{3F717A10-AD02-42CF-BABC-6F49D51F0516}" dt="2021-08-04T09:39:19.896" v="44" actId="33524"/>
          <ac:spMkLst>
            <pc:docMk/>
            <pc:sldMk cId="4117516227" sldId="295"/>
            <ac:spMk id="5" creationId="{00000000-0000-0000-0000-000000000000}"/>
          </ac:spMkLst>
        </pc:spChg>
      </pc:sldChg>
      <pc:sldChg chg="add del">
        <pc:chgData name="Moath Almomani" userId="ff116c73-3ed4-4407-a8d2-899e4a260434" providerId="ADAL" clId="{3F717A10-AD02-42CF-BABC-6F49D51F0516}" dt="2021-08-04T09:41:58.285" v="46" actId="47"/>
        <pc:sldMkLst>
          <pc:docMk/>
          <pc:sldMk cId="3320697347" sldId="298"/>
        </pc:sldMkLst>
      </pc:sldChg>
      <pc:sldChg chg="ord">
        <pc:chgData name="Moath Almomani" userId="ff116c73-3ed4-4407-a8d2-899e4a260434" providerId="ADAL" clId="{3F717A10-AD02-42CF-BABC-6F49D51F0516}" dt="2021-08-31T12:05:57.563" v="49"/>
        <pc:sldMkLst>
          <pc:docMk/>
          <pc:sldMk cId="632542180" sldId="300"/>
        </pc:sldMkLst>
      </pc:sldChg>
      <pc:sldChg chg="delSp add setBg delDesignElem">
        <pc:chgData name="Moath Almomani" userId="ff116c73-3ed4-4407-a8d2-899e4a260434" providerId="ADAL" clId="{3F717A10-AD02-42CF-BABC-6F49D51F0516}" dt="2021-08-04T09:37:24.002" v="3"/>
        <pc:sldMkLst>
          <pc:docMk/>
          <pc:sldMk cId="2514924934" sldId="315"/>
        </pc:sldMkLst>
        <pc:spChg chg="del">
          <ac:chgData name="Moath Almomani" userId="ff116c73-3ed4-4407-a8d2-899e4a260434" providerId="ADAL" clId="{3F717A10-AD02-42CF-BABC-6F49D51F0516}" dt="2021-08-04T09:37:24.002" v="3"/>
          <ac:spMkLst>
            <pc:docMk/>
            <pc:sldMk cId="2514924934" sldId="315"/>
            <ac:spMk id="31" creationId="{7EBFDB7D-DD97-44CE-AFFB-458781A3DB9B}"/>
          </ac:spMkLst>
        </pc:spChg>
        <pc:spChg chg="del">
          <ac:chgData name="Moath Almomani" userId="ff116c73-3ed4-4407-a8d2-899e4a260434" providerId="ADAL" clId="{3F717A10-AD02-42CF-BABC-6F49D51F0516}" dt="2021-08-04T09:37:24.002" v="3"/>
          <ac:spMkLst>
            <pc:docMk/>
            <pc:sldMk cId="2514924934" sldId="315"/>
            <ac:spMk id="32" creationId="{50F864A1-23CF-4954-887F-3C4458622A68}"/>
          </ac:spMkLst>
        </pc:spChg>
        <pc:spChg chg="del">
          <ac:chgData name="Moath Almomani" userId="ff116c73-3ed4-4407-a8d2-899e4a260434" providerId="ADAL" clId="{3F717A10-AD02-42CF-BABC-6F49D51F0516}" dt="2021-08-04T09:37:24.002" v="3"/>
          <ac:spMkLst>
            <pc:docMk/>
            <pc:sldMk cId="2514924934" sldId="315"/>
            <ac:spMk id="33" creationId="{8D313E8C-7457-407E-BDA5-EACA44D38247}"/>
          </ac:spMkLst>
        </pc:spChg>
      </pc:sldChg>
      <pc:sldChg chg="addSp delSp modSp add mod">
        <pc:chgData name="Moath Almomani" userId="ff116c73-3ed4-4407-a8d2-899e4a260434" providerId="ADAL" clId="{3F717A10-AD02-42CF-BABC-6F49D51F0516}" dt="2021-08-04T09:39:13.685" v="43" actId="1076"/>
        <pc:sldMkLst>
          <pc:docMk/>
          <pc:sldMk cId="911208218" sldId="316"/>
        </pc:sldMkLst>
        <pc:spChg chg="del">
          <ac:chgData name="Moath Almomani" userId="ff116c73-3ed4-4407-a8d2-899e4a260434" providerId="ADAL" clId="{3F717A10-AD02-42CF-BABC-6F49D51F0516}" dt="2021-08-04T09:37:43.500" v="5" actId="478"/>
          <ac:spMkLst>
            <pc:docMk/>
            <pc:sldMk cId="911208218" sldId="316"/>
            <ac:spMk id="4" creationId="{00000000-0000-0000-0000-000000000000}"/>
          </ac:spMkLst>
        </pc:spChg>
        <pc:spChg chg="add mod">
          <ac:chgData name="Moath Almomani" userId="ff116c73-3ed4-4407-a8d2-899e4a260434" providerId="ADAL" clId="{3F717A10-AD02-42CF-BABC-6F49D51F0516}" dt="2021-08-04T09:37:44.463" v="6"/>
          <ac:spMkLst>
            <pc:docMk/>
            <pc:sldMk cId="911208218" sldId="316"/>
            <ac:spMk id="9" creationId="{065BABBA-DFD8-41A2-A731-0621F794EF95}"/>
          </ac:spMkLst>
        </pc:spChg>
        <pc:spChg chg="add mod">
          <ac:chgData name="Moath Almomani" userId="ff116c73-3ed4-4407-a8d2-899e4a260434" providerId="ADAL" clId="{3F717A10-AD02-42CF-BABC-6F49D51F0516}" dt="2021-08-04T09:38:18.178" v="12" actId="20577"/>
          <ac:spMkLst>
            <pc:docMk/>
            <pc:sldMk cId="911208218" sldId="316"/>
            <ac:spMk id="10" creationId="{EA3C74F0-0C4A-41B2-8390-5D9F2A14ACB2}"/>
          </ac:spMkLst>
        </pc:spChg>
        <pc:spChg chg="add mod">
          <ac:chgData name="Moath Almomani" userId="ff116c73-3ed4-4407-a8d2-899e4a260434" providerId="ADAL" clId="{3F717A10-AD02-42CF-BABC-6F49D51F0516}" dt="2021-08-04T09:39:13.685" v="43" actId="1076"/>
          <ac:spMkLst>
            <pc:docMk/>
            <pc:sldMk cId="911208218" sldId="316"/>
            <ac:spMk id="11" creationId="{5A732883-10D0-4B76-9A20-1E37D2545CD4}"/>
          </ac:spMkLst>
        </pc:spChg>
        <pc:spChg chg="del">
          <ac:chgData name="Moath Almomani" userId="ff116c73-3ed4-4407-a8d2-899e4a260434" providerId="ADAL" clId="{3F717A10-AD02-42CF-BABC-6F49D51F0516}" dt="2021-08-04T09:37:43.500" v="5" actId="478"/>
          <ac:spMkLst>
            <pc:docMk/>
            <pc:sldMk cId="911208218" sldId="316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Politica"/>
                <a:ea typeface="Politica" charset="0"/>
                <a:cs typeface="Politica" charset="0"/>
              </a:rPr>
              <a:t>We are Fab lab Studio 56 teaching youth about digital fabrication, design and computer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Politica"/>
              <a:ea typeface="Politica" charset="0"/>
              <a:cs typeface="Poli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Politica"/>
                <a:ea typeface="Politica" charset="0"/>
                <a:cs typeface="Politica" charset="0"/>
              </a:rPr>
              <a:t>Studio 56 has 3 main zones: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Revision for voltage, current,</a:t>
            </a:r>
            <a:r>
              <a:rPr lang="en-US" baseline="0" dirty="0"/>
              <a:t> resistance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78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9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about examples found in </a:t>
            </a:r>
            <a:r>
              <a:rPr lang="en-US" dirty="0" err="1"/>
              <a:t>arduino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first program (empty)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program</a:t>
            </a:r>
            <a:r>
              <a:rPr lang="en-US" baseline="0" dirty="0"/>
              <a:t> to explain for the students how to upload the Arduino code to the Arduino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65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the</a:t>
            </a:r>
            <a:r>
              <a:rPr lang="en-US" baseline="0" dirty="0"/>
              <a:t> students to check the number of pins on the Arduino.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Explain for them pinMode instruction and tell them how to write it.</a:t>
            </a:r>
          </a:p>
          <a:p>
            <a:r>
              <a:rPr lang="en-US" baseline="0" dirty="0"/>
              <a:t>Explain for them digitalWrite instruction and tell them how to write it.</a:t>
            </a:r>
            <a:endParaRPr lang="en-US" dirty="0"/>
          </a:p>
          <a:p>
            <a:r>
              <a:rPr lang="en-US" dirty="0"/>
              <a:t>Our first program (empty), then start writing the program instruction by instruction with clarify for all instructions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4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Wiring the circuit to blink the LED</a:t>
            </a:r>
          </a:p>
          <a:p>
            <a:endParaRPr lang="en-US" dirty="0"/>
          </a:p>
          <a:p>
            <a:r>
              <a:rPr lang="en-US" dirty="0"/>
              <a:t>How to write your</a:t>
            </a:r>
            <a:r>
              <a:rPr lang="en-US" baseline="0" dirty="0"/>
              <a:t> code: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90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this code explain for students how does delay instruction work.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auses the program for the amount of time (in milliseconds) specified as parameter. (There are 1000 milliseconds in a second.)</a:t>
            </a:r>
            <a:endParaRPr lang="en-US" dirty="0"/>
          </a:p>
          <a:p>
            <a:r>
              <a:rPr lang="en-US" dirty="0"/>
              <a:t>File &gt;&gt;Examples &gt;&gt; Basic &gt;&gt; Blink (Blinking LED)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82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the past</a:t>
            </a:r>
            <a:r>
              <a:rPr lang="en-US" baseline="0" dirty="0"/>
              <a:t> project add another LED to explain how to define more than Arduino pin at the same program.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0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the code of two LED, you can find that there are two </a:t>
            </a:r>
            <a:r>
              <a:rPr lang="en-US" baseline="0" dirty="0" err="1"/>
              <a:t>pinMode’s</a:t>
            </a:r>
            <a:r>
              <a:rPr lang="en-US" baseline="0" dirty="0"/>
              <a:t> and two </a:t>
            </a:r>
            <a:r>
              <a:rPr lang="en-US" baseline="0" dirty="0" err="1"/>
              <a:t>digitalWrite’s</a:t>
            </a:r>
            <a:r>
              <a:rPr lang="en-US" baseline="0" dirty="0"/>
              <a:t> in the code.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After controlling two LED</a:t>
            </a:r>
            <a:r>
              <a:rPr lang="en-US" baseline="0" dirty="0">
                <a:latin typeface="+mn-lt"/>
              </a:rPr>
              <a:t>, three LED should be easy, so in this activity we will build a traffic light.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1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baseline="0" dirty="0"/>
              <a:t>Discuss they ways that they will do to test a battery.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="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baseline="0" dirty="0"/>
              <a:t>Identify the possible best solutions</a:t>
            </a:r>
            <a:r>
              <a:rPr lang="en-US" b="0" baseline="0" dirty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Lights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baseline="0" dirty="0"/>
              <a:t>3. Ask the students what does empty of full mean? Full of what or empty of what?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 dirty="0"/>
              <a:t>   Introduce the voltage …. </a:t>
            </a:r>
            <a:r>
              <a:rPr lang="en-US" sz="1200" b="1" dirty="0"/>
              <a:t>Voltage</a:t>
            </a:r>
            <a:r>
              <a:rPr lang="en-US" sz="1200" dirty="0"/>
              <a:t> is what makes electric charges move. </a:t>
            </a:r>
            <a:r>
              <a:rPr lang="en-US" b="0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28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</a:t>
            </a:r>
            <a:r>
              <a:rPr lang="en-US" baseline="0" dirty="0"/>
              <a:t> the code of the traffic light.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81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</a:t>
            </a:r>
            <a:r>
              <a:rPr lang="en-US" baseline="0" dirty="0"/>
              <a:t> the code of the traffic light.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52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</a:t>
            </a:r>
            <a:r>
              <a:rPr lang="en-US" baseline="0" dirty="0"/>
              <a:t> the code of the traffic light.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09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8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87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20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29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37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3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Ask</a:t>
            </a:r>
            <a:r>
              <a:rPr lang="en-US" baseline="0" dirty="0"/>
              <a:t> students what are the smallest computers that you know and listen to the students answers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Give examples for the computers and tell them a story about how the first computer before 40 years become one thousands times smaller now.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6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of the </a:t>
            </a:r>
            <a:r>
              <a:rPr lang="en-US"/>
              <a:t>final proto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5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of the final proto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Arduino </a:t>
            </a:r>
          </a:p>
          <a:p>
            <a:r>
              <a:rPr lang="en-US" dirty="0"/>
              <a:t>Assistance will introduce the Arduinos for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9786-DB1B-4EE6-873C-FAFFF25247A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5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9786-DB1B-4EE6-873C-FAFFF25247A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4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7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 quick review about breadboard wiring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9786-DB1B-4EE6-873C-FAFFF25247A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5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</a:t>
            </a:r>
            <a:r>
              <a:rPr lang="en-US" baseline="0" dirty="0"/>
              <a:t> the students to build this activity as a revision for level two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EF9DF-2D43-0049-9632-EA87D1B5ABA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5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4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5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7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2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3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0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1"/>
            <a:ext cx="12192001" cy="5526759"/>
            <a:chOff x="-1" y="1007391"/>
            <a:chExt cx="12192001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46"/>
            <a:stretch/>
          </p:blipFill>
          <p:spPr>
            <a:xfrm>
              <a:off x="5736698" y="1007391"/>
              <a:ext cx="6455302" cy="552675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BABBA-DFD8-41A2-A731-0621F794EF95}"/>
              </a:ext>
            </a:extLst>
          </p:cNvPr>
          <p:cNvSpPr txBox="1"/>
          <p:nvPr/>
        </p:nvSpPr>
        <p:spPr>
          <a:xfrm>
            <a:off x="45024" y="1116718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Battery Tester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C74F0-0C4A-41B2-8390-5D9F2A14ACB2}"/>
              </a:ext>
            </a:extLst>
          </p:cNvPr>
          <p:cNvSpPr txBox="1"/>
          <p:nvPr/>
        </p:nvSpPr>
        <p:spPr>
          <a:xfrm>
            <a:off x="45024" y="2040048"/>
            <a:ext cx="129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Electronics</a:t>
            </a:r>
          </a:p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11-14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32883-10D0-4B76-9A20-1E37D2545CD4}"/>
              </a:ext>
            </a:extLst>
          </p:cNvPr>
          <p:cNvSpPr txBox="1"/>
          <p:nvPr/>
        </p:nvSpPr>
        <p:spPr>
          <a:xfrm>
            <a:off x="3862379" y="1224440"/>
            <a:ext cx="800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4000" dirty="0">
                <a:solidFill>
                  <a:schemeClr val="bg1"/>
                </a:solidFill>
                <a:latin typeface="Politica" charset="0"/>
                <a:ea typeface="Politica" charset="0"/>
              </a:rPr>
              <a:t>فاحص البطارية </a:t>
            </a:r>
            <a:endParaRPr lang="en-US" sz="4000" dirty="0">
              <a:solidFill>
                <a:schemeClr val="bg1"/>
              </a:solidFill>
              <a:latin typeface="Politica" charset="0"/>
              <a:ea typeface="Poli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56CE14-1FBC-4D2A-BE31-20637747FAA4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C5E898-3169-45AE-83D9-F4F761077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579456-6E8D-46F2-BDC6-52FE52A3E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0672A0-F40A-493B-86DA-51DE121B13A8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90" y="1465784"/>
            <a:ext cx="4487509" cy="48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9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AD41726-3428-4CCC-AE73-52EA04BAE2B4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7EC21F-C996-4016-8151-4060C4065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7043E1-7D20-41F7-8014-28D980512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A097BED-660C-41AA-9AC6-60B114A2B800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 anchor="t"/>
          <a:lstStyle/>
          <a:p>
            <a:r>
              <a:rPr lang="en-US" dirty="0"/>
              <a:t>Voltage and Current</a:t>
            </a:r>
          </a:p>
        </p:txBody>
      </p:sp>
      <p:pic>
        <p:nvPicPr>
          <p:cNvPr id="11" name="Content Placeholder 3" descr="cartoonohmlaw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-748"/>
          <a:stretch>
            <a:fillRect/>
          </a:stretch>
        </p:blipFill>
        <p:spPr>
          <a:xfrm>
            <a:off x="2428649" y="1052991"/>
            <a:ext cx="6408472" cy="5418758"/>
          </a:xfrm>
        </p:spPr>
      </p:pic>
    </p:spTree>
    <p:extLst>
      <p:ext uri="{BB962C8B-B14F-4D97-AF65-F5344CB8AC3E}">
        <p14:creationId xmlns:p14="http://schemas.microsoft.com/office/powerpoint/2010/main" val="33834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4109" y="331304"/>
            <a:ext cx="6347713" cy="1320800"/>
          </a:xfrm>
        </p:spPr>
        <p:txBody>
          <a:bodyPr/>
          <a:lstStyle/>
          <a:p>
            <a:r>
              <a:rPr lang="en-US" dirty="0"/>
              <a:t>Arduino Programming</a:t>
            </a:r>
          </a:p>
        </p:txBody>
      </p:sp>
      <p:pic>
        <p:nvPicPr>
          <p:cNvPr id="2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48" y="991704"/>
            <a:ext cx="7197534" cy="539815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B4417A0-8825-485C-B0F6-17C485F67CEB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0728A5-6355-4233-B706-14409BD1B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EB97C2D-9225-4318-873C-56FF02FA8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BBD1A1-86EC-4300-8149-3088BA3831BF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324600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4417A0-8825-485C-B0F6-17C485F67CEB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0728A5-6355-4233-B706-14409BD1B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B97C2D-9225-4318-873C-56FF02FA8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DBBD1A1-86EC-4300-8149-3088BA3831BF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 dirty="0"/>
              <a:t>Main Arduino Functions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void setup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{}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The setup code written to run once: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void loop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{}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The loop code written to run repeatedly:</a:t>
            </a:r>
          </a:p>
        </p:txBody>
      </p:sp>
    </p:spTree>
    <p:extLst>
      <p:ext uri="{BB962C8B-B14F-4D97-AF65-F5344CB8AC3E}">
        <p14:creationId xmlns:p14="http://schemas.microsoft.com/office/powerpoint/2010/main" val="312474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9401940-BCA0-4ECD-977C-9683E78C6625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57DCF1-2860-4B7B-8D41-49A3F084B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E2C923-6A27-45DA-8A13-7CBF292F0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313EE82-D698-42DA-84CE-C7DFAEE3C305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08086" y="145732"/>
            <a:ext cx="6347713" cy="1320800"/>
          </a:xfrm>
        </p:spPr>
        <p:txBody>
          <a:bodyPr/>
          <a:lstStyle/>
          <a:p>
            <a:r>
              <a:rPr lang="en-US" dirty="0"/>
              <a:t>Our First Example</a:t>
            </a:r>
          </a:p>
        </p:txBody>
      </p:sp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DCEC6B78-1011-4011-BC77-8A2C45239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6729" y="411711"/>
            <a:ext cx="4475868" cy="58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6EA6A89-7A36-407B-91DF-20792DF48622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CE67ABF-6268-44EA-90A8-EF8D87677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EA41540-6480-4534-9C26-574DE050A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877B013-9943-4B2C-B66B-B20E1FE1A28B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4F8734-4830-4EED-ADB4-429E4E625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644" y="1051174"/>
            <a:ext cx="5090929" cy="5699422"/>
          </a:xfrm>
          <a:prstGeom prst="rect">
            <a:avLst/>
          </a:prstGeom>
        </p:spPr>
      </p:pic>
      <p:pic>
        <p:nvPicPr>
          <p:cNvPr id="20" name="Picture 2" descr="Image result for arduino ports com">
            <a:extLst>
              <a:ext uri="{FF2B5EF4-FFF2-40B4-BE49-F238E27FC236}">
                <a16:creationId xmlns:a16="http://schemas.microsoft.com/office/drawing/2014/main" id="{E86C033A-843F-4F41-8DA4-CAAD4A55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34" y="1440071"/>
            <a:ext cx="5153631" cy="34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0AF3C6E-BA60-47A8-AF46-D9E16D97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84" y="0"/>
            <a:ext cx="6347714" cy="1320800"/>
          </a:xfrm>
        </p:spPr>
        <p:txBody>
          <a:bodyPr/>
          <a:lstStyle/>
          <a:p>
            <a:r>
              <a:rPr lang="en-US" dirty="0"/>
              <a:t>Our First Example</a:t>
            </a:r>
          </a:p>
        </p:txBody>
      </p:sp>
    </p:spTree>
    <p:extLst>
      <p:ext uri="{BB962C8B-B14F-4D97-AF65-F5344CB8AC3E}">
        <p14:creationId xmlns:p14="http://schemas.microsoft.com/office/powerpoint/2010/main" val="41931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C252DD-54DD-4B05-BA49-165A211A47C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385E4E-2B54-4E57-8CB7-C1C177514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41037D-A5B4-4C49-A37D-A44F4285F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24FC28F-7AFD-475C-8A06-5C1C3031682B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 dirty="0"/>
              <a:t>Basic Arduino Instructions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8494644" cy="3880773"/>
          </a:xfrm>
        </p:spPr>
        <p:txBody>
          <a:bodyPr/>
          <a:lstStyle/>
          <a:p>
            <a:r>
              <a:rPr lang="en-US" dirty="0"/>
              <a:t>pinMode( number of the pin , </a:t>
            </a:r>
            <a:r>
              <a:rPr lang="en-US" dirty="0">
                <a:solidFill>
                  <a:srgbClr val="FF0000"/>
                </a:solidFill>
              </a:rPr>
              <a:t>OUTPUT </a:t>
            </a:r>
            <a:r>
              <a:rPr lang="en-US" dirty="0"/>
              <a:t>/ </a:t>
            </a: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digitalWrite( number of pin, </a:t>
            </a:r>
            <a:r>
              <a:rPr lang="en-US" dirty="0">
                <a:solidFill>
                  <a:srgbClr val="FF0000"/>
                </a:solidFill>
              </a:rPr>
              <a:t>HIGH/LOW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1/0</a:t>
            </a:r>
            <a:r>
              <a:rPr lang="en-US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1455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/>
              <a:t>LED circuit with Arduino</a:t>
            </a:r>
          </a:p>
        </p:txBody>
      </p:sp>
      <p:pic>
        <p:nvPicPr>
          <p:cNvPr id="10" name="Picture 2" descr="نتيجة بحث الصور عن ‪arduino blink‬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0566" y="1905000"/>
            <a:ext cx="6089434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4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23" name="عنوان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 dirty="0"/>
              <a:t>Arduino first program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5" y="2047152"/>
            <a:ext cx="9406180" cy="399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1" name="عنوان 1"/>
          <p:cNvSpPr>
            <a:spLocks noGrp="1"/>
          </p:cNvSpPr>
          <p:nvPr>
            <p:ph type="title"/>
          </p:nvPr>
        </p:nvSpPr>
        <p:spPr>
          <a:xfrm>
            <a:off x="336550" y="96838"/>
            <a:ext cx="6347713" cy="1320800"/>
          </a:xfrm>
        </p:spPr>
        <p:txBody>
          <a:bodyPr/>
          <a:lstStyle/>
          <a:p>
            <a:r>
              <a:rPr lang="en-US" dirty="0"/>
              <a:t>Controlling Two LED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01" y="1185034"/>
            <a:ext cx="84486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2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7B8D71A7-629A-49AE-99A7-AE3F5F745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976E2-F309-462B-9964-CF1825FFB057}"/>
              </a:ext>
            </a:extLst>
          </p:cNvPr>
          <p:cNvSpPr txBox="1"/>
          <p:nvPr/>
        </p:nvSpPr>
        <p:spPr>
          <a:xfrm>
            <a:off x="8738880" y="285763"/>
            <a:ext cx="271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Politica" panose="02000506060000020004"/>
              </a:rPr>
              <a:t>Who are we?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DA12267-032E-4700-8032-6F30DFA8B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37" y="893125"/>
            <a:ext cx="1662300" cy="14930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70388A-A297-48BE-84DF-B4636583B4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608653" y="1768873"/>
            <a:ext cx="1583327" cy="32522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63E4506-78CC-450F-B675-EC079FA4AE69}"/>
              </a:ext>
            </a:extLst>
          </p:cNvPr>
          <p:cNvSpPr txBox="1"/>
          <p:nvPr/>
        </p:nvSpPr>
        <p:spPr>
          <a:xfrm>
            <a:off x="8870952" y="4838221"/>
            <a:ext cx="60970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/>
                <a:ea typeface="Politica" charset="0"/>
                <a:cs typeface="Politica" charset="0"/>
              </a:rPr>
              <a:t>Software Zone.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F0"/>
                </a:solidFill>
                <a:latin typeface="Politica"/>
                <a:ea typeface="Politica" charset="0"/>
                <a:cs typeface="Politica" charset="0"/>
              </a:rPr>
              <a:t>Technology </a:t>
            </a:r>
            <a:r>
              <a:rPr lang="en-US" sz="2800" dirty="0">
                <a:solidFill>
                  <a:srgbClr val="00B0F0"/>
                </a:solidFill>
                <a:latin typeface="Politica"/>
                <a:ea typeface="Politica" charset="0"/>
                <a:cs typeface="Politica" charset="0"/>
              </a:rPr>
              <a:t>Zone</a:t>
            </a:r>
            <a:r>
              <a:rPr lang="en-US" sz="2800" dirty="0">
                <a:latin typeface="Politica"/>
                <a:ea typeface="Politica" charset="0"/>
                <a:cs typeface="Politica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/>
                <a:ea typeface="Politica" charset="0"/>
                <a:cs typeface="Politica" charset="0"/>
              </a:rPr>
              <a:t>Creative Zone.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FE564-C7B7-4975-9919-1265A035AF51}"/>
              </a:ext>
            </a:extLst>
          </p:cNvPr>
          <p:cNvSpPr txBox="1"/>
          <p:nvPr/>
        </p:nvSpPr>
        <p:spPr>
          <a:xfrm>
            <a:off x="9326797" y="2544060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600" b="1" dirty="0">
                <a:solidFill>
                  <a:schemeClr val="accent5">
                    <a:lumMod val="75000"/>
                  </a:schemeClr>
                </a:solidFill>
                <a:latin typeface="Politica" panose="02000506060000020004"/>
              </a:rPr>
              <a:t>من نحن؟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51492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 dirty="0"/>
              <a:t>Arduino program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6" y="1877102"/>
            <a:ext cx="8324624" cy="39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3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 dirty="0"/>
              <a:t>Arduino Traffic Light</a:t>
            </a:r>
          </a:p>
        </p:txBody>
      </p:sp>
      <p:pic>
        <p:nvPicPr>
          <p:cNvPr id="12" name="صورة 6" descr="نتيجة بحث الصور عن ‪traffic light with arduino‬‏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374" y="2223468"/>
            <a:ext cx="5944865" cy="3755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019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 dirty="0"/>
              <a:t>Arduino Traffic Light Code</a:t>
            </a:r>
          </a:p>
        </p:txBody>
      </p:sp>
      <p:pic>
        <p:nvPicPr>
          <p:cNvPr id="13" name="Content Placeholder 3" descr="../Desktop/Screen%20Shot%202017-01-20%20at%2010.14.14%20PM.pn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3567" y="1807028"/>
            <a:ext cx="4267200" cy="4651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80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Content Placeholder 3" descr="../Desktop/Screen%20Shot%202017-01-20%20at%2010.14.14%20PM.pn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4491" y="1247598"/>
            <a:ext cx="4419430" cy="4602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09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8" name="Picture 4" descr="Image result for battery energy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65" y="4465979"/>
            <a:ext cx="3714116" cy="20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8488" y="1366478"/>
            <a:ext cx="1065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make the battery tester that will indicate the battery status by light   </a:t>
            </a:r>
          </a:p>
        </p:txBody>
      </p:sp>
      <p:pic>
        <p:nvPicPr>
          <p:cNvPr id="1026" name="Picture 2" descr="Image result for red yellow green light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3911" y="2104019"/>
            <a:ext cx="2234271" cy="30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1" y="2140669"/>
            <a:ext cx="105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Empty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6933" y="2140669"/>
            <a:ext cx="90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1059" y="2140669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High</a:t>
            </a:r>
          </a:p>
        </p:txBody>
      </p:sp>
      <p:sp>
        <p:nvSpPr>
          <p:cNvPr id="2" name="Rectangle 1"/>
          <p:cNvSpPr/>
          <p:nvPr/>
        </p:nvSpPr>
        <p:spPr>
          <a:xfrm>
            <a:off x="4032770" y="393239"/>
            <a:ext cx="4670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Battery Tester Code</a:t>
            </a:r>
          </a:p>
        </p:txBody>
      </p:sp>
    </p:spTree>
    <p:extLst>
      <p:ext uri="{BB962C8B-B14F-4D97-AF65-F5344CB8AC3E}">
        <p14:creationId xmlns:p14="http://schemas.microsoft.com/office/powerpoint/2010/main" val="2241058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050" name="Picture 2" descr="https://cdn.instructables.com/FMR/8HMI/IJYKO02R/FMR8HMIIJYKO02R.LARGE.jpg?auto=webp&amp;width=1024&amp;fit=bou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9" y="950838"/>
            <a:ext cx="10738619" cy="51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3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84" y="992622"/>
            <a:ext cx="4980541" cy="46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8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86" y="1166193"/>
            <a:ext cx="7192373" cy="30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4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58" y="1484243"/>
            <a:ext cx="7347147" cy="38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0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62" y="2047045"/>
            <a:ext cx="8644215" cy="29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" y="0"/>
            <a:ext cx="1910306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028" name="Picture 4" descr="Image result for battery energy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34" y="2182090"/>
            <a:ext cx="5656341" cy="28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9213" y="1439490"/>
            <a:ext cx="802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dirty="0"/>
              <a:t>كيف يمكن معرفة حالة البطارية؟</a:t>
            </a:r>
            <a:endParaRPr lang="en-US" sz="3200" dirty="0"/>
          </a:p>
          <a:p>
            <a:pPr algn="ctr"/>
            <a:r>
              <a:rPr lang="en-US" sz="3200" dirty="0"/>
              <a:t>How can we indicate a battery status?</a:t>
            </a:r>
          </a:p>
        </p:txBody>
      </p:sp>
    </p:spTree>
    <p:extLst>
      <p:ext uri="{BB962C8B-B14F-4D97-AF65-F5344CB8AC3E}">
        <p14:creationId xmlns:p14="http://schemas.microsoft.com/office/powerpoint/2010/main" val="411751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40" y="1518615"/>
            <a:ext cx="8736637" cy="31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93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D3229-C182-4C19-A118-EE87DB6ACBFC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0161BB-770C-452A-835C-0E5C4B117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8478A8-4B8B-47AB-B59A-91FC17272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588337-15B6-4232-BA6D-338B107B79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45" y="1537873"/>
            <a:ext cx="7121245" cy="41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53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lum bright="100000"/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5"/>
          <a:stretch/>
        </p:blipFill>
        <p:spPr>
          <a:xfrm>
            <a:off x="9005251" y="-143168"/>
            <a:ext cx="3316781" cy="6228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5977" y="216453"/>
            <a:ext cx="5446644" cy="1320800"/>
          </a:xfrm>
        </p:spPr>
        <p:txBody>
          <a:bodyPr>
            <a:normAutofit/>
          </a:bodyPr>
          <a:lstStyle/>
          <a:p>
            <a:r>
              <a:rPr lang="en-US" sz="4000" dirty="0"/>
              <a:t>Let’s test our code and make sure it 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08" y="1863771"/>
            <a:ext cx="6156411" cy="461730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77184" y="234123"/>
            <a:ext cx="5446644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sz="3600" dirty="0"/>
              <a:t>هيا لنفحص الكود الخاص بنا ونتاكد من عمله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190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50" y="6269817"/>
            <a:ext cx="1310892" cy="4144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16042" y="6269817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4558" y="225278"/>
            <a:ext cx="5722989" cy="1320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Let’s make our device and connect the electronics with the box inside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58609" y="225278"/>
            <a:ext cx="530942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sz="2800" b="1" dirty="0">
                <a:solidFill>
                  <a:schemeClr val="bg1"/>
                </a:solidFill>
              </a:rPr>
              <a:t>هيا لنصنع جهازنا ونوصل الاكترونيات داخل الصندوق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64" y="1546078"/>
            <a:ext cx="3415415" cy="47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2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38701-19BD-4362-801F-67E2B0FB7691}"/>
              </a:ext>
            </a:extLst>
          </p:cNvPr>
          <p:cNvSpPr txBox="1"/>
          <p:nvPr/>
        </p:nvSpPr>
        <p:spPr>
          <a:xfrm>
            <a:off x="2482713" y="1368380"/>
            <a:ext cx="8723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JO" sz="32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اليوم سوف نصنع جهاز يحتوي على كمبيوتر صغير لقياس طاقة البطارية ومن ثم </a:t>
            </a:r>
            <a:r>
              <a:rPr lang="ar-JO" sz="3200" b="1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اضائة </a:t>
            </a:r>
            <a:r>
              <a:rPr lang="ar-JO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صمام مشع </a:t>
            </a:r>
            <a:r>
              <a:rPr lang="ar-JO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حسب حالة البطارية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5438701-19BD-4362-801F-67E2B0FB7691}"/>
              </a:ext>
            </a:extLst>
          </p:cNvPr>
          <p:cNvSpPr txBox="1"/>
          <p:nvPr/>
        </p:nvSpPr>
        <p:spPr>
          <a:xfrm>
            <a:off x="2482713" y="3198455"/>
            <a:ext cx="8723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Today we will make a device that has a </a:t>
            </a:r>
            <a:r>
              <a:rPr lang="en-US" sz="3200" b="1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small computer </a:t>
            </a:r>
            <a:r>
              <a:rPr lang="en-US" sz="32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to measure a battery</a:t>
            </a:r>
            <a:r>
              <a:rPr lang="ar-JO" sz="32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32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energy and indicates 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its </a:t>
            </a:r>
            <a:r>
              <a:rPr lang="en-US" sz="32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status on LED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7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 dirty="0"/>
              <a:t>Arduino</a:t>
            </a:r>
          </a:p>
        </p:txBody>
      </p:sp>
      <p:pic>
        <p:nvPicPr>
          <p:cNvPr id="7" name="Picture 2" descr="نتيجة بحث الصور عن ‪arduino mega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4" y="1930400"/>
            <a:ext cx="4128052" cy="4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83699" y="2054039"/>
            <a:ext cx="731520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JO" sz="3600" dirty="0"/>
              <a:t>لوحة الاردوينو هي عبارة عن حاسوب صغير له قدرات محددة مقارنة مع الحاسوب المحمول او المكتبي</a:t>
            </a:r>
            <a:endParaRPr lang="en-US" sz="3600" dirty="0"/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83700" y="4377627"/>
            <a:ext cx="731520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Arduino board is a small computer, so it has limited capabilities comparing with a laptop or a PC.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15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71224" y="252829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Arduino </a:t>
            </a:r>
            <a:r>
              <a:rPr lang="en-US" b="1" dirty="0">
                <a:latin typeface="Century Gothic" panose="020B0502020202020204" pitchFamily="34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4B99-BE1A-4A0C-9FBA-EA9295BFE448}"/>
              </a:ext>
            </a:extLst>
          </p:cNvPr>
          <p:cNvSpPr txBox="1"/>
          <p:nvPr/>
        </p:nvSpPr>
        <p:spPr>
          <a:xfrm>
            <a:off x="10278632" y="616639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257222-B85A-442C-849A-045F0A429D7E}"/>
              </a:ext>
            </a:extLst>
          </p:cNvPr>
          <p:cNvGrpSpPr/>
          <p:nvPr/>
        </p:nvGrpSpPr>
        <p:grpSpPr>
          <a:xfrm>
            <a:off x="8863472" y="6166396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06B0CF-F8C0-43A1-83E9-6A1161A26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C6DF42-5800-4ECB-9186-C48A90396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428A4BDD-4092-4DD4-B97A-452152399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71224" y="1690688"/>
            <a:ext cx="6492248" cy="43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2D4B99-BE1A-4A0C-9FBA-EA9295BFE448}"/>
              </a:ext>
            </a:extLst>
          </p:cNvPr>
          <p:cNvSpPr txBox="1"/>
          <p:nvPr/>
        </p:nvSpPr>
        <p:spPr>
          <a:xfrm>
            <a:off x="10278632" y="616639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257222-B85A-442C-849A-045F0A429D7E}"/>
              </a:ext>
            </a:extLst>
          </p:cNvPr>
          <p:cNvGrpSpPr/>
          <p:nvPr/>
        </p:nvGrpSpPr>
        <p:grpSpPr>
          <a:xfrm>
            <a:off x="8863472" y="6166396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06B0CF-F8C0-43A1-83E9-6A1161A26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C6DF42-5800-4ECB-9186-C48A90396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94586"/>
            <a:ext cx="6347713" cy="1320800"/>
          </a:xfrm>
        </p:spPr>
        <p:txBody>
          <a:bodyPr/>
          <a:lstStyle/>
          <a:p>
            <a:r>
              <a:rPr lang="en-US" dirty="0"/>
              <a:t>Arduino IDE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399" y="1615386"/>
            <a:ext cx="5373757" cy="1592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The Arduino Software (IDE) allows you to write programs and upload them to your board. </a:t>
            </a:r>
          </a:p>
        </p:txBody>
      </p:sp>
      <p:pic>
        <p:nvPicPr>
          <p:cNvPr id="13" name="Picture 10" descr="Image result for arduino IDE logo">
            <a:extLst>
              <a:ext uri="{FF2B5EF4-FFF2-40B4-BE49-F238E27FC236}">
                <a16:creationId xmlns:a16="http://schemas.microsoft.com/office/drawing/2014/main" id="{66A71A80-C23F-48B6-9C26-B3E8540F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93" y="3417947"/>
            <a:ext cx="4300287" cy="322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34539" y="1615385"/>
            <a:ext cx="5373757" cy="1592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ar-JO" sz="3200" dirty="0"/>
              <a:t>برنامج الاردوينو يسمح لك بكتابة نصوص البرمجة وتحميلها على لوحة الاردوينو.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342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/>
              <a:t>Arduino IDE</a:t>
            </a:r>
          </a:p>
        </p:txBody>
      </p:sp>
      <p:pic>
        <p:nvPicPr>
          <p:cNvPr id="13" name="Picture 2" descr="Image result for arduino IDE">
            <a:extLst>
              <a:ext uri="{FF2B5EF4-FFF2-40B4-BE49-F238E27FC236}">
                <a16:creationId xmlns:a16="http://schemas.microsoft.com/office/drawing/2014/main" id="{07D94D26-ACA6-4C8E-A4F9-F69BE37F4A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501" y="374508"/>
            <a:ext cx="5832352" cy="648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2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Related image">
            <a:extLst>
              <a:ext uri="{FF2B5EF4-FFF2-40B4-BE49-F238E27FC236}">
                <a16:creationId xmlns:a16="http://schemas.microsoft.com/office/drawing/2014/main" id="{1073A803-5FEC-48C3-AF8C-1E4352AB30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642" y="3276600"/>
            <a:ext cx="2574758" cy="25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6D0FC9-628F-496A-980B-AE111D159FC5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5AAA42-F7A4-4798-8737-058B99BB6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B52510-3890-4A14-BD84-DDD07AA03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6BC8880-2369-4ACB-A98A-BEFA75C5B4AE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 anchor="t"/>
          <a:lstStyle/>
          <a:p>
            <a:r>
              <a:rPr lang="en-US" dirty="0"/>
              <a:t>Bread board wiring</a:t>
            </a:r>
            <a:endParaRPr lang="en-US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3" name="Content Placeholder 3" descr="The &lt;strong&gt;Breadboard&lt;/strong&gt; – LED &lt;strong&gt;circuit&lt;/strong&gt; | Backward Workshop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07" y="1599934"/>
            <a:ext cx="5291630" cy="4499309"/>
          </a:xfrm>
        </p:spPr>
      </p:pic>
    </p:spTree>
    <p:extLst>
      <p:ext uri="{BB962C8B-B14F-4D97-AF65-F5344CB8AC3E}">
        <p14:creationId xmlns:p14="http://schemas.microsoft.com/office/powerpoint/2010/main" val="326588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2770</TotalTime>
  <Words>825</Words>
  <Application>Microsoft Office PowerPoint</Application>
  <PresentationFormat>Widescreen</PresentationFormat>
  <Paragraphs>154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Georgia</vt:lpstr>
      <vt:lpstr>Politica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Arduino</vt:lpstr>
      <vt:lpstr>Arduino Uno</vt:lpstr>
      <vt:lpstr>Arduino IDE</vt:lpstr>
      <vt:lpstr>Arduino IDE</vt:lpstr>
      <vt:lpstr>Bread board wiring</vt:lpstr>
      <vt:lpstr>Activity</vt:lpstr>
      <vt:lpstr>Voltage and Current</vt:lpstr>
      <vt:lpstr>Arduino Programming</vt:lpstr>
      <vt:lpstr>Main Arduino Functions</vt:lpstr>
      <vt:lpstr>Our First Example</vt:lpstr>
      <vt:lpstr>Our First Example</vt:lpstr>
      <vt:lpstr>Basic Arduino Instructions </vt:lpstr>
      <vt:lpstr>LED circuit with Arduino</vt:lpstr>
      <vt:lpstr>Arduino first program</vt:lpstr>
      <vt:lpstr>Controlling Two LED </vt:lpstr>
      <vt:lpstr>Arduino program</vt:lpstr>
      <vt:lpstr>Arduino Traffic Light</vt:lpstr>
      <vt:lpstr>Arduino Traffic Light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test our code and make sure it works</vt:lpstr>
      <vt:lpstr>Let’s make our device and connect the electronics with the box inside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188</cp:revision>
  <dcterms:created xsi:type="dcterms:W3CDTF">2019-08-27T05:15:07Z</dcterms:created>
  <dcterms:modified xsi:type="dcterms:W3CDTF">2021-11-23T08:30:00Z</dcterms:modified>
</cp:coreProperties>
</file>