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6" r:id="rId4"/>
    <p:sldId id="291" r:id="rId5"/>
    <p:sldId id="399" r:id="rId6"/>
    <p:sldId id="405" r:id="rId7"/>
    <p:sldId id="378" r:id="rId8"/>
    <p:sldId id="3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ARAH ♥" initials="Š♥" lastIdx="1" clrIdx="0">
    <p:extLst>
      <p:ext uri="{19B8F6BF-5375-455C-9EA6-DF929625EA0E}">
        <p15:presenceInfo xmlns:p15="http://schemas.microsoft.com/office/powerpoint/2012/main" userId="711c8199ab14c2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2E41"/>
    <a:srgbClr val="F3B12F"/>
    <a:srgbClr val="1D4999"/>
    <a:srgbClr val="4A5695"/>
    <a:srgbClr val="D2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91865" autoAdjust="0"/>
  </p:normalViewPr>
  <p:slideViewPr>
    <p:cSldViewPr snapToGrid="0" snapToObjects="1">
      <p:cViewPr varScale="1">
        <p:scale>
          <a:sx n="103" d="100"/>
          <a:sy n="103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8AAAB-A382-FC40-AAE5-751CE1CF36C6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0378D-BA1D-F143-A08D-3F1E4FE0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8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what we do in Studio5/6 and the age group we target.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0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8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client letter: explain to the participants the problem we have and ask them to suggest solutions to solve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7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Mobile applications are nowadays used to market for different fashion houses, products, …etc.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50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the program that we will be using today to make our application.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0378D-BA1D-F143-A08D-3F1E4FE066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3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7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9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9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2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1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7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66F8-A159-374A-93FD-CDE22B7453F0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2527-AB62-424A-A9C9-49DD8B400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2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48587" y="1"/>
            <a:ext cx="5943413" cy="10073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703" y="1007392"/>
            <a:ext cx="12192001" cy="5434048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025" y="1158586"/>
            <a:ext cx="6116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Qatari Games app</a:t>
            </a:r>
            <a:endParaRPr lang="ar-QA" sz="5400" b="1" dirty="0">
              <a:solidFill>
                <a:schemeClr val="bg1"/>
              </a:solidFill>
              <a:latin typeface="Politica" charset="0"/>
              <a:ea typeface="Politica" charset="0"/>
              <a:cs typeface="Politic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24" y="5779994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lum brigh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257" b="44113"/>
          <a:stretch/>
        </p:blipFill>
        <p:spPr>
          <a:xfrm>
            <a:off x="6242119" y="0"/>
            <a:ext cx="5949881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6FABCB-8763-4183-8FD7-701B7B9E5BF2}"/>
              </a:ext>
            </a:extLst>
          </p:cNvPr>
          <p:cNvSpPr txBox="1"/>
          <p:nvPr/>
        </p:nvSpPr>
        <p:spPr>
          <a:xfrm>
            <a:off x="37320" y="2080323"/>
            <a:ext cx="2761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Politica" panose="02000506060000020004" pitchFamily="2" charset="0"/>
              </a:rPr>
              <a:t>Mobile app development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B764AF-D4C9-421D-B4C5-8FF02F689A65}"/>
              </a:ext>
            </a:extLst>
          </p:cNvPr>
          <p:cNvSpPr txBox="1"/>
          <p:nvPr/>
        </p:nvSpPr>
        <p:spPr>
          <a:xfrm>
            <a:off x="3874402" y="3710437"/>
            <a:ext cx="232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QA" dirty="0">
                <a:solidFill>
                  <a:schemeClr val="bg1"/>
                </a:solidFill>
              </a:rPr>
              <a:t>تطوير </a:t>
            </a:r>
            <a:r>
              <a:rPr lang="ar-DZ" dirty="0">
                <a:solidFill>
                  <a:schemeClr val="bg1"/>
                </a:solidFill>
              </a:rPr>
              <a:t>التطبيقات الالكترونية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6D6DE8-8DA8-4B8F-AA8A-EB9944E4A441}"/>
              </a:ext>
            </a:extLst>
          </p:cNvPr>
          <p:cNvSpPr txBox="1"/>
          <p:nvPr/>
        </p:nvSpPr>
        <p:spPr>
          <a:xfrm>
            <a:off x="1642905" y="3026963"/>
            <a:ext cx="4884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4800" dirty="0">
                <a:solidFill>
                  <a:schemeClr val="bg1"/>
                </a:solidFill>
              </a:rPr>
              <a:t>تطبيق الألعاب القطرية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6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3642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415" t="8200" r="76033" b="38094"/>
          <a:stretch/>
        </p:blipFill>
        <p:spPr>
          <a:xfrm>
            <a:off x="1" y="-297710"/>
            <a:ext cx="2051594" cy="7155710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DBA70AB3-8402-4130-8019-3EFA205FE93F}"/>
              </a:ext>
            </a:extLst>
          </p:cNvPr>
          <p:cNvSpPr txBox="1">
            <a:spLocks/>
          </p:cNvSpPr>
          <p:nvPr/>
        </p:nvSpPr>
        <p:spPr>
          <a:xfrm>
            <a:off x="2544522" y="308013"/>
            <a:ext cx="8069894" cy="69873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dirty="0">
                <a:solidFill>
                  <a:schemeClr val="dk1"/>
                </a:solidFill>
                <a:latin typeface="Politica" panose="02000506060000020004" pitchFamily="2" charset="0"/>
                <a:ea typeface="Raleway ExtraBold"/>
                <a:cs typeface="Raleway ExtraBold"/>
              </a:rPr>
              <a:t>WHO</a:t>
            </a:r>
            <a:r>
              <a:rPr lang="en-US" sz="1600" b="1" dirty="0">
                <a:latin typeface="Politica" panose="02000506060000020004" pitchFamily="2" charset="0"/>
              </a:rPr>
              <a:t> </a:t>
            </a:r>
            <a:r>
              <a:rPr lang="en-US" sz="4400" b="1" dirty="0">
                <a:solidFill>
                  <a:schemeClr val="dk1"/>
                </a:solidFill>
                <a:latin typeface="Politica" panose="02000506060000020004" pitchFamily="2" charset="0"/>
                <a:ea typeface="Raleway ExtraBold"/>
                <a:cs typeface="Raleway ExtraBold"/>
                <a:sym typeface="Raleway ExtraBold"/>
              </a:rPr>
              <a:t>ARE</a:t>
            </a:r>
            <a:r>
              <a:rPr lang="en-US" sz="1600" b="1" dirty="0">
                <a:latin typeface="Politica" panose="02000506060000020004" pitchFamily="2" charset="0"/>
              </a:rPr>
              <a:t> </a:t>
            </a:r>
            <a:r>
              <a:rPr lang="en-US" sz="4400" b="1" dirty="0">
                <a:solidFill>
                  <a:schemeClr val="dk1"/>
                </a:solidFill>
                <a:latin typeface="Politica" panose="02000506060000020004" pitchFamily="2" charset="0"/>
                <a:ea typeface="Raleway ExtraBold"/>
                <a:cs typeface="Raleway ExtraBold"/>
              </a:rPr>
              <a:t>WE?</a:t>
            </a:r>
            <a:r>
              <a:rPr lang="ar-DZ" sz="4400" b="1" dirty="0">
                <a:solidFill>
                  <a:schemeClr val="dk1"/>
                </a:solidFill>
                <a:latin typeface="Politica" panose="02000506060000020004" pitchFamily="2" charset="0"/>
                <a:ea typeface="Raleway ExtraBold"/>
                <a:cs typeface="Raleway ExtraBold"/>
              </a:rPr>
              <a:t> </a:t>
            </a:r>
            <a:r>
              <a:rPr lang="ar-DZ" sz="4400" dirty="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</a:rPr>
              <a:t>من نحن؟                  </a:t>
            </a:r>
            <a:endParaRPr lang="en-US" sz="3600" b="1" i="1" dirty="0">
              <a:solidFill>
                <a:schemeClr val="tx1"/>
              </a:solidFill>
              <a:latin typeface="Roboto"/>
              <a:ea typeface="Roboto"/>
              <a:cs typeface="Roboto"/>
              <a:sym typeface="Work Sans Light"/>
            </a:endParaRP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C5E85B8-90A2-4A9E-BBB0-0D03E9C89C2C}"/>
              </a:ext>
            </a:extLst>
          </p:cNvPr>
          <p:cNvSpPr txBox="1">
            <a:spLocks/>
          </p:cNvSpPr>
          <p:nvPr/>
        </p:nvSpPr>
        <p:spPr>
          <a:xfrm>
            <a:off x="2507087" y="1273375"/>
            <a:ext cx="4432909" cy="511799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ar-DZ" sz="2000" dirty="0">
                <a:latin typeface="Consolas" panose="020B0609020204030204" pitchFamily="49" charset="0"/>
              </a:rPr>
              <a:t>ستوديو 5\6 هو مختبر تصنيع للأطفال الذين يتراوح أعمارهم بين عمر 7 و 18.</a:t>
            </a:r>
            <a:endParaRPr lang="en-US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</a:rPr>
              <a:t>STUDIO 5\6 is a fabrication lab targeting kids from age 7 to 18. </a:t>
            </a:r>
          </a:p>
          <a:p>
            <a:pPr marL="101600" algn="ctr" rtl="1"/>
            <a:r>
              <a:rPr lang="en-US" sz="1800" b="1" i="1" dirty="0">
                <a:solidFill>
                  <a:schemeClr val="tx1"/>
                </a:solidFill>
                <a:latin typeface="Roboto"/>
                <a:ea typeface="Roboto"/>
                <a:cs typeface="Roboto"/>
              </a:rPr>
              <a:t>_____</a:t>
            </a:r>
          </a:p>
          <a:p>
            <a:pPr marL="101600" algn="ctr" rtl="1"/>
            <a:endParaRPr lang="en-US" sz="1800" b="1" i="1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  <a:p>
            <a:pPr marL="101600" algn="ctr" rtl="1"/>
            <a:endParaRPr lang="en-US" sz="1800" b="1" i="1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  <a:p>
            <a:pPr algn="r"/>
            <a:r>
              <a:rPr lang="ar-DZ" sz="2000" dirty="0">
                <a:latin typeface="Consolas" panose="020B0609020204030204" pitchFamily="49" charset="0"/>
              </a:rPr>
              <a:t>سوف يحتوي مخبر التصنيع على آلات ومعدات مختلفة لتصنيع مختلف النماذج المبدئية المبتكرة.</a:t>
            </a:r>
            <a:endParaRPr lang="ar-QA" sz="2000" dirty="0">
              <a:latin typeface="Consolas" panose="020B0609020204030204" pitchFamily="49" charset="0"/>
            </a:endParaRPr>
          </a:p>
          <a:p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</a:rPr>
              <a:t>We will have Fablab with different machines and tools to use for creating active prototypes.</a:t>
            </a:r>
            <a:endParaRPr lang="ar-DZ" sz="2000" dirty="0">
              <a:latin typeface="Consolas" panose="020B0609020204030204" pitchFamily="49" charset="0"/>
            </a:endParaRPr>
          </a:p>
          <a:p>
            <a:endParaRPr lang="ar-DZ" sz="2000" dirty="0">
              <a:latin typeface="Consolas" panose="020B0609020204030204" pitchFamily="49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CB8D865-3919-4D62-9B8A-ED14446A8D4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0611" y="1820131"/>
            <a:ext cx="4882149" cy="40289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777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A074172-4A28-4993-B05A-BE4F215A05BD}"/>
              </a:ext>
            </a:extLst>
          </p:cNvPr>
          <p:cNvSpPr txBox="1">
            <a:spLocks/>
          </p:cNvSpPr>
          <p:nvPr/>
        </p:nvSpPr>
        <p:spPr>
          <a:xfrm>
            <a:off x="0" y="104497"/>
            <a:ext cx="5063530" cy="68534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>
                <a:latin typeface="Politica" panose="02000506060000020004" pitchFamily="2" charset="0"/>
              </a:rPr>
              <a:t>What is inside the FABLAB?</a:t>
            </a:r>
          </a:p>
        </p:txBody>
      </p:sp>
      <p:pic>
        <p:nvPicPr>
          <p:cNvPr id="17" name="Picture 16" descr="Image result for 3d printer">
            <a:extLst>
              <a:ext uri="{FF2B5EF4-FFF2-40B4-BE49-F238E27FC236}">
                <a16:creationId xmlns:a16="http://schemas.microsoft.com/office/drawing/2014/main" id="{381A6FE3-0202-43BF-A881-0A5C5DDC7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049129"/>
            <a:ext cx="1860644" cy="286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hape 146">
            <a:extLst>
              <a:ext uri="{FF2B5EF4-FFF2-40B4-BE49-F238E27FC236}">
                <a16:creationId xmlns:a16="http://schemas.microsoft.com/office/drawing/2014/main" id="{2F2AF982-5BEF-4DD5-A541-6AC35A7A853B}"/>
              </a:ext>
            </a:extLst>
          </p:cNvPr>
          <p:cNvSpPr txBox="1"/>
          <p:nvPr/>
        </p:nvSpPr>
        <p:spPr>
          <a:xfrm>
            <a:off x="4338955" y="4685412"/>
            <a:ext cx="1860639" cy="61845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Laser cutting</a:t>
            </a:r>
            <a:endParaRPr lang="ar-DZ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ar-DZ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القص بالليزر</a:t>
            </a:r>
            <a:endParaRPr lang="en-US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</p:txBody>
      </p:sp>
      <p:sp>
        <p:nvSpPr>
          <p:cNvPr id="27" name="Shape 147">
            <a:extLst>
              <a:ext uri="{FF2B5EF4-FFF2-40B4-BE49-F238E27FC236}">
                <a16:creationId xmlns:a16="http://schemas.microsoft.com/office/drawing/2014/main" id="{2C91F23B-D450-470B-91A7-B7EEFF82380D}"/>
              </a:ext>
            </a:extLst>
          </p:cNvPr>
          <p:cNvSpPr txBox="1"/>
          <p:nvPr/>
        </p:nvSpPr>
        <p:spPr>
          <a:xfrm>
            <a:off x="-223161" y="3146363"/>
            <a:ext cx="2225210" cy="9091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3D printing</a:t>
            </a:r>
            <a:endParaRPr lang="ar-DZ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ar-DZ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الطباعة ثلاثية الأبعاد</a:t>
            </a:r>
            <a:endParaRPr lang="ar-QA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</p:txBody>
      </p:sp>
      <p:sp>
        <p:nvSpPr>
          <p:cNvPr id="28" name="Shape 148">
            <a:extLst>
              <a:ext uri="{FF2B5EF4-FFF2-40B4-BE49-F238E27FC236}">
                <a16:creationId xmlns:a16="http://schemas.microsoft.com/office/drawing/2014/main" id="{17DAD5B2-D015-4CAB-95FA-F86D2805808C}"/>
              </a:ext>
            </a:extLst>
          </p:cNvPr>
          <p:cNvSpPr txBox="1"/>
          <p:nvPr/>
        </p:nvSpPr>
        <p:spPr>
          <a:xfrm>
            <a:off x="1948804" y="3653852"/>
            <a:ext cx="2193231" cy="6258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Electronics and programming</a:t>
            </a:r>
            <a:endParaRPr lang="ar-DZ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ar-DZ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الإلكترونيات والبرمجة</a:t>
            </a:r>
          </a:p>
          <a:p>
            <a:pPr lvl="0" algn="ctr" rtl="0">
              <a:spcBef>
                <a:spcPts val="0"/>
              </a:spcBef>
              <a:buNone/>
            </a:pPr>
            <a:endParaRPr lang="ar-QA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</p:txBody>
      </p:sp>
      <p:pic>
        <p:nvPicPr>
          <p:cNvPr id="29" name="Picture 28" descr="Image result for electronics board diy">
            <a:extLst>
              <a:ext uri="{FF2B5EF4-FFF2-40B4-BE49-F238E27FC236}">
                <a16:creationId xmlns:a16="http://schemas.microsoft.com/office/drawing/2014/main" id="{A8258946-9F16-4C17-BBD3-207F42639E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60644" y="4874392"/>
            <a:ext cx="2256428" cy="204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 descr="Image result for laser cutting">
            <a:extLst>
              <a:ext uri="{FF2B5EF4-FFF2-40B4-BE49-F238E27FC236}">
                <a16:creationId xmlns:a16="http://schemas.microsoft.com/office/drawing/2014/main" id="{46E81C90-693B-4241-89FB-B5CCB036A4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17072" y="5361526"/>
            <a:ext cx="2208124" cy="155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23B81A6-2B38-4D33-ACC6-C894E8D4BEDD}"/>
              </a:ext>
            </a:extLst>
          </p:cNvPr>
          <p:cNvSpPr/>
          <p:nvPr/>
        </p:nvSpPr>
        <p:spPr>
          <a:xfrm>
            <a:off x="1534174" y="1138130"/>
            <a:ext cx="246035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0"/>
                <a:solidFill>
                  <a:srgbClr val="F72E4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litica" panose="02000506060000020004" pitchFamily="2" charset="0"/>
              </a:rPr>
              <a:t>Tools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72E4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Politica" panose="02000506060000020004" pitchFamily="2" charset="0"/>
              </a:rPr>
              <a:t> </a:t>
            </a:r>
            <a:r>
              <a:rPr lang="en-US" sz="3200" b="1" dirty="0">
                <a:ln w="0"/>
                <a:solidFill>
                  <a:srgbClr val="F72E4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litica" panose="02000506060000020004" pitchFamily="2" charset="0"/>
              </a:rPr>
              <a:t>&amp;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72E4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Politica" panose="02000506060000020004" pitchFamily="2" charset="0"/>
              </a:rPr>
              <a:t> </a:t>
            </a:r>
            <a:r>
              <a:rPr lang="en-US" sz="3200" b="1" dirty="0">
                <a:ln w="0"/>
                <a:solidFill>
                  <a:srgbClr val="F72E4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litica" panose="02000506060000020004" pitchFamily="2" charset="0"/>
              </a:rPr>
              <a:t>Machines</a:t>
            </a:r>
          </a:p>
          <a:p>
            <a:pPr algn="ctr"/>
            <a:r>
              <a:rPr lang="ar-DZ" sz="3200" b="1" dirty="0">
                <a:ln w="0"/>
                <a:solidFill>
                  <a:srgbClr val="F72E4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aleway ExtraBold"/>
              </a:rPr>
              <a:t>آلات وأدوات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72E4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Raleway ExtraBold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34B4FF-5ED4-4E9B-A0BE-CFB8176F84D9}"/>
              </a:ext>
            </a:extLst>
          </p:cNvPr>
          <p:cNvSpPr/>
          <p:nvPr/>
        </p:nvSpPr>
        <p:spPr>
          <a:xfrm>
            <a:off x="9486575" y="1141705"/>
            <a:ext cx="102944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0"/>
                <a:solidFill>
                  <a:srgbClr val="F72E4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olitica" panose="02000506060000020004" pitchFamily="2" charset="0"/>
              </a:rPr>
              <a:t>Zones</a:t>
            </a:r>
            <a:endParaRPr lang="ar-DZ" sz="3200" b="1" dirty="0">
              <a:ln w="0"/>
              <a:solidFill>
                <a:srgbClr val="F72E4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olitica" panose="02000506060000020004" pitchFamily="2" charset="0"/>
            </a:endParaRPr>
          </a:p>
          <a:p>
            <a:pPr algn="ctr"/>
            <a:r>
              <a:rPr lang="ar-DZ" sz="3200" b="1" dirty="0">
                <a:ln w="0"/>
                <a:solidFill>
                  <a:srgbClr val="F72E4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aleway ExtraBold"/>
              </a:rPr>
              <a:t>مناطق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72E4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Raleway ExtraBold"/>
            </a:endParaRPr>
          </a:p>
        </p:txBody>
      </p:sp>
      <p:sp>
        <p:nvSpPr>
          <p:cNvPr id="33" name="Shape 147">
            <a:extLst>
              <a:ext uri="{FF2B5EF4-FFF2-40B4-BE49-F238E27FC236}">
                <a16:creationId xmlns:a16="http://schemas.microsoft.com/office/drawing/2014/main" id="{4C0CCE41-F4DA-4D4F-A48E-43DA02098E3B}"/>
              </a:ext>
            </a:extLst>
          </p:cNvPr>
          <p:cNvSpPr txBox="1"/>
          <p:nvPr/>
        </p:nvSpPr>
        <p:spPr>
          <a:xfrm>
            <a:off x="9648005" y="2873153"/>
            <a:ext cx="2225210" cy="565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Creativity zone</a:t>
            </a:r>
            <a:endParaRPr lang="ar-DZ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ar-DZ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منطقة الابداع</a:t>
            </a:r>
            <a:endParaRPr lang="ar-QA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</p:txBody>
      </p:sp>
      <p:sp>
        <p:nvSpPr>
          <p:cNvPr id="34" name="Shape 147">
            <a:extLst>
              <a:ext uri="{FF2B5EF4-FFF2-40B4-BE49-F238E27FC236}">
                <a16:creationId xmlns:a16="http://schemas.microsoft.com/office/drawing/2014/main" id="{EF2A427B-2F0D-467C-AE3E-5CC34693B1FB}"/>
              </a:ext>
            </a:extLst>
          </p:cNvPr>
          <p:cNvSpPr txBox="1"/>
          <p:nvPr/>
        </p:nvSpPr>
        <p:spPr>
          <a:xfrm>
            <a:off x="9485692" y="4373833"/>
            <a:ext cx="2225210" cy="565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Software zone</a:t>
            </a:r>
            <a:endParaRPr lang="ar-DZ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ar-DZ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منطقة البرمجة</a:t>
            </a:r>
            <a:endParaRPr lang="ar-QA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</p:txBody>
      </p:sp>
      <p:sp>
        <p:nvSpPr>
          <p:cNvPr id="35" name="Shape 147">
            <a:extLst>
              <a:ext uri="{FF2B5EF4-FFF2-40B4-BE49-F238E27FC236}">
                <a16:creationId xmlns:a16="http://schemas.microsoft.com/office/drawing/2014/main" id="{5FAC4DDE-5170-4595-A66A-622676B72541}"/>
              </a:ext>
            </a:extLst>
          </p:cNvPr>
          <p:cNvSpPr txBox="1"/>
          <p:nvPr/>
        </p:nvSpPr>
        <p:spPr>
          <a:xfrm>
            <a:off x="9485692" y="5953614"/>
            <a:ext cx="2580617" cy="565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 rtl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Technology zone</a:t>
            </a:r>
            <a:endParaRPr lang="ar-DZ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ar-DZ" sz="1800" b="1" dirty="0">
                <a:solidFill>
                  <a:schemeClr val="tx1"/>
                </a:solidFill>
                <a:latin typeface="Politica" panose="02000506060000020004" pitchFamily="2" charset="0"/>
                <a:ea typeface="Consolas" charset="0"/>
                <a:cs typeface="Consolas" charset="0"/>
                <a:sym typeface="Roboto"/>
              </a:rPr>
              <a:t>منطقة التكنولوجيا</a:t>
            </a:r>
            <a:endParaRPr lang="ar-QA" sz="1800" b="1" dirty="0">
              <a:solidFill>
                <a:schemeClr val="tx1"/>
              </a:solidFill>
              <a:latin typeface="Politica" panose="02000506060000020004" pitchFamily="2" charset="0"/>
              <a:ea typeface="Consolas" charset="0"/>
              <a:cs typeface="Consolas" charset="0"/>
              <a:sym typeface="Roboto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9F5770D-C228-4BE0-90D2-E9885C7D1A64}"/>
              </a:ext>
            </a:extLst>
          </p:cNvPr>
          <p:cNvSpPr/>
          <p:nvPr/>
        </p:nvSpPr>
        <p:spPr>
          <a:xfrm>
            <a:off x="7877534" y="2315448"/>
            <a:ext cx="1522204" cy="1402829"/>
          </a:xfrm>
          <a:prstGeom prst="ellipse">
            <a:avLst/>
          </a:prstGeom>
          <a:solidFill>
            <a:srgbClr val="F72E41"/>
          </a:solidFill>
          <a:ln>
            <a:solidFill>
              <a:srgbClr val="F72E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55751C3-571F-412A-95FD-E59D8F043A80}"/>
              </a:ext>
            </a:extLst>
          </p:cNvPr>
          <p:cNvSpPr/>
          <p:nvPr/>
        </p:nvSpPr>
        <p:spPr>
          <a:xfrm>
            <a:off x="7877534" y="3870852"/>
            <a:ext cx="1522204" cy="1402829"/>
          </a:xfrm>
          <a:prstGeom prst="ellipse">
            <a:avLst/>
          </a:prstGeom>
          <a:solidFill>
            <a:srgbClr val="F72E41"/>
          </a:solidFill>
          <a:ln>
            <a:solidFill>
              <a:srgbClr val="F72E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E50F9A4-A99A-4839-BE14-C36D1CA70536}"/>
              </a:ext>
            </a:extLst>
          </p:cNvPr>
          <p:cNvSpPr/>
          <p:nvPr/>
        </p:nvSpPr>
        <p:spPr>
          <a:xfrm>
            <a:off x="7877534" y="5437935"/>
            <a:ext cx="1522204" cy="1402829"/>
          </a:xfrm>
          <a:prstGeom prst="ellipse">
            <a:avLst/>
          </a:prstGeom>
          <a:solidFill>
            <a:srgbClr val="F72E41"/>
          </a:solidFill>
          <a:ln>
            <a:solidFill>
              <a:srgbClr val="F72E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51079AA5-F451-471C-A13D-99917227753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5099" y="5680217"/>
            <a:ext cx="1068637" cy="91826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DA56B9A5-9535-4039-B51A-421C7F66CF4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0530" y="4055506"/>
            <a:ext cx="1257406" cy="1080470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0A56D96-7C44-48CF-94F0-F0AF2B014E4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34259" y="2431021"/>
            <a:ext cx="1248878" cy="108046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9FD8D4D-947E-4C23-87E3-87022069DEDD}"/>
              </a:ext>
            </a:extLst>
          </p:cNvPr>
          <p:cNvCxnSpPr>
            <a:cxnSpLocks/>
          </p:cNvCxnSpPr>
          <p:nvPr/>
        </p:nvCxnSpPr>
        <p:spPr>
          <a:xfrm>
            <a:off x="7123236" y="1709608"/>
            <a:ext cx="0" cy="4888873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63C8C060-F85E-4500-B45A-9A03C22648A8}"/>
              </a:ext>
            </a:extLst>
          </p:cNvPr>
          <p:cNvSpPr txBox="1">
            <a:spLocks/>
          </p:cNvSpPr>
          <p:nvPr/>
        </p:nvSpPr>
        <p:spPr>
          <a:xfrm>
            <a:off x="7096684" y="126790"/>
            <a:ext cx="5063530" cy="68534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ar-DZ" sz="3200" dirty="0">
                <a:latin typeface="Raleway ExtraBold"/>
              </a:rPr>
              <a:t>ماذا نجد داخل مختبر التصنيع؟ </a:t>
            </a:r>
            <a:endParaRPr lang="en-US" sz="3200" dirty="0">
              <a:latin typeface="Raleway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42660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omputer&#10;&#10;Description automatically generated">
            <a:extLst>
              <a:ext uri="{FF2B5EF4-FFF2-40B4-BE49-F238E27FC236}">
                <a16:creationId xmlns:a16="http://schemas.microsoft.com/office/drawing/2014/main" id="{709AEE13-E497-4FCF-89A9-7B5D9EB966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5986" y="-890257"/>
            <a:ext cx="10093908" cy="51296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3642" y="627383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FDE3715B-A79F-46FF-AB87-D1AD8D995E9C}"/>
              </a:ext>
            </a:extLst>
          </p:cNvPr>
          <p:cNvSpPr txBox="1">
            <a:spLocks/>
          </p:cNvSpPr>
          <p:nvPr/>
        </p:nvSpPr>
        <p:spPr>
          <a:xfrm>
            <a:off x="0" y="-38707"/>
            <a:ext cx="2814535" cy="695385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Politica" panose="02000506060000020004" pitchFamily="2" charset="0"/>
                <a:ea typeface="Lato"/>
                <a:cs typeface="Lato"/>
                <a:sym typeface="Lato"/>
              </a:rPr>
              <a:t>Nowadays, we notice a gap between the new generation and their culture, which is due to several reasons, including globalization and technology. Studio 5/6 decided to make a workshop that connects the new generation with their Qatari-history and culture, using technology. We will be using technology in connecting our past to our present, by creating a mobile application that displays a catalogue of Qatari-traditional games. You will be learning the basics of Mobile app development and developing a mobile application from scratch.</a:t>
            </a:r>
          </a:p>
          <a:p>
            <a:pPr lvl="0" algn="just">
              <a:lnSpc>
                <a:spcPct val="150000"/>
              </a:lnSpc>
            </a:pPr>
            <a:endParaRPr lang="en-US" sz="2000" b="1" dirty="0">
              <a:solidFill>
                <a:schemeClr val="tx1"/>
              </a:solidFill>
              <a:latin typeface="Politica" panose="02000506060000020004" pitchFamily="2" charset="0"/>
              <a:ea typeface="Lato"/>
              <a:cs typeface="Lato"/>
              <a:sym typeface="Lato"/>
            </a:endParaRPr>
          </a:p>
        </p:txBody>
      </p:sp>
      <p:pic>
        <p:nvPicPr>
          <p:cNvPr id="4" name="Picture 3" descr="A picture containing outdoor&#10;&#10;Description automatically generated">
            <a:extLst>
              <a:ext uri="{FF2B5EF4-FFF2-40B4-BE49-F238E27FC236}">
                <a16:creationId xmlns:a16="http://schemas.microsoft.com/office/drawing/2014/main" id="{7E9D6D15-ABA1-4F12-A0FC-3A29DC85B3C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4535" y="3973399"/>
            <a:ext cx="3750375" cy="2931736"/>
          </a:xfrm>
          <a:prstGeom prst="rect">
            <a:avLst/>
          </a:prstGeom>
        </p:spPr>
      </p:pic>
      <p:pic>
        <p:nvPicPr>
          <p:cNvPr id="7" name="Picture 6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B5715758-0BEB-478F-A08F-D463FE1F5E0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7993" y="3973399"/>
            <a:ext cx="3565169" cy="2931736"/>
          </a:xfrm>
          <a:prstGeom prst="rect">
            <a:avLst/>
          </a:prstGeom>
        </p:spPr>
      </p:pic>
      <p:pic>
        <p:nvPicPr>
          <p:cNvPr id="10" name="Picture 9" descr="A picture containing calendar&#10;&#10;Description automatically generated">
            <a:extLst>
              <a:ext uri="{FF2B5EF4-FFF2-40B4-BE49-F238E27FC236}">
                <a16:creationId xmlns:a16="http://schemas.microsoft.com/office/drawing/2014/main" id="{4A512150-0837-428E-A912-0DC13B67989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73735" y="3973399"/>
            <a:ext cx="2726159" cy="291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1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O And SEO Optimised Copywriting Tips To Boost Sales - UpGrowth">
            <a:extLst>
              <a:ext uri="{FF2B5EF4-FFF2-40B4-BE49-F238E27FC236}">
                <a16:creationId xmlns:a16="http://schemas.microsoft.com/office/drawing/2014/main" id="{95BD3D78-DC89-4F51-A2D7-E2C4CA71CE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992826" y="640184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sp>
        <p:nvSpPr>
          <p:cNvPr id="25" name="Google Shape;342;p12">
            <a:extLst>
              <a:ext uri="{FF2B5EF4-FFF2-40B4-BE49-F238E27FC236}">
                <a16:creationId xmlns:a16="http://schemas.microsoft.com/office/drawing/2014/main" id="{1F7550FC-D3C9-4E68-9EA6-2B75387A3C01}"/>
              </a:ext>
            </a:extLst>
          </p:cNvPr>
          <p:cNvSpPr txBox="1">
            <a:spLocks/>
          </p:cNvSpPr>
          <p:nvPr/>
        </p:nvSpPr>
        <p:spPr>
          <a:xfrm>
            <a:off x="669947" y="365501"/>
            <a:ext cx="10906532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Mobile Applications?  </a:t>
            </a:r>
            <a:r>
              <a:rPr lang="ar-DZ" sz="40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                                 </a:t>
            </a:r>
            <a:r>
              <a:rPr lang="ar-DZ" sz="4000" b="1" dirty="0">
                <a:solidFill>
                  <a:schemeClr val="bg1"/>
                </a:solidFill>
                <a:latin typeface="+mn-lt"/>
                <a:ea typeface="Megrim"/>
                <a:cs typeface="Megrim"/>
                <a:sym typeface="Nixie One"/>
              </a:rPr>
              <a:t>التطبيقات الذكية؟         </a:t>
            </a:r>
            <a:endParaRPr lang="en-US" sz="4000" b="1" dirty="0">
              <a:solidFill>
                <a:schemeClr val="bg1"/>
              </a:solidFill>
              <a:latin typeface="+mn-lt"/>
              <a:ea typeface="Megrim"/>
              <a:cs typeface="Megrim"/>
              <a:sym typeface="Nixie One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E5EF7A-AAAA-48E4-997E-6ADC7DD55A20}"/>
              </a:ext>
            </a:extLst>
          </p:cNvPr>
          <p:cNvSpPr/>
          <p:nvPr/>
        </p:nvSpPr>
        <p:spPr>
          <a:xfrm>
            <a:off x="8254936" y="2490281"/>
            <a:ext cx="3844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2400" dirty="0">
                <a:solidFill>
                  <a:schemeClr val="bg1"/>
                </a:solidFill>
                <a:latin typeface="Consolas" charset="0"/>
                <a:sym typeface="Arial"/>
              </a:rPr>
              <a:t>تطبيق الجوال الذكي هو تطبيق برمجي تم تطويره بهدف استخدامه على الأجهزة اللاسلكية الذكية، مثل الهواتف الذكية والأجهزة اللوحية. </a:t>
            </a:r>
            <a:endParaRPr lang="en-US" sz="2400" dirty="0">
              <a:solidFill>
                <a:schemeClr val="bg1"/>
              </a:solidFill>
              <a:latin typeface="Consolas" charset="0"/>
              <a:sym typeface="Arial"/>
            </a:endParaRPr>
          </a:p>
          <a:p>
            <a:pPr algn="r"/>
            <a:endParaRPr lang="en-US" sz="2000" b="1" i="1" dirty="0">
              <a:solidFill>
                <a:srgbClr val="000000"/>
              </a:solidFill>
              <a:latin typeface="Consolas" charset="0"/>
              <a:sym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EE4983-70D4-4803-BFC8-E735CEC31594}"/>
              </a:ext>
            </a:extLst>
          </p:cNvPr>
          <p:cNvSpPr txBox="1"/>
          <p:nvPr/>
        </p:nvSpPr>
        <p:spPr>
          <a:xfrm>
            <a:off x="134331" y="2274837"/>
            <a:ext cx="301422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Politica" panose="02000506060000020004" pitchFamily="2" charset="0"/>
                <a:sym typeface="Arial"/>
              </a:rPr>
              <a:t>A mobile app is a software application developed specifically for use on small, wireless computing devices, such as smartphones and tablets.</a:t>
            </a:r>
            <a:endParaRPr lang="ar-DZ" sz="2400" b="1" dirty="0">
              <a:solidFill>
                <a:schemeClr val="bg1"/>
              </a:solidFill>
              <a:latin typeface="Politica" panose="02000506060000020004" pitchFamily="2" charset="0"/>
              <a:sym typeface="Arial"/>
            </a:endParaRPr>
          </a:p>
        </p:txBody>
      </p:sp>
      <p:pic>
        <p:nvPicPr>
          <p:cNvPr id="13" name="Picture 7" descr="Picture 7">
            <a:extLst>
              <a:ext uri="{FF2B5EF4-FFF2-40B4-BE49-F238E27FC236}">
                <a16:creationId xmlns:a16="http://schemas.microsoft.com/office/drawing/2014/main" id="{38ADA170-4866-442D-BFA2-BC5D6E87351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22889" y="6404582"/>
            <a:ext cx="1044682" cy="36933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1541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A2D840-9F70-480A-AE90-F473BFB75B4E}"/>
              </a:ext>
            </a:extLst>
          </p:cNvPr>
          <p:cNvSpPr txBox="1"/>
          <p:nvPr/>
        </p:nvSpPr>
        <p:spPr>
          <a:xfrm>
            <a:off x="176022" y="82296"/>
            <a:ext cx="4780026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800" b="1" kern="1200" dirty="0">
                <a:solidFill>
                  <a:schemeClr val="tx1"/>
                </a:solidFill>
                <a:latin typeface="Politica" panose="02000506060000020004" pitchFamily="2" charset="0"/>
                <a:ea typeface="+mj-ea"/>
                <a:cs typeface="+mj-cs"/>
              </a:rPr>
              <a:t>Steps of Mobile App Development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F01820-9DD9-4BFB-8422-CD68F7EF49A2}"/>
              </a:ext>
            </a:extLst>
          </p:cNvPr>
          <p:cNvSpPr txBox="1"/>
          <p:nvPr/>
        </p:nvSpPr>
        <p:spPr>
          <a:xfrm>
            <a:off x="7113270" y="82296"/>
            <a:ext cx="4780026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ar-DZ" sz="1800" b="1" kern="1200" dirty="0">
                <a:solidFill>
                  <a:schemeClr val="tx1"/>
                </a:solidFill>
                <a:latin typeface="Politica" panose="02000506060000020004" pitchFamily="2" charset="0"/>
                <a:ea typeface="+mj-ea"/>
                <a:cs typeface="+mj-cs"/>
              </a:rPr>
              <a:t>خطوات تطوير التطبيقا</a:t>
            </a:r>
            <a:r>
              <a:rPr lang="ar-DZ" b="1" dirty="0">
                <a:latin typeface="Politica" panose="02000506060000020004" pitchFamily="2" charset="0"/>
                <a:ea typeface="+mj-ea"/>
                <a:cs typeface="+mj-cs"/>
              </a:rPr>
              <a:t>ت الالكترونية</a:t>
            </a:r>
            <a:endParaRPr lang="en-US" sz="1800" b="1" kern="1200" dirty="0">
              <a:solidFill>
                <a:schemeClr val="tx1"/>
              </a:solidFill>
              <a:latin typeface="Politica" panose="02000506060000020004" pitchFamily="2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057E34-E148-4E97-86FB-1C3914D7FAF9}"/>
              </a:ext>
            </a:extLst>
          </p:cNvPr>
          <p:cNvSpPr txBox="1"/>
          <p:nvPr/>
        </p:nvSpPr>
        <p:spPr>
          <a:xfrm>
            <a:off x="10663642" y="6447566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dirty="0">
              <a:latin typeface="Politica" charset="0"/>
              <a:ea typeface="Politica" charset="0"/>
              <a:cs typeface="Politica" charset="0"/>
            </a:endParaRPr>
          </a:p>
        </p:txBody>
      </p:sp>
      <p:pic>
        <p:nvPicPr>
          <p:cNvPr id="10" name="Picture 7" descr="Picture 7">
            <a:extLst>
              <a:ext uri="{FF2B5EF4-FFF2-40B4-BE49-F238E27FC236}">
                <a16:creationId xmlns:a16="http://schemas.microsoft.com/office/drawing/2014/main" id="{8A9FF2B2-6A75-4C4B-9070-995FB7654A2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5417" y="6450302"/>
            <a:ext cx="1044682" cy="36933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E0DAF2-E829-4EE5-93F6-AAF9FE09C833}"/>
              </a:ext>
            </a:extLst>
          </p:cNvPr>
          <p:cNvSpPr txBox="1"/>
          <p:nvPr/>
        </p:nvSpPr>
        <p:spPr>
          <a:xfrm>
            <a:off x="3047215" y="3270257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https://www.youtube.com/watch?v=E3KjA8T_IPc</a:t>
            </a:r>
          </a:p>
        </p:txBody>
      </p:sp>
    </p:spTree>
    <p:extLst>
      <p:ext uri="{BB962C8B-B14F-4D97-AF65-F5344CB8AC3E}">
        <p14:creationId xmlns:p14="http://schemas.microsoft.com/office/powerpoint/2010/main" val="77935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2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Politica" charset="0"/>
                <a:ea typeface="Politica" charset="0"/>
                <a:cs typeface="Politica" charset="0"/>
              </a:rPr>
              <a:t>Studio56.qa</a:t>
            </a:r>
            <a:endParaRPr lang="en-US" dirty="0">
              <a:latin typeface="Politica" charset="0"/>
              <a:ea typeface="Politica" charset="0"/>
              <a:cs typeface="Politica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lum bright="100000"/>
            <a:alphaModFix amt="3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78" t="-3599" r="48363" b="8518"/>
          <a:stretch/>
        </p:blipFill>
        <p:spPr>
          <a:xfrm>
            <a:off x="9248482" y="-246831"/>
            <a:ext cx="2943518" cy="6520661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9346162" y="6273830"/>
            <a:ext cx="1317480" cy="429393"/>
            <a:chOff x="9331349" y="6222078"/>
            <a:chExt cx="1450765" cy="47283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email">
              <a:lum bright="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9423"/>
            <a:stretch/>
          </p:blipFill>
          <p:spPr>
            <a:xfrm flipV="1">
              <a:off x="9710445" y="6222078"/>
              <a:ext cx="1071669" cy="472833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email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3861"/>
            <a:stretch/>
          </p:blipFill>
          <p:spPr>
            <a:xfrm flipV="1">
              <a:off x="9331349" y="6222078"/>
              <a:ext cx="396910" cy="472833"/>
            </a:xfrm>
            <a:prstGeom prst="rect">
              <a:avLst/>
            </a:prstGeom>
          </p:spPr>
        </p:pic>
      </p:grpSp>
      <p:pic>
        <p:nvPicPr>
          <p:cNvPr id="12" name="Google Shape;417;p20">
            <a:extLst>
              <a:ext uri="{FF2B5EF4-FFF2-40B4-BE49-F238E27FC236}">
                <a16:creationId xmlns:a16="http://schemas.microsoft.com/office/drawing/2014/main" id="{D39C708F-5C5C-4EC7-ABED-655BE0BC40AC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583163" y="2466129"/>
            <a:ext cx="6486172" cy="3891703"/>
          </a:xfrm>
          <a:prstGeom prst="hexagon">
            <a:avLst>
              <a:gd name="adj" fmla="val 28504"/>
              <a:gd name="vf" fmla="val 115470"/>
            </a:avLst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4" name="Google Shape;415;p20">
            <a:extLst>
              <a:ext uri="{FF2B5EF4-FFF2-40B4-BE49-F238E27FC236}">
                <a16:creationId xmlns:a16="http://schemas.microsoft.com/office/drawing/2014/main" id="{6F6A52BB-B5F3-4647-BA6E-D15861FA0CA8}"/>
              </a:ext>
            </a:extLst>
          </p:cNvPr>
          <p:cNvSpPr txBox="1">
            <a:spLocks/>
          </p:cNvSpPr>
          <p:nvPr/>
        </p:nvSpPr>
        <p:spPr>
          <a:xfrm>
            <a:off x="4983885" y="561462"/>
            <a:ext cx="4362277" cy="1988669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ar-QA" sz="3000" b="1" dirty="0">
                <a:solidFill>
                  <a:schemeClr val="bg1"/>
                </a:solidFill>
                <a:latin typeface="Neo Sans Arabic" panose="020B0504030504040204" pitchFamily="34" charset="-78"/>
                <a:cs typeface="Neo Sans Arabic" panose="020B0504030504040204" pitchFamily="34" charset="-78"/>
              </a:rPr>
              <a:t>ما هو البرنامج الذي سنقوم باستخدامه</a:t>
            </a:r>
            <a:r>
              <a:rPr lang="ar-DZ" sz="3000" b="1" dirty="0">
                <a:solidFill>
                  <a:schemeClr val="bg1"/>
                </a:solidFill>
                <a:latin typeface="Neo Sans Arabic" panose="020B0504030504040204" pitchFamily="34" charset="-78"/>
                <a:cs typeface="Neo Sans Arabic" panose="020B0504030504040204" pitchFamily="34" charset="-78"/>
              </a:rPr>
              <a:t> اليوم</a:t>
            </a:r>
            <a:r>
              <a:rPr lang="ar-QA" sz="3000" b="1" dirty="0">
                <a:solidFill>
                  <a:schemeClr val="bg1"/>
                </a:solidFill>
                <a:latin typeface="Neo Sans Arabic" panose="020B0504030504040204" pitchFamily="34" charset="-78"/>
                <a:cs typeface="Neo Sans Arabic" panose="020B0504030504040204" pitchFamily="34" charset="-78"/>
              </a:rPr>
              <a:t>؟</a:t>
            </a:r>
            <a:br>
              <a:rPr lang="ar-QA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  <a:latin typeface="Politica" panose="02000506060000020004" pitchFamily="2" charset="0"/>
              </a:rPr>
              <a:t>What program we will be using TODAY?</a:t>
            </a:r>
          </a:p>
        </p:txBody>
      </p:sp>
    </p:spTree>
    <p:extLst>
      <p:ext uri="{BB962C8B-B14F-4D97-AF65-F5344CB8AC3E}">
        <p14:creationId xmlns:p14="http://schemas.microsoft.com/office/powerpoint/2010/main" val="370284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whiteboard&#10;&#10;Description automatically generated">
            <a:extLst>
              <a:ext uri="{FF2B5EF4-FFF2-40B4-BE49-F238E27FC236}">
                <a16:creationId xmlns:a16="http://schemas.microsoft.com/office/drawing/2014/main" id="{AAE191B4-69D8-4E1F-B145-F3FAE496E8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63413"/>
            <a:ext cx="12192000" cy="5794587"/>
          </a:xfrm>
          <a:prstGeom prst="rect">
            <a:avLst/>
          </a:prstGeom>
        </p:spPr>
      </p:pic>
      <p:sp>
        <p:nvSpPr>
          <p:cNvPr id="5" name="Google Shape;342;p12">
            <a:extLst>
              <a:ext uri="{FF2B5EF4-FFF2-40B4-BE49-F238E27FC236}">
                <a16:creationId xmlns:a16="http://schemas.microsoft.com/office/drawing/2014/main" id="{9CDB1880-8F64-47E8-84AB-BCF8A007C5A6}"/>
              </a:ext>
            </a:extLst>
          </p:cNvPr>
          <p:cNvSpPr txBox="1">
            <a:spLocks/>
          </p:cNvSpPr>
          <p:nvPr/>
        </p:nvSpPr>
        <p:spPr>
          <a:xfrm>
            <a:off x="68679" y="149159"/>
            <a:ext cx="6384307" cy="76982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dirty="0">
                <a:solidFill>
                  <a:schemeClr val="tx1"/>
                </a:solidFill>
                <a:latin typeface="Politica" panose="02000506060000020004" pitchFamily="2" charset="0"/>
                <a:ea typeface="Megrim"/>
                <a:cs typeface="Megrim"/>
                <a:sym typeface="Nixie One"/>
              </a:rPr>
              <a:t>Paper-based prototype </a:t>
            </a:r>
          </a:p>
        </p:txBody>
      </p:sp>
    </p:spTree>
    <p:extLst>
      <p:ext uri="{BB962C8B-B14F-4D97-AF65-F5344CB8AC3E}">
        <p14:creationId xmlns:p14="http://schemas.microsoft.com/office/powerpoint/2010/main" val="4244574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398</Words>
  <Application>Microsoft Office PowerPoint</Application>
  <PresentationFormat>Widescreen</PresentationFormat>
  <Paragraphs>56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Neo Sans Arabic</vt:lpstr>
      <vt:lpstr>Politica</vt:lpstr>
      <vt:lpstr>Raleway ExtraBold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Busaaa</dc:creator>
  <cp:lastModifiedBy>Sarah-studio56@outlook.com</cp:lastModifiedBy>
  <cp:revision>55</cp:revision>
  <dcterms:created xsi:type="dcterms:W3CDTF">2020-10-12T07:52:43Z</dcterms:created>
  <dcterms:modified xsi:type="dcterms:W3CDTF">2021-11-25T09:51:39Z</dcterms:modified>
</cp:coreProperties>
</file>