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81" autoAdjust="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2515737" y="-1563035"/>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535954"/>
            <a:ext cx="10284002" cy="5368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a:solidFill>
                  <a:schemeClr val="bg1"/>
                </a:solidFill>
                <a:latin typeface="Politica" panose="02000506060000020004" pitchFamily="2" charset="0"/>
                <a:ea typeface="Lato"/>
                <a:cs typeface="Lato"/>
                <a:sym typeface="Lato"/>
              </a:rPr>
              <a:t>Scratch  platform.</a:t>
            </a:r>
            <a:br>
              <a:rPr lang="en-US" sz="1600" dirty="0">
                <a:solidFill>
                  <a:srgbClr val="FFFFFF"/>
                </a:solidFill>
                <a:latin typeface="Politica" panose="02000506060000020004" pitchFamily="2" charset="0"/>
                <a:ea typeface="Lato"/>
                <a:cs typeface="Lato"/>
                <a:sym typeface="Lato"/>
              </a:rPr>
            </a:b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The participants will test the final game, fix any issues, and share their games with others. They will also discuss the improvements they can make on the game to make it more interesting.</a:t>
            </a:r>
            <a:endParaRPr lang="en-US" sz="1600" dirty="0">
              <a:latin typeface="Politica" panose="02000506060000020004" pitchFamily="2" charset="0"/>
            </a:endParaRPr>
          </a:p>
          <a:p>
            <a:pPr lvl="0">
              <a:lnSpc>
                <a:spcPct val="150000"/>
              </a:lnSpc>
            </a:pP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Play the full game.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Fix any issues found in the game.</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Share their games with others.</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Discuss further enhancement that can be done to the game. </a:t>
            </a:r>
          </a:p>
          <a:p>
            <a:pPr marL="457200" lvl="0" indent="-317500">
              <a:lnSpc>
                <a:spcPct val="150000"/>
              </a:lnSpc>
              <a:buClr>
                <a:srgbClr val="FFFFFF"/>
              </a:buClr>
              <a:buSzPts val="1400"/>
              <a:buFont typeface="Lato"/>
              <a:buChar char="●"/>
            </a:pPr>
            <a:endParaRPr lang="en-US" sz="1600" dirty="0">
              <a:latin typeface="Politica" panose="02000506060000020004" pitchFamily="2" charset="0"/>
            </a:endParaRPr>
          </a:p>
          <a:p>
            <a:pPr lvl="7">
              <a:lnSpc>
                <a:spcPct val="150000"/>
              </a:lnSpc>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5: Test &amp; share</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967473867"/>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3434279291"/>
              </p:ext>
            </p:extLst>
          </p:nvPr>
        </p:nvGraphicFramePr>
        <p:xfrm>
          <a:off x="944359" y="633757"/>
          <a:ext cx="10561500" cy="446168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Overview on what was done on Day4. </a:t>
                      </a:r>
                    </a:p>
                    <a:p>
                      <a:pPr algn="l">
                        <a:defRPr sz="1800"/>
                      </a:pPr>
                      <a:r>
                        <a:rPr lang="en-US" sz="1400" dirty="0">
                          <a:solidFill>
                            <a:srgbClr val="FFFFFF"/>
                          </a:solidFill>
                          <a:latin typeface="Politica"/>
                          <a:ea typeface="Politica"/>
                          <a:cs typeface="Politica"/>
                          <a:sym typeface="Politica"/>
                        </a:rPr>
                        <a:t>2- Video about Arab Archery. </a:t>
                      </a:r>
                    </a:p>
                    <a:p>
                      <a:pPr algn="l">
                        <a:defRPr sz="1800"/>
                      </a:pPr>
                      <a:r>
                        <a:rPr lang="en-US" sz="1400" dirty="0">
                          <a:solidFill>
                            <a:srgbClr val="FFFFFF"/>
                          </a:solidFill>
                          <a:latin typeface="Politica"/>
                          <a:ea typeface="Politica"/>
                          <a:cs typeface="Politica"/>
                          <a:sym typeface="Politica"/>
                        </a:rPr>
                        <a:t>3- Brainstorming of further improvements to the game.  </a:t>
                      </a:r>
                    </a:p>
                    <a:p>
                      <a:pPr algn="l">
                        <a:defRPr sz="1800"/>
                      </a:pPr>
                      <a:r>
                        <a:rPr lang="en-US" sz="1400" dirty="0">
                          <a:solidFill>
                            <a:srgbClr val="FFFFFF"/>
                          </a:solidFill>
                          <a:latin typeface="Politica"/>
                          <a:ea typeface="Politica"/>
                          <a:cs typeface="Politica"/>
                          <a:sym typeface="Politica"/>
                        </a:rPr>
                        <a:t>4</a:t>
                      </a:r>
                      <a:r>
                        <a:rPr lang="en-US" sz="1400">
                          <a:solidFill>
                            <a:srgbClr val="FFFFFF"/>
                          </a:solidFill>
                          <a:latin typeface="Politica"/>
                          <a:ea typeface="Politica"/>
                          <a:cs typeface="Politica"/>
                          <a:sym typeface="Politica"/>
                        </a:rPr>
                        <a:t>- </a:t>
                      </a:r>
                      <a:r>
                        <a:rPr lang="en-US" sz="1400" dirty="0">
                          <a:solidFill>
                            <a:srgbClr val="FFFFFF"/>
                          </a:solidFill>
                          <a:latin typeface="Politica"/>
                          <a:ea typeface="Politica"/>
                          <a:cs typeface="Politica"/>
                          <a:sym typeface="Politica"/>
                        </a:rPr>
                        <a:t>What we will be doing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rgbClr val="FFFFFF"/>
                          </a:solidFill>
                          <a:latin typeface="Politica"/>
                          <a:ea typeface="Politica"/>
                          <a:cs typeface="Politica"/>
                          <a:sym typeface="Politica"/>
                        </a:rPr>
                        <a:t>40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Test if the game is working correctly. </a:t>
                      </a:r>
                    </a:p>
                    <a:p>
                      <a:pPr algn="l">
                        <a:defRPr sz="1800"/>
                      </a:pPr>
                      <a:r>
                        <a:rPr lang="en-US" sz="1400" dirty="0">
                          <a:solidFill>
                            <a:srgbClr val="FFFFFF"/>
                          </a:solidFill>
                          <a:latin typeface="Politica"/>
                          <a:ea typeface="Politica"/>
                          <a:cs typeface="Politica"/>
                          <a:sym typeface="Politica"/>
                        </a:rPr>
                        <a:t>2- Fix any problems found.</a:t>
                      </a:r>
                    </a:p>
                    <a:p>
                      <a:pPr algn="l">
                        <a:defRPr sz="1800"/>
                      </a:pPr>
                      <a:r>
                        <a:rPr lang="en-US" sz="1400" dirty="0">
                          <a:solidFill>
                            <a:srgbClr val="FFFFFF"/>
                          </a:solidFill>
                          <a:latin typeface="Politica"/>
                          <a:ea typeface="Politica"/>
                          <a:cs typeface="Politica"/>
                          <a:sym typeface="Politica"/>
                        </a:rPr>
                        <a:t>3- Ask the participants to share their prototypes with others.</a:t>
                      </a:r>
                    </a:p>
                    <a:p>
                      <a:pPr algn="l">
                        <a:defRPr sz="1800"/>
                      </a:pPr>
                      <a:r>
                        <a:rPr lang="en-US" sz="1400" dirty="0">
                          <a:solidFill>
                            <a:srgbClr val="FFFFFF"/>
                          </a:solidFill>
                          <a:latin typeface="Politica"/>
                          <a:ea typeface="Politica"/>
                          <a:cs typeface="Politica"/>
                          <a:sym typeface="Politica"/>
                        </a:rPr>
                        <a:t>4- Discuss what they have learned during the five days.</a:t>
                      </a:r>
                    </a:p>
                    <a:p>
                      <a:pPr algn="l">
                        <a:defRPr sz="1800"/>
                      </a:pPr>
                      <a:r>
                        <a:rPr lang="en-US" sz="1400" dirty="0">
                          <a:solidFill>
                            <a:srgbClr val="FFFFFF"/>
                          </a:solidFill>
                          <a:latin typeface="Politica"/>
                          <a:ea typeface="Politica"/>
                          <a:cs typeface="Politica"/>
                          <a:sym typeface="Politica"/>
                        </a:rPr>
                        <a:t>5- Discuss further enhancements that they can do to the game.</a:t>
                      </a:r>
                    </a:p>
                    <a:p>
                      <a:pPr algn="l">
                        <a:defRPr sz="1800"/>
                      </a:pPr>
                      <a:endParaRPr lang="en-US"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1730930229"/>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022509"/>
            <a:ext cx="10284002" cy="5737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a:solidFill>
                  <a:schemeClr val="bg1"/>
                </a:solidFill>
                <a:latin typeface="Politica" panose="02000506060000020004" pitchFamily="2" charset="0"/>
                <a:ea typeface="Lato"/>
                <a:cs typeface="Lato"/>
                <a:sym typeface="Lato"/>
              </a:rPr>
              <a:t>Scratch platform.</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The participants will be introduced to the Scratch platform UI and how it works. They will also design and customize the game background, target circle, and archery aiming sprite. </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ENGINEERING DESIGN CHALLENGE: </a:t>
            </a:r>
          </a:p>
          <a:p>
            <a:pPr lvl="0">
              <a:lnSpc>
                <a:spcPct val="150000"/>
              </a:lnSpc>
            </a:pPr>
            <a:r>
              <a:rPr lang="en-US" sz="1600" b="1" dirty="0">
                <a:solidFill>
                  <a:schemeClr val="bg1"/>
                </a:solidFill>
                <a:latin typeface="Politica" panose="02000506060000020004" pitchFamily="2" charset="0"/>
                <a:ea typeface="Lato"/>
                <a:cs typeface="Lato"/>
                <a:sym typeface="Lato"/>
              </a:rPr>
              <a:t>Archery is a praised sport in Islam, which was practiced by the warriors to defend themselves. However, nowadays it  is played by athletes from all around the world and have a lot of competitions. We want to remind people of this interesting sport by creating a simulation of the Archery sport, in the form of a 2D game. Your job is to learn how to design and develop this archery game during the coming days!</a:t>
            </a:r>
            <a:endParaRPr lang="en-US" sz="2000" b="1" dirty="0">
              <a:solidFill>
                <a:schemeClr val="bg1"/>
              </a:solidFill>
              <a:latin typeface="Politica" panose="02000506060000020004" pitchFamily="2" charset="0"/>
              <a:ea typeface="Lato"/>
              <a:cs typeface="Lato"/>
              <a:sym typeface="Lato"/>
            </a:endParaRPr>
          </a:p>
          <a:p>
            <a:pPr lvl="0">
              <a:lnSpc>
                <a:spcPct val="150000"/>
              </a:lnSpc>
            </a:pP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Recognize the interface structure of the platform.</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Select or design the game background.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Design the target sprite and aiming sprite.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Customize the looks of the game.</a:t>
            </a: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1: Build the game</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1674676731"/>
              </p:ext>
            </p:extLst>
          </p:nvPr>
        </p:nvGraphicFramePr>
        <p:xfrm>
          <a:off x="944359" y="633757"/>
          <a:ext cx="10561500" cy="582153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dirty="0">
                          <a:solidFill>
                            <a:srgbClr val="FFFFFF"/>
                          </a:solidFill>
                          <a:latin typeface="Politica"/>
                          <a:ea typeface="Politica"/>
                          <a:cs typeface="Politica"/>
                          <a:sym typeface="Politica"/>
                        </a:rPr>
                        <a:t>5 </a:t>
                      </a:r>
                      <a:r>
                        <a:rPr sz="1400"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students to </a:t>
                      </a:r>
                      <a:r>
                        <a:rPr lang="en-US"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dirty="0"/>
                        <a:t>Explain what we are going to do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Who are we and what we do in Studio 56.</a:t>
                      </a:r>
                    </a:p>
                    <a:p>
                      <a:pPr algn="l">
                        <a:defRPr sz="1800"/>
                      </a:pPr>
                      <a:r>
                        <a:rPr lang="en-US" sz="1400" dirty="0">
                          <a:solidFill>
                            <a:srgbClr val="FFFFFF"/>
                          </a:solidFill>
                          <a:latin typeface="Politica"/>
                          <a:ea typeface="Politica"/>
                          <a:cs typeface="Politica"/>
                          <a:sym typeface="Politica"/>
                        </a:rPr>
                        <a:t>2- Which zone we will be in today.</a:t>
                      </a:r>
                    </a:p>
                    <a:p>
                      <a:pPr algn="l">
                        <a:defRPr sz="1800"/>
                      </a:pPr>
                      <a:r>
                        <a:rPr lang="en-US" sz="1400" dirty="0">
                          <a:solidFill>
                            <a:srgbClr val="FFFFFF"/>
                          </a:solidFill>
                          <a:latin typeface="Politica"/>
                          <a:ea typeface="Politica"/>
                          <a:cs typeface="Politica"/>
                          <a:sym typeface="Politica"/>
                        </a:rPr>
                        <a:t>3- Introduction to teams UI.</a:t>
                      </a:r>
                    </a:p>
                    <a:p>
                      <a:pPr algn="l">
                        <a:defRPr sz="1800"/>
                      </a:pPr>
                      <a:r>
                        <a:rPr lang="en-US" sz="1400" dirty="0">
                          <a:solidFill>
                            <a:srgbClr val="FFFFFF"/>
                          </a:solidFill>
                          <a:latin typeface="Politica"/>
                          <a:ea typeface="Politica"/>
                          <a:cs typeface="Politica"/>
                          <a:sym typeface="Politica"/>
                        </a:rPr>
                        <a:t>4- Client letter of the workshop.</a:t>
                      </a:r>
                    </a:p>
                    <a:p>
                      <a:pPr algn="l">
                        <a:defRPr sz="1800"/>
                      </a:pPr>
                      <a:r>
                        <a:rPr lang="en-US" sz="1400" dirty="0">
                          <a:solidFill>
                            <a:srgbClr val="FFFFFF"/>
                          </a:solidFill>
                          <a:latin typeface="Politica"/>
                          <a:ea typeface="Politica"/>
                          <a:cs typeface="Politica"/>
                          <a:sym typeface="Politica"/>
                        </a:rPr>
                        <a:t>5- What is game development. </a:t>
                      </a:r>
                    </a:p>
                    <a:p>
                      <a:pPr algn="l">
                        <a:defRPr sz="1800"/>
                      </a:pPr>
                      <a:r>
                        <a:rPr lang="en-US" sz="1400" dirty="0">
                          <a:solidFill>
                            <a:srgbClr val="FFFFFF"/>
                          </a:solidFill>
                          <a:latin typeface="Politica"/>
                          <a:ea typeface="Politica"/>
                          <a:cs typeface="Politica"/>
                          <a:sym typeface="Politica"/>
                        </a:rPr>
                        <a:t>6- Inspiring video about video game development. </a:t>
                      </a:r>
                    </a:p>
                    <a:p>
                      <a:pPr algn="l">
                        <a:defRPr sz="1800"/>
                      </a:pPr>
                      <a:r>
                        <a:rPr lang="en-US" sz="1400" dirty="0">
                          <a:solidFill>
                            <a:srgbClr val="FFFFFF"/>
                          </a:solidFill>
                          <a:latin typeface="Politica"/>
                          <a:ea typeface="Politica"/>
                          <a:cs typeface="Politica"/>
                          <a:sym typeface="Politica"/>
                        </a:rPr>
                        <a:t>7- Video about Scratch software.</a:t>
                      </a:r>
                    </a:p>
                    <a:p>
                      <a:pPr algn="l">
                        <a:defRPr sz="1800"/>
                      </a:pPr>
                      <a:r>
                        <a:rPr lang="en-US" sz="1400" dirty="0">
                          <a:solidFill>
                            <a:srgbClr val="FFFFFF"/>
                          </a:solidFill>
                          <a:latin typeface="Politica"/>
                          <a:ea typeface="Politica"/>
                          <a:cs typeface="Politica"/>
                          <a:sym typeface="Politica"/>
                        </a:rPr>
                        <a:t>8- Introduction to Scratch UI.</a:t>
                      </a:r>
                    </a:p>
                    <a:p>
                      <a:pPr algn="l">
                        <a:defRPr sz="1800"/>
                      </a:pPr>
                      <a:r>
                        <a:rPr lang="en-US" sz="1400" dirty="0">
                          <a:solidFill>
                            <a:srgbClr val="FFFFFF"/>
                          </a:solidFill>
                          <a:latin typeface="Politica"/>
                          <a:ea typeface="Politica"/>
                          <a:cs typeface="Politica"/>
                          <a:sym typeface="Politica"/>
                        </a:rPr>
                        <a:t>9- What we will be doing.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1861864">
                <a:tc>
                  <a:txBody>
                    <a:bodyPr/>
                    <a:lstStyle/>
                    <a:p>
                      <a:pPr algn="l">
                        <a:defRPr sz="1800"/>
                      </a:pPr>
                      <a:r>
                        <a:rPr lang="en-US" sz="1400" dirty="0">
                          <a:solidFill>
                            <a:srgbClr val="FFFFFF"/>
                          </a:solidFill>
                          <a:latin typeface="Politica"/>
                          <a:ea typeface="Politica"/>
                          <a:cs typeface="Politica"/>
                          <a:sym typeface="Politica"/>
                        </a:rPr>
                        <a:t>35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Explain the UI of Scratch platform and structure of the platform.</a:t>
                      </a:r>
                    </a:p>
                    <a:p>
                      <a:pPr algn="l">
                        <a:defRPr sz="1800"/>
                      </a:pPr>
                      <a:r>
                        <a:rPr lang="en-US" sz="1400" dirty="0">
                          <a:solidFill>
                            <a:srgbClr val="FFFFFF"/>
                          </a:solidFill>
                          <a:latin typeface="Politica"/>
                          <a:ea typeface="Politica"/>
                          <a:cs typeface="Politica"/>
                          <a:sym typeface="Politica"/>
                        </a:rPr>
                        <a:t>2- Explain how you can add components to the UI.</a:t>
                      </a:r>
                    </a:p>
                    <a:p>
                      <a:pPr algn="l">
                        <a:defRPr sz="1800"/>
                      </a:pPr>
                      <a:r>
                        <a:rPr lang="en-US" sz="1400" dirty="0">
                          <a:solidFill>
                            <a:srgbClr val="FFFFFF"/>
                          </a:solidFill>
                          <a:latin typeface="Politica"/>
                          <a:ea typeface="Politica"/>
                          <a:cs typeface="Politica"/>
                          <a:sym typeface="Politica"/>
                        </a:rPr>
                        <a:t>3- Explain how you can change the properties of components. </a:t>
                      </a:r>
                    </a:p>
                    <a:p>
                      <a:pPr algn="l">
                        <a:defRPr sz="1800"/>
                      </a:pPr>
                      <a:r>
                        <a:rPr lang="en-US" sz="1400" dirty="0">
                          <a:solidFill>
                            <a:srgbClr val="FFFFFF"/>
                          </a:solidFill>
                          <a:latin typeface="Politica"/>
                          <a:ea typeface="Politica"/>
                          <a:cs typeface="Politica"/>
                          <a:sym typeface="Politica"/>
                        </a:rPr>
                        <a:t>4- Search for the appropriate background or design your own.</a:t>
                      </a:r>
                    </a:p>
                    <a:p>
                      <a:pPr algn="l">
                        <a:defRPr sz="1800"/>
                      </a:pPr>
                      <a:r>
                        <a:rPr lang="en-US" sz="1400" dirty="0">
                          <a:solidFill>
                            <a:srgbClr val="FFFFFF"/>
                          </a:solidFill>
                          <a:latin typeface="Politica"/>
                          <a:ea typeface="Politica"/>
                          <a:cs typeface="Politica"/>
                          <a:sym typeface="Politica"/>
                        </a:rPr>
                        <a:t>5- Explore the paint tools to edit existing components or design new unique components. </a:t>
                      </a:r>
                    </a:p>
                    <a:p>
                      <a:pPr marL="285750" indent="-285750" algn="l">
                        <a:buFontTx/>
                        <a:buChar char="-"/>
                        <a:defRPr sz="1800"/>
                      </a:pPr>
                      <a:r>
                        <a:rPr lang="en-US" sz="1400" dirty="0">
                          <a:solidFill>
                            <a:srgbClr val="FFFFFF"/>
                          </a:solidFill>
                          <a:latin typeface="Politica"/>
                          <a:ea typeface="Politica"/>
                          <a:cs typeface="Politica"/>
                          <a:sym typeface="Politica"/>
                        </a:rPr>
                        <a:t>Design the target circle sprite </a:t>
                      </a:r>
                    </a:p>
                    <a:p>
                      <a:pPr marL="285750" indent="-285750" algn="l">
                        <a:buFontTx/>
                        <a:buChar char="-"/>
                        <a:defRPr sz="1800"/>
                      </a:pPr>
                      <a:r>
                        <a:rPr lang="en-US" sz="1400" dirty="0">
                          <a:solidFill>
                            <a:srgbClr val="FFFFFF"/>
                          </a:solidFill>
                          <a:latin typeface="Politica"/>
                          <a:ea typeface="Politica"/>
                          <a:cs typeface="Politica"/>
                          <a:sym typeface="Politica"/>
                        </a:rPr>
                        <a:t>Design the aiming sprite.</a:t>
                      </a:r>
                    </a:p>
                    <a:p>
                      <a:pPr algn="l">
                        <a:defRPr sz="1800"/>
                      </a:pPr>
                      <a:r>
                        <a:rPr lang="en-US" sz="1400" dirty="0">
                          <a:solidFill>
                            <a:srgbClr val="FFFFFF"/>
                          </a:solidFill>
                          <a:latin typeface="Politica"/>
                          <a:ea typeface="Politica"/>
                          <a:cs typeface="Politica"/>
                          <a:sym typeface="Politica"/>
                        </a:rPr>
                        <a:t>7- Customize the looks of the game.</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320857"/>
            <a:ext cx="10284002" cy="4998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r>
              <a:rPr lang="en-US" sz="1600" dirty="0">
                <a:solidFill>
                  <a:schemeClr val="lt1"/>
                </a:solidFill>
                <a:latin typeface="Politica" panose="02000506060000020004" pitchFamily="2" charset="0"/>
                <a:ea typeface="Lato"/>
                <a:cs typeface="Lato"/>
                <a:sym typeface="Lato"/>
              </a:rPr>
              <a:t>EQUIPMENT:  Computer, internet access, Scratch</a:t>
            </a:r>
            <a:r>
              <a:rPr lang="en-US" sz="1600" dirty="0">
                <a:solidFill>
                  <a:schemeClr val="bg1"/>
                </a:solidFill>
                <a:latin typeface="Politica" panose="02000506060000020004" pitchFamily="2" charset="0"/>
                <a:ea typeface="Lato"/>
                <a:cs typeface="Lato"/>
                <a:sym typeface="Lato"/>
              </a:rPr>
              <a:t> platform.</a:t>
            </a:r>
            <a:br>
              <a:rPr lang="en-US" sz="1600" dirty="0">
                <a:solidFill>
                  <a:srgbClr val="FFFFFF"/>
                </a:solidFill>
                <a:latin typeface="Politica" panose="02000506060000020004" pitchFamily="2" charset="0"/>
                <a:ea typeface="Lato"/>
                <a:cs typeface="Lato"/>
                <a:sym typeface="Lato"/>
              </a:rPr>
            </a:b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The participants will learn about block coding and how to program the actions of the game. They will add the needed blocks to the target sprite and the aiming sprite.</a:t>
            </a:r>
            <a:endParaRPr lang="en-US" sz="1600" dirty="0">
              <a:latin typeface="Politica" panose="02000506060000020004" pitchFamily="2" charset="0"/>
            </a:endParaRPr>
          </a:p>
          <a:p>
            <a:pPr lvl="0">
              <a:lnSpc>
                <a:spcPct val="150000"/>
              </a:lnSpc>
            </a:pP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Use block coding to program the game.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Program the target sprite to move randomly around the game.</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Program the aiming sprite to follow the mouse movements.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Program the on-click function of the aiming sprite. </a:t>
            </a:r>
            <a:endParaRPr lang="en-US" sz="1600" dirty="0">
              <a:latin typeface="Politica" panose="02000506060000020004" pitchFamily="2" charset="0"/>
            </a:endParaRPr>
          </a:p>
          <a:p>
            <a:pPr lvl="7">
              <a:lnSpc>
                <a:spcPct val="150000"/>
              </a:lnSpc>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2: Program the Game </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881285692"/>
              </p:ext>
            </p:extLst>
          </p:nvPr>
        </p:nvGraphicFramePr>
        <p:xfrm>
          <a:off x="944359" y="633757"/>
          <a:ext cx="10561500" cy="499860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Overview on what was done on Day1. </a:t>
                      </a:r>
                    </a:p>
                    <a:p>
                      <a:pPr algn="l">
                        <a:defRPr sz="1800"/>
                      </a:pPr>
                      <a:r>
                        <a:rPr lang="en-US" sz="1400" dirty="0">
                          <a:solidFill>
                            <a:srgbClr val="FFFFFF"/>
                          </a:solidFill>
                          <a:latin typeface="Politica"/>
                          <a:ea typeface="Politica"/>
                          <a:cs typeface="Politica"/>
                          <a:sym typeface="Politica"/>
                        </a:rPr>
                        <a:t>2- Video about the meaning of coding.</a:t>
                      </a:r>
                    </a:p>
                    <a:p>
                      <a:pPr algn="l">
                        <a:defRPr sz="1800"/>
                      </a:pPr>
                      <a:r>
                        <a:rPr lang="en-US" sz="1400" dirty="0">
                          <a:solidFill>
                            <a:srgbClr val="FFFFFF"/>
                          </a:solidFill>
                          <a:latin typeface="Politica"/>
                          <a:ea typeface="Politica"/>
                          <a:cs typeface="Politica"/>
                          <a:sym typeface="Politica"/>
                        </a:rPr>
                        <a:t>3- The difference between block-based and text-based coding.</a:t>
                      </a:r>
                    </a:p>
                    <a:p>
                      <a:pPr algn="l">
                        <a:defRPr sz="1800"/>
                      </a:pPr>
                      <a:r>
                        <a:rPr lang="en-US" sz="1400" dirty="0">
                          <a:solidFill>
                            <a:srgbClr val="FFFFFF"/>
                          </a:solidFill>
                          <a:latin typeface="Politica"/>
                          <a:ea typeface="Politica"/>
                          <a:cs typeface="Politica"/>
                          <a:sym typeface="Politica"/>
                        </a:rPr>
                        <a:t>4- What we will be doing today.</a:t>
                      </a:r>
                    </a:p>
                    <a:p>
                      <a:pPr algn="l">
                        <a:defRPr sz="1800"/>
                      </a:pPr>
                      <a:r>
                        <a:rPr lang="en-US" sz="1400" dirty="0">
                          <a:solidFill>
                            <a:srgbClr val="FFFFFF"/>
                          </a:solidFill>
                          <a:latin typeface="Politica"/>
                          <a:ea typeface="Politica"/>
                          <a:cs typeface="Politica"/>
                          <a:sym typeface="Politica"/>
                        </a:rPr>
                        <a:t>5- Needed coding blocks. </a:t>
                      </a:r>
                    </a:p>
                    <a:p>
                      <a:pPr algn="l">
                        <a:defRPr sz="1800"/>
                      </a:pPr>
                      <a:endParaRPr lang="en-US"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rgbClr val="FFFFFF"/>
                          </a:solidFill>
                          <a:latin typeface="Politica"/>
                          <a:ea typeface="Politica"/>
                          <a:cs typeface="Politica"/>
                          <a:sym typeface="Politica"/>
                        </a:rPr>
                        <a:t>40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Check if all needed components were added and ready to be used. </a:t>
                      </a:r>
                    </a:p>
                    <a:p>
                      <a:pPr algn="l">
                        <a:defRPr sz="1800"/>
                      </a:pPr>
                      <a:r>
                        <a:rPr lang="en-US" sz="1400" dirty="0">
                          <a:solidFill>
                            <a:srgbClr val="FFFFFF"/>
                          </a:solidFill>
                          <a:latin typeface="Politica"/>
                          <a:ea typeface="Politica"/>
                          <a:cs typeface="Politica"/>
                          <a:sym typeface="Politica"/>
                        </a:rPr>
                        <a:t>2- Explanation of the coding section in the Scratch platform.</a:t>
                      </a:r>
                    </a:p>
                    <a:p>
                      <a:pPr algn="l">
                        <a:defRPr sz="1800"/>
                      </a:pPr>
                      <a:r>
                        <a:rPr lang="en-US" sz="1400" dirty="0">
                          <a:solidFill>
                            <a:srgbClr val="FFFFFF"/>
                          </a:solidFill>
                          <a:latin typeface="Politica"/>
                          <a:ea typeface="Politica"/>
                          <a:cs typeface="Politica"/>
                          <a:sym typeface="Politica"/>
                        </a:rPr>
                        <a:t>3- Explanation of the different types of blocks and their meaning.</a:t>
                      </a:r>
                    </a:p>
                    <a:p>
                      <a:pPr algn="l">
                        <a:defRPr sz="1800"/>
                      </a:pPr>
                      <a:r>
                        <a:rPr lang="en-US" sz="1400" dirty="0">
                          <a:solidFill>
                            <a:srgbClr val="FFFFFF"/>
                          </a:solidFill>
                          <a:latin typeface="Politica"/>
                          <a:ea typeface="Politica"/>
                          <a:cs typeface="Politica"/>
                          <a:sym typeface="Politica"/>
                        </a:rPr>
                        <a:t>4- </a:t>
                      </a:r>
                      <a:r>
                        <a:rPr lang="en-US" sz="1400" dirty="0">
                          <a:solidFill>
                            <a:srgbClr val="FFFFFF"/>
                          </a:solidFill>
                          <a:latin typeface="Politica" panose="02000506060000020004" pitchFamily="2" charset="0"/>
                          <a:sym typeface="Lato"/>
                        </a:rPr>
                        <a:t>Program the target sprite to move randomly around the game screen.</a:t>
                      </a:r>
                    </a:p>
                    <a:p>
                      <a:pPr marL="285750" indent="-285750" algn="l">
                        <a:buFontTx/>
                        <a:buChar char="-"/>
                        <a:defRPr sz="1800"/>
                      </a:pPr>
                      <a:r>
                        <a:rPr lang="en-US" sz="1400" dirty="0">
                          <a:solidFill>
                            <a:srgbClr val="FFFFFF"/>
                          </a:solidFill>
                          <a:latin typeface="Politica" panose="02000506060000020004" pitchFamily="2" charset="0"/>
                          <a:sym typeface="Lato"/>
                        </a:rPr>
                        <a:t>Program it to go to random position every second. </a:t>
                      </a:r>
                    </a:p>
                    <a:p>
                      <a:pPr algn="l">
                        <a:defRPr sz="1800"/>
                      </a:pPr>
                      <a:r>
                        <a:rPr lang="en-US" sz="1400" dirty="0">
                          <a:solidFill>
                            <a:srgbClr val="FFFFFF"/>
                          </a:solidFill>
                          <a:latin typeface="Politica" panose="02000506060000020004" pitchFamily="2" charset="0"/>
                          <a:sym typeface="Lato"/>
                        </a:rPr>
                        <a:t>5- Program the aiming sprite to follow the mouse position on the screen.</a:t>
                      </a:r>
                    </a:p>
                    <a:p>
                      <a:pPr algn="l">
                        <a:defRPr sz="1800"/>
                      </a:pPr>
                      <a:r>
                        <a:rPr lang="en-US" sz="1400" dirty="0">
                          <a:solidFill>
                            <a:srgbClr val="FFFFFF"/>
                          </a:solidFill>
                          <a:latin typeface="Politica" panose="02000506060000020004" pitchFamily="2" charset="0"/>
                          <a:sym typeface="Lato"/>
                        </a:rPr>
                        <a:t>6- Program the on-click function.</a:t>
                      </a:r>
                    </a:p>
                    <a:p>
                      <a:pPr marL="285750" indent="-285750" algn="l">
                        <a:buFontTx/>
                        <a:buChar char="-"/>
                        <a:defRPr sz="1800"/>
                      </a:pPr>
                      <a:r>
                        <a:rPr lang="en-US" sz="1400" dirty="0">
                          <a:solidFill>
                            <a:srgbClr val="FFFFFF"/>
                          </a:solidFill>
                          <a:latin typeface="Politica" panose="02000506060000020004" pitchFamily="2" charset="0"/>
                          <a:sym typeface="Lato"/>
                        </a:rPr>
                        <a:t>When the player click, check if the aiming sprite was touching the target sprite.</a:t>
                      </a:r>
                    </a:p>
                    <a:p>
                      <a:pPr marL="0" indent="0" algn="l">
                        <a:buFontTx/>
                        <a:buNone/>
                        <a:defRPr sz="1800"/>
                      </a:pPr>
                      <a:r>
                        <a:rPr lang="en-US" sz="1400" dirty="0">
                          <a:solidFill>
                            <a:srgbClr val="FFFFFF"/>
                          </a:solidFill>
                          <a:latin typeface="Politica" panose="02000506060000020004" pitchFamily="2" charset="0"/>
                          <a:sym typeface="Lato"/>
                        </a:rPr>
                        <a:t>7- Add scoring system.</a:t>
                      </a:r>
                    </a:p>
                    <a:p>
                      <a:pPr marL="285750" indent="-285750" algn="l">
                        <a:buFontTx/>
                        <a:buChar char="-"/>
                        <a:defRPr sz="1800"/>
                      </a:pPr>
                      <a:r>
                        <a:rPr lang="en-US" sz="1400" dirty="0">
                          <a:solidFill>
                            <a:srgbClr val="FFFFFF"/>
                          </a:solidFill>
                          <a:latin typeface="Politica" panose="02000506060000020004" pitchFamily="2" charset="0"/>
                          <a:sym typeface="Lato"/>
                        </a:rPr>
                        <a:t>Increase the score by 1 every time the player shoots and touches the target sprite. </a:t>
                      </a:r>
                    </a:p>
                    <a:p>
                      <a:pPr algn="l">
                        <a:defRPr sz="1800"/>
                      </a:pPr>
                      <a:r>
                        <a:rPr lang="en-US" sz="1400" dirty="0">
                          <a:solidFill>
                            <a:srgbClr val="FFFFFF"/>
                          </a:solidFill>
                          <a:latin typeface="Politica"/>
                          <a:ea typeface="Politica"/>
                          <a:cs typeface="Politica"/>
                          <a:sym typeface="Politica"/>
                        </a:rPr>
                        <a:t>8- Test the game and fix any issues found. </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690189"/>
            <a:ext cx="10284002" cy="4260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a:solidFill>
                  <a:schemeClr val="bg1"/>
                </a:solidFill>
                <a:latin typeface="Politica" panose="02000506060000020004" pitchFamily="2" charset="0"/>
                <a:ea typeface="Lato"/>
                <a:cs typeface="Lato"/>
                <a:sym typeface="Lato"/>
              </a:rPr>
              <a:t>Scratch platform.</a:t>
            </a:r>
            <a:br>
              <a:rPr lang="en-US" sz="1600" dirty="0">
                <a:solidFill>
                  <a:srgbClr val="FFFFFF"/>
                </a:solidFill>
                <a:latin typeface="Politica" panose="02000506060000020004" pitchFamily="2" charset="0"/>
                <a:ea typeface="Lato"/>
                <a:cs typeface="Lato"/>
                <a:sym typeface="Lato"/>
              </a:rPr>
            </a:b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The participants will learn how to record their own voice, edit it, and add it to the game. They will also learn how to import a sound file and add it to the game as background sound.</a:t>
            </a:r>
            <a:endParaRPr lang="en-US" sz="1600" dirty="0">
              <a:latin typeface="Politica" panose="02000506060000020004" pitchFamily="2" charset="0"/>
            </a:endParaRPr>
          </a:p>
          <a:p>
            <a:pPr lvl="0">
              <a:lnSpc>
                <a:spcPct val="150000"/>
              </a:lnSpc>
            </a:pP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Record  and edit your sound to give game instructions.</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Import sound file (Arabic theme) and set it as the background sound.</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rPr>
              <a:t>Design and add winning screen.</a:t>
            </a: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3: Special effects</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3416541491"/>
              </p:ext>
            </p:extLst>
          </p:nvPr>
        </p:nvGraphicFramePr>
        <p:xfrm>
          <a:off x="944359" y="633757"/>
          <a:ext cx="10561500" cy="488840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Overview on what was done on Day2. </a:t>
                      </a:r>
                    </a:p>
                    <a:p>
                      <a:pPr algn="l">
                        <a:defRPr sz="1800"/>
                      </a:pPr>
                      <a:r>
                        <a:rPr lang="en-US" sz="1400" dirty="0">
                          <a:solidFill>
                            <a:srgbClr val="FFFFFF"/>
                          </a:solidFill>
                          <a:latin typeface="Politica"/>
                          <a:ea typeface="Politica"/>
                          <a:cs typeface="Politica"/>
                          <a:sym typeface="Politica"/>
                        </a:rPr>
                        <a:t>2- Video about E-sports.</a:t>
                      </a:r>
                    </a:p>
                    <a:p>
                      <a:pPr algn="l">
                        <a:defRPr sz="1800"/>
                      </a:pPr>
                      <a:r>
                        <a:rPr lang="en-US" sz="1400" dirty="0">
                          <a:solidFill>
                            <a:srgbClr val="FFFFFF"/>
                          </a:solidFill>
                          <a:latin typeface="Politica"/>
                          <a:ea typeface="Politica"/>
                          <a:cs typeface="Politica"/>
                          <a:sym typeface="Politica"/>
                        </a:rPr>
                        <a:t>3- What are E-sports. </a:t>
                      </a:r>
                    </a:p>
                    <a:p>
                      <a:pPr algn="l">
                        <a:defRPr sz="1800"/>
                      </a:pPr>
                      <a:r>
                        <a:rPr lang="en-US" sz="1400" dirty="0">
                          <a:solidFill>
                            <a:srgbClr val="FFFFFF"/>
                          </a:solidFill>
                          <a:latin typeface="Politica"/>
                          <a:ea typeface="Politica"/>
                          <a:cs typeface="Politica"/>
                          <a:sym typeface="Politica"/>
                        </a:rPr>
                        <a:t>4- E-sports competition in Qatar.</a:t>
                      </a:r>
                    </a:p>
                    <a:p>
                      <a:pPr algn="l">
                        <a:defRPr sz="1800"/>
                      </a:pPr>
                      <a:r>
                        <a:rPr lang="en-US" sz="1400" dirty="0">
                          <a:solidFill>
                            <a:srgbClr val="FFFFFF"/>
                          </a:solidFill>
                          <a:latin typeface="Politica"/>
                          <a:ea typeface="Politica"/>
                          <a:cs typeface="Politica"/>
                          <a:sym typeface="Politica"/>
                        </a:rPr>
                        <a:t>5- What we will be doing today.</a:t>
                      </a:r>
                    </a:p>
                    <a:p>
                      <a:pPr algn="l">
                        <a:defRPr sz="1800"/>
                      </a:pPr>
                      <a:r>
                        <a:rPr lang="en-US" sz="1400" dirty="0">
                          <a:solidFill>
                            <a:srgbClr val="FFFFFF"/>
                          </a:solidFill>
                          <a:latin typeface="Politica"/>
                          <a:ea typeface="Politica"/>
                          <a:cs typeface="Politica"/>
                          <a:sym typeface="Politica"/>
                        </a:rPr>
                        <a:t>6- Needed coding blocks. </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rgbClr val="FFFFFF"/>
                          </a:solidFill>
                          <a:latin typeface="Politica"/>
                          <a:ea typeface="Politica"/>
                          <a:cs typeface="Politica"/>
                          <a:sym typeface="Politica"/>
                        </a:rPr>
                        <a:t>40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Explanation of the Sound section of Scratch platform.</a:t>
                      </a:r>
                    </a:p>
                    <a:p>
                      <a:pPr algn="l">
                        <a:defRPr sz="1800"/>
                      </a:pPr>
                      <a:r>
                        <a:rPr lang="en-US" sz="1400" dirty="0">
                          <a:solidFill>
                            <a:srgbClr val="FFFFFF"/>
                          </a:solidFill>
                          <a:latin typeface="Politica"/>
                          <a:ea typeface="Politica"/>
                          <a:cs typeface="Politica"/>
                          <a:sym typeface="Politica"/>
                        </a:rPr>
                        <a:t>2- Explanation of how to record your sound in Scratch.</a:t>
                      </a:r>
                    </a:p>
                    <a:p>
                      <a:pPr algn="l">
                        <a:defRPr sz="1800"/>
                      </a:pPr>
                      <a:r>
                        <a:rPr lang="en-US" sz="1400" dirty="0">
                          <a:solidFill>
                            <a:srgbClr val="FFFFFF"/>
                          </a:solidFill>
                          <a:latin typeface="Politica"/>
                          <a:ea typeface="Politica"/>
                          <a:cs typeface="Politica"/>
                          <a:sym typeface="Politica"/>
                        </a:rPr>
                        <a:t>3-Edit the sound and add it to the game using block coding.</a:t>
                      </a:r>
                    </a:p>
                    <a:p>
                      <a:pPr algn="l">
                        <a:defRPr sz="1800"/>
                      </a:pPr>
                      <a:r>
                        <a:rPr lang="en-US" sz="1400" dirty="0">
                          <a:solidFill>
                            <a:srgbClr val="FFFFFF"/>
                          </a:solidFill>
                          <a:latin typeface="Politica"/>
                          <a:ea typeface="Politica"/>
                          <a:cs typeface="Politica"/>
                          <a:sym typeface="Politica"/>
                        </a:rPr>
                        <a:t>4- Search for a sound file (.mp3) and import it to the game to be used as background sound. </a:t>
                      </a:r>
                    </a:p>
                    <a:p>
                      <a:pPr marL="285750" indent="-285750" algn="l">
                        <a:buFontTx/>
                        <a:buChar char="-"/>
                        <a:defRPr sz="1800"/>
                      </a:pPr>
                      <a:r>
                        <a:rPr lang="en-US" sz="1400" dirty="0">
                          <a:solidFill>
                            <a:srgbClr val="FFFFFF"/>
                          </a:solidFill>
                          <a:latin typeface="Politica"/>
                          <a:ea typeface="Politica"/>
                          <a:cs typeface="Politica"/>
                          <a:sym typeface="Politica"/>
                        </a:rPr>
                        <a:t>Follow the Arabic history theme.</a:t>
                      </a:r>
                    </a:p>
                    <a:p>
                      <a:pPr algn="l">
                        <a:defRPr sz="1800"/>
                      </a:pPr>
                      <a:r>
                        <a:rPr lang="en-US" sz="1400" dirty="0">
                          <a:solidFill>
                            <a:srgbClr val="FFFFFF"/>
                          </a:solidFill>
                          <a:latin typeface="Politica"/>
                          <a:ea typeface="Politica"/>
                          <a:cs typeface="Politica"/>
                          <a:sym typeface="Politica"/>
                        </a:rPr>
                        <a:t>5- Use block coding to add the background sound. </a:t>
                      </a:r>
                    </a:p>
                    <a:p>
                      <a:pPr algn="l">
                        <a:defRPr sz="1800"/>
                      </a:pPr>
                      <a:r>
                        <a:rPr lang="en-US" sz="1400" dirty="0">
                          <a:solidFill>
                            <a:srgbClr val="FFFFFF"/>
                          </a:solidFill>
                          <a:latin typeface="Politica" panose="02000506060000020004" pitchFamily="2" charset="0"/>
                          <a:sym typeface="Lato"/>
                        </a:rPr>
                        <a:t>6- Program the winning scenario (when the score reaches 20).</a:t>
                      </a:r>
                    </a:p>
                    <a:p>
                      <a:pPr marL="285750" indent="-285750" algn="l">
                        <a:buFontTx/>
                        <a:buChar char="-"/>
                        <a:defRPr sz="1800"/>
                      </a:pPr>
                      <a:r>
                        <a:rPr lang="en-US" sz="1400" dirty="0">
                          <a:solidFill>
                            <a:srgbClr val="FFFFFF"/>
                          </a:solidFill>
                          <a:latin typeface="Politica" panose="02000506060000020004" pitchFamily="2" charset="0"/>
                          <a:sym typeface="Lato"/>
                        </a:rPr>
                        <a:t>Design the winning background.</a:t>
                      </a:r>
                      <a:endParaRPr lang="en-US" sz="1400" dirty="0">
                        <a:solidFill>
                          <a:srgbClr val="FFFFFF"/>
                        </a:solidFill>
                        <a:latin typeface="Politica"/>
                        <a:ea typeface="Politica"/>
                        <a:cs typeface="Politica"/>
                        <a:sym typeface="Politica"/>
                      </a:endParaRPr>
                    </a:p>
                    <a:p>
                      <a:pPr algn="l">
                        <a:defRPr sz="1800"/>
                      </a:pPr>
                      <a:r>
                        <a:rPr lang="en-US" sz="1400" dirty="0">
                          <a:solidFill>
                            <a:srgbClr val="FFFFFF"/>
                          </a:solidFill>
                          <a:latin typeface="Politica"/>
                          <a:ea typeface="Politica"/>
                          <a:cs typeface="Politica"/>
                          <a:sym typeface="Politica"/>
                        </a:rPr>
                        <a:t>8- Test and fix any problems found. </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902932"/>
            <a:ext cx="10284002" cy="5368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br>
              <a:rPr lang="en-US" sz="1600" dirty="0">
                <a:solidFill>
                  <a:srgbClr val="FFFFFF"/>
                </a:solidFill>
                <a:latin typeface="Politica" panose="02000506060000020004" pitchFamily="2" charset="0"/>
                <a:ea typeface="Lato"/>
                <a:cs typeface="Lato"/>
                <a:sym typeface="Lato"/>
              </a:rPr>
            </a:b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The participants will discuss the next level the of the game and try to apply it using the knowledge they gained in the past days. They can choose different scenarios for next level,  for example, higher speed or different theme.</a:t>
            </a:r>
            <a:br>
              <a:rPr lang="en-US" sz="1600" dirty="0">
                <a:solidFill>
                  <a:srgbClr val="FFFFFF"/>
                </a:solidFill>
                <a:latin typeface="Politica" panose="02000506060000020004" pitchFamily="2" charset="0"/>
                <a:ea typeface="Lato"/>
                <a:cs typeface="Lato"/>
                <a:sym typeface="Lato"/>
              </a:rPr>
            </a:b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Brainstorm for ideas about the next level with increased difficulty or new features.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Use the knowledge gained to develop the next level of the game.</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Share the next level and discuss the new features. </a:t>
            </a:r>
          </a:p>
          <a:p>
            <a:pPr marL="457200" lvl="0" indent="-317500">
              <a:lnSpc>
                <a:spcPct val="150000"/>
              </a:lnSpc>
              <a:buClr>
                <a:srgbClr val="FFFFFF"/>
              </a:buClr>
              <a:buSzPts val="1400"/>
              <a:buFont typeface="Lato"/>
              <a:buChar char="●"/>
            </a:pPr>
            <a:endParaRPr lang="en-US" sz="1600" dirty="0">
              <a:solidFill>
                <a:srgbClr val="FFFFFF"/>
              </a:solidFill>
              <a:latin typeface="Politica" panose="02000506060000020004" pitchFamily="2" charset="0"/>
              <a:sym typeface="Lato"/>
            </a:endParaRPr>
          </a:p>
          <a:p>
            <a:pPr marL="139700" lvl="0">
              <a:lnSpc>
                <a:spcPct val="150000"/>
              </a:lnSpc>
              <a:buClr>
                <a:srgbClr val="FFFFFF"/>
              </a:buClr>
              <a:buSzPts val="1400"/>
            </a:pPr>
            <a:r>
              <a:rPr lang="en-US" sz="1600" dirty="0">
                <a:solidFill>
                  <a:schemeClr val="lt1"/>
                </a:solidFill>
                <a:latin typeface="Politica" panose="02000506060000020004" pitchFamily="2" charset="0"/>
                <a:ea typeface="Lato"/>
                <a:cs typeface="Lato"/>
                <a:sym typeface="Lato"/>
              </a:rPr>
              <a:t>EQUIPMENT:  Computer, internet access.</a:t>
            </a:r>
            <a:endParaRPr lang="en-US" sz="1600" dirty="0">
              <a:solidFill>
                <a:srgbClr val="FFFFFF"/>
              </a:solidFill>
              <a:latin typeface="Politica" panose="02000506060000020004" pitchFamily="2" charset="0"/>
              <a:sym typeface="Lato"/>
            </a:endParaRPr>
          </a:p>
          <a:p>
            <a:pPr marL="139700" lvl="0">
              <a:lnSpc>
                <a:spcPct val="150000"/>
              </a:lnSpc>
              <a:buClr>
                <a:srgbClr val="FFFFFF"/>
              </a:buClr>
              <a:buSzPts val="1400"/>
            </a:pPr>
            <a:r>
              <a:rPr lang="en-US" sz="1600" dirty="0">
                <a:solidFill>
                  <a:schemeClr val="lt1"/>
                </a:solidFill>
                <a:latin typeface="Politica" panose="02000506060000020004" pitchFamily="2" charset="0"/>
                <a:sym typeface="Lato"/>
              </a:rPr>
              <a:t>Material:</a:t>
            </a:r>
          </a:p>
          <a:p>
            <a:pPr marL="139700">
              <a:lnSpc>
                <a:spcPct val="150000"/>
              </a:lnSpc>
              <a:buClr>
                <a:srgbClr val="FFFFFF"/>
              </a:buClr>
              <a:buSzPts val="1400"/>
            </a:pPr>
            <a:r>
              <a:rPr lang="en-US" sz="1600" dirty="0">
                <a:solidFill>
                  <a:schemeClr val="lt1"/>
                </a:solidFill>
                <a:latin typeface="Politica" panose="02000506060000020004" pitchFamily="2" charset="0"/>
                <a:sym typeface="Lato"/>
              </a:rPr>
              <a:t>Software: </a:t>
            </a:r>
            <a:r>
              <a:rPr lang="en-US" sz="1600" dirty="0">
                <a:solidFill>
                  <a:schemeClr val="bg1"/>
                </a:solidFill>
                <a:latin typeface="Politica" panose="02000506060000020004" pitchFamily="2" charset="0"/>
                <a:ea typeface="Lato"/>
                <a:cs typeface="Lato"/>
                <a:sym typeface="Lato"/>
              </a:rPr>
              <a:t>Scratch platform.</a:t>
            </a:r>
            <a:endParaRPr lang="en-US" sz="1600" dirty="0">
              <a:solidFill>
                <a:srgbClr val="FFFFFF"/>
              </a:solidFill>
              <a:latin typeface="Politica" panose="02000506060000020004" pitchFamily="2" charset="0"/>
              <a:sym typeface="Lato"/>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4: Next level</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2635369467"/>
              </p:ext>
            </p:extLst>
          </p:nvPr>
        </p:nvGraphicFramePr>
        <p:xfrm>
          <a:off x="944359" y="633757"/>
          <a:ext cx="10561500" cy="446168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Overview on what was done on Day3. </a:t>
                      </a:r>
                    </a:p>
                    <a:p>
                      <a:pPr algn="l">
                        <a:defRPr sz="1800"/>
                      </a:pPr>
                      <a:r>
                        <a:rPr lang="en-US" sz="1400" dirty="0">
                          <a:solidFill>
                            <a:srgbClr val="FFFFFF"/>
                          </a:solidFill>
                          <a:latin typeface="Politica"/>
                          <a:ea typeface="Politica"/>
                          <a:cs typeface="Politica"/>
                          <a:sym typeface="Politica"/>
                        </a:rPr>
                        <a:t>2- Challenge: build a new level of the game.</a:t>
                      </a:r>
                    </a:p>
                    <a:p>
                      <a:pPr algn="l">
                        <a:defRPr sz="1800"/>
                      </a:pPr>
                      <a:r>
                        <a:rPr lang="en-US" sz="1400" dirty="0">
                          <a:solidFill>
                            <a:srgbClr val="FFFFFF"/>
                          </a:solidFill>
                          <a:latin typeface="Politica"/>
                          <a:ea typeface="Politica"/>
                          <a:cs typeface="Politica"/>
                          <a:sym typeface="Politica"/>
                        </a:rPr>
                        <a:t>3- What we will be doing today.</a:t>
                      </a:r>
                    </a:p>
                    <a:p>
                      <a:pPr algn="l">
                        <a:defRPr sz="1800"/>
                      </a:pPr>
                      <a:r>
                        <a:rPr lang="en-US" sz="1400" dirty="0">
                          <a:solidFill>
                            <a:srgbClr val="FFFFFF"/>
                          </a:solidFill>
                          <a:latin typeface="Politica"/>
                          <a:ea typeface="Politica"/>
                          <a:cs typeface="Politica"/>
                          <a:sym typeface="Politica"/>
                        </a:rPr>
                        <a:t>4- Needed coding blocks. </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rgbClr val="FFFFFF"/>
                          </a:solidFill>
                          <a:latin typeface="Politica"/>
                          <a:ea typeface="Politica"/>
                          <a:cs typeface="Politica"/>
                          <a:sym typeface="Politica"/>
                        </a:rPr>
                        <a:t>40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Brainstorm for ideas about the next level</a:t>
                      </a:r>
                    </a:p>
                    <a:p>
                      <a:pPr marL="285750" indent="-285750" algn="l">
                        <a:buFontTx/>
                        <a:buChar char="-"/>
                        <a:defRPr sz="1800"/>
                      </a:pPr>
                      <a:r>
                        <a:rPr lang="en-US" sz="1400" dirty="0">
                          <a:solidFill>
                            <a:srgbClr val="FFFFFF"/>
                          </a:solidFill>
                          <a:latin typeface="Politica"/>
                          <a:ea typeface="Politica"/>
                          <a:cs typeface="Politica"/>
                          <a:sym typeface="Politica"/>
                        </a:rPr>
                        <a:t>Increased difficulty; increasing the speed of the target sprite. </a:t>
                      </a:r>
                    </a:p>
                    <a:p>
                      <a:pPr marL="285750" indent="-285750" algn="l">
                        <a:buFontTx/>
                        <a:buChar char="-"/>
                        <a:defRPr sz="1800"/>
                      </a:pPr>
                      <a:r>
                        <a:rPr lang="en-US" sz="1400" dirty="0">
                          <a:solidFill>
                            <a:srgbClr val="FFFFFF"/>
                          </a:solidFill>
                          <a:latin typeface="Politica"/>
                          <a:ea typeface="Politica"/>
                          <a:cs typeface="Politica"/>
                          <a:sym typeface="Politica"/>
                        </a:rPr>
                        <a:t>New features; the player can click the space key to increase the speed. </a:t>
                      </a:r>
                    </a:p>
                    <a:p>
                      <a:pPr marL="285750" indent="-285750" algn="l">
                        <a:buFontTx/>
                        <a:buChar char="-"/>
                        <a:defRPr sz="1800"/>
                      </a:pPr>
                      <a:r>
                        <a:rPr lang="en-US" sz="1400" dirty="0">
                          <a:solidFill>
                            <a:srgbClr val="FFFFFF"/>
                          </a:solidFill>
                          <a:latin typeface="Politica"/>
                          <a:ea typeface="Politica"/>
                          <a:cs typeface="Politica"/>
                          <a:sym typeface="Politica"/>
                        </a:rPr>
                        <a:t>New theme; different design and colors.</a:t>
                      </a:r>
                    </a:p>
                    <a:p>
                      <a:pPr marL="0" indent="0" algn="l">
                        <a:buFontTx/>
                        <a:buNone/>
                        <a:defRPr sz="1800"/>
                      </a:pPr>
                      <a:r>
                        <a:rPr lang="en-US" sz="1400" dirty="0">
                          <a:solidFill>
                            <a:srgbClr val="FFFFFF"/>
                          </a:solidFill>
                          <a:latin typeface="Politica"/>
                          <a:ea typeface="Politica"/>
                          <a:cs typeface="Politica"/>
                          <a:sym typeface="Politica"/>
                        </a:rPr>
                        <a:t>2- Apply the learned knowledge in creating a new level of the game. </a:t>
                      </a:r>
                    </a:p>
                    <a:p>
                      <a:pPr marL="0" indent="0" algn="l">
                        <a:buFontTx/>
                        <a:buNone/>
                        <a:defRPr sz="1800"/>
                      </a:pPr>
                      <a:r>
                        <a:rPr lang="en-US" sz="1400" dirty="0">
                          <a:solidFill>
                            <a:srgbClr val="FFFFFF"/>
                          </a:solidFill>
                          <a:latin typeface="Politica"/>
                          <a:ea typeface="Politica"/>
                          <a:cs typeface="Politica"/>
                          <a:sym typeface="Politica"/>
                        </a:rPr>
                        <a:t>3- Discuss the new levels and share it with others. </a:t>
                      </a:r>
                    </a:p>
                    <a:p>
                      <a:pPr algn="l">
                        <a:defRPr sz="1800"/>
                      </a:pPr>
                      <a:r>
                        <a:rPr lang="en-US" sz="1400" dirty="0">
                          <a:solidFill>
                            <a:srgbClr val="FFFFFF"/>
                          </a:solidFill>
                          <a:latin typeface="Politica"/>
                          <a:ea typeface="Politica"/>
                          <a:cs typeface="Politica"/>
                          <a:sym typeface="Politica"/>
                        </a:rPr>
                        <a:t>4- Test and fix any problems found. </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5719</TotalTime>
  <Words>1583</Words>
  <Application>Microsoft Office PowerPoint</Application>
  <PresentationFormat>Custom</PresentationFormat>
  <Paragraphs>186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Lato</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Sarah-studio56@outlook.com</cp:lastModifiedBy>
  <cp:revision>81</cp:revision>
  <dcterms:modified xsi:type="dcterms:W3CDTF">2021-05-02T10:16:57Z</dcterms:modified>
</cp:coreProperties>
</file>