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EBF79-9ED5-4B2F-B838-D3C3C149BAEE}" v="6" dt="2022-05-17T06:57:06.3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0" autoAdjust="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saaa" userId="58f6ff4a-88f0-4e77-b973-26fe61bce22c" providerId="ADAL" clId="{688EBF79-9ED5-4B2F-B838-D3C3C149BAEE}"/>
    <pc:docChg chg="undo custSel modSld">
      <pc:chgData name="Sarah Busaaa" userId="58f6ff4a-88f0-4e77-b973-26fe61bce22c" providerId="ADAL" clId="{688EBF79-9ED5-4B2F-B838-D3C3C149BAEE}" dt="2022-05-17T09:19:05.334" v="3150" actId="20577"/>
      <pc:docMkLst>
        <pc:docMk/>
      </pc:docMkLst>
      <pc:sldChg chg="modSp mod">
        <pc:chgData name="Sarah Busaaa" userId="58f6ff4a-88f0-4e77-b973-26fe61bce22c" providerId="ADAL" clId="{688EBF79-9ED5-4B2F-B838-D3C3C149BAEE}" dt="2022-05-17T09:18:04.359" v="3102" actId="20577"/>
        <pc:sldMkLst>
          <pc:docMk/>
          <pc:sldMk cId="0" sldId="257"/>
        </pc:sldMkLst>
        <pc:spChg chg="mod">
          <ac:chgData name="Sarah Busaaa" userId="58f6ff4a-88f0-4e77-b973-26fe61bce22c" providerId="ADAL" clId="{688EBF79-9ED5-4B2F-B838-D3C3C149BAEE}" dt="2022-05-17T09:18:04.359" v="3102" actId="20577"/>
          <ac:spMkLst>
            <pc:docMk/>
            <pc:sldMk cId="0" sldId="257"/>
            <ac:spMk id="110" creationId="{00000000-0000-0000-0000-000000000000}"/>
          </ac:spMkLst>
        </pc:spChg>
        <pc:spChg chg="mod">
          <ac:chgData name="Sarah Busaaa" userId="58f6ff4a-88f0-4e77-b973-26fe61bce22c" providerId="ADAL" clId="{688EBF79-9ED5-4B2F-B838-D3C3C149BAEE}" dt="2022-05-15T05:56:15.054" v="128" actId="20577"/>
          <ac:spMkLst>
            <pc:docMk/>
            <pc:sldMk cId="0" sldId="257"/>
            <ac:spMk id="111" creationId="{00000000-0000-0000-0000-000000000000}"/>
          </ac:spMkLst>
        </pc:spChg>
      </pc:sldChg>
      <pc:sldChg chg="modSp mod">
        <pc:chgData name="Sarah Busaaa" userId="58f6ff4a-88f0-4e77-b973-26fe61bce22c" providerId="ADAL" clId="{688EBF79-9ED5-4B2F-B838-D3C3C149BAEE}" dt="2022-05-17T06:57:10.265" v="3073" actId="20577"/>
        <pc:sldMkLst>
          <pc:docMk/>
          <pc:sldMk cId="0" sldId="258"/>
        </pc:sldMkLst>
        <pc:graphicFrameChg chg="mod modGraphic">
          <ac:chgData name="Sarah Busaaa" userId="58f6ff4a-88f0-4e77-b973-26fe61bce22c" providerId="ADAL" clId="{688EBF79-9ED5-4B2F-B838-D3C3C149BAEE}" dt="2022-05-17T06:57:10.265" v="3073" actId="20577"/>
          <ac:graphicFrameMkLst>
            <pc:docMk/>
            <pc:sldMk cId="0" sldId="258"/>
            <ac:graphicFrameMk id="122" creationId="{00000000-0000-0000-0000-000000000000}"/>
          </ac:graphicFrameMkLst>
        </pc:graphicFrameChg>
      </pc:sldChg>
      <pc:sldChg chg="modSp mod">
        <pc:chgData name="Sarah Busaaa" userId="58f6ff4a-88f0-4e77-b973-26fe61bce22c" providerId="ADAL" clId="{688EBF79-9ED5-4B2F-B838-D3C3C149BAEE}" dt="2022-05-17T09:19:05.334" v="3150" actId="20577"/>
        <pc:sldMkLst>
          <pc:docMk/>
          <pc:sldMk cId="426630343" sldId="259"/>
        </pc:sldMkLst>
        <pc:graphicFrameChg chg="mod modGraphic">
          <ac:chgData name="Sarah Busaaa" userId="58f6ff4a-88f0-4e77-b973-26fe61bce22c" providerId="ADAL" clId="{688EBF79-9ED5-4B2F-B838-D3C3C149BAEE}" dt="2022-05-17T09:19:05.334" v="3150" actId="20577"/>
          <ac:graphicFrameMkLst>
            <pc:docMk/>
            <pc:sldMk cId="426630343" sldId="259"/>
            <ac:graphicFrameMk id="12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799009"/>
            <a:ext cx="10284002" cy="5983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7</a:t>
            </a:r>
            <a:r>
              <a:rPr sz="1600" dirty="0"/>
              <a:t>-1</a:t>
            </a:r>
            <a:r>
              <a:rPr lang="en-US" sz="1600" dirty="0"/>
              <a:t>0</a:t>
            </a:r>
            <a:r>
              <a:rPr sz="1600" dirty="0"/>
              <a:t> </a:t>
            </a:r>
            <a:r>
              <a:rPr lang="en-US" sz="1600" dirty="0"/>
              <a:t>	DURATION: 2 hours            </a:t>
            </a: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In this workshop, participants are going to learn about microscopes and how they can use them to magnify their view. They will learn about concepts like magnification and resolution, then use the Foldscope kit to build their own microscope. Finally, they will use the microscope they made to view the extracted strawberry DNA sample.</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r>
              <a:rPr sz="1600" dirty="0"/>
              <a:t>ENGINEERING DESIGN CHALLENGE:  </a:t>
            </a:r>
          </a:p>
          <a:p>
            <a:pPr>
              <a:defRPr>
                <a:solidFill>
                  <a:srgbClr val="FFFFFF"/>
                </a:solidFill>
                <a:latin typeface="Politica"/>
                <a:ea typeface="Politica"/>
                <a:cs typeface="Politica"/>
                <a:sym typeface="Politica"/>
              </a:defRPr>
            </a:pPr>
            <a:r>
              <a:rPr lang="en-US" sz="1600" dirty="0"/>
              <a:t>Khalifa participated with Studio 5/6 in a workshop, where he extracted the DNA of strawberries using  a special technique. However, the DNA was very small, and Khalifa was not able to see it with his eyes. We want to help Khalifa in viewing the extracted DNA by magnifying his view using a microscope. However, Khalifa will build his own microscope using the Foldscope kit with Studio 5/6. Finally, he will be able to view the DNA clearly.  </a:t>
            </a:r>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Build a microscope using the Foldscope kit.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Understand the meaning of magnification and resolution.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View the sample and take pictures of it.</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Foldscope kit		Mobile phone (Camera)		</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DNA Exploring with Foldscope</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497871780"/>
              </p:ext>
            </p:extLst>
          </p:nvPr>
        </p:nvGraphicFramePr>
        <p:xfrm>
          <a:off x="944359" y="922989"/>
          <a:ext cx="10561500" cy="545583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students to </a:t>
                      </a:r>
                      <a:r>
                        <a:rPr lang="en-US" b="0"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0" dirty="0"/>
                        <a:t>Explain what we are going to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2419611">
                <a:tc>
                  <a:txBody>
                    <a:bodyPr/>
                    <a:lstStyle/>
                    <a:p>
                      <a:pPr algn="l">
                        <a:defRPr sz="1800"/>
                      </a:pPr>
                      <a:r>
                        <a:rPr lang="en-US" sz="1400" b="0" dirty="0">
                          <a:solidFill>
                            <a:srgbClr val="FFFFFF"/>
                          </a:solidFill>
                          <a:latin typeface="Politica"/>
                          <a:ea typeface="Politica"/>
                          <a:cs typeface="Politica"/>
                          <a:sym typeface="Politica"/>
                        </a:rPr>
                        <a:t>20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Presentation: </a:t>
                      </a:r>
                    </a:p>
                    <a:p>
                      <a:pPr algn="l">
                        <a:defRPr sz="1800"/>
                      </a:pPr>
                      <a:r>
                        <a:rPr lang="en-US" sz="1400" b="0" dirty="0">
                          <a:solidFill>
                            <a:srgbClr val="FFFFFF"/>
                          </a:solidFill>
                          <a:latin typeface="Politica"/>
                          <a:ea typeface="Politica"/>
                          <a:cs typeface="Politica"/>
                          <a:sym typeface="Politica"/>
                        </a:rPr>
                        <a:t>1- Who are we and what we do in Studio 56.</a:t>
                      </a:r>
                    </a:p>
                    <a:p>
                      <a:pPr algn="l">
                        <a:defRPr sz="1800"/>
                      </a:pPr>
                      <a:r>
                        <a:rPr lang="en-US" sz="1400" b="0" dirty="0">
                          <a:solidFill>
                            <a:srgbClr val="FFFFFF"/>
                          </a:solidFill>
                          <a:latin typeface="Politica"/>
                          <a:ea typeface="Politica"/>
                          <a:cs typeface="Politica"/>
                          <a:sym typeface="Politica"/>
                        </a:rPr>
                        <a:t>2- Which zone we will be in today.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3- Introduce the Client letter of the workshop.</a:t>
                      </a:r>
                    </a:p>
                    <a:p>
                      <a:pPr algn="l">
                        <a:defRPr sz="1800"/>
                      </a:pPr>
                      <a:r>
                        <a:rPr lang="en-US" sz="1400" dirty="0">
                          <a:solidFill>
                            <a:srgbClr val="FFFFFF"/>
                          </a:solidFill>
                          <a:latin typeface="Politica"/>
                          <a:ea typeface="Politica"/>
                          <a:cs typeface="Politica"/>
                          <a:sym typeface="Politica"/>
                        </a:rPr>
                        <a:t>3- Open Question: Did you use a microscope before?</a:t>
                      </a:r>
                    </a:p>
                    <a:p>
                      <a:pPr algn="l">
                        <a:defRPr sz="1800"/>
                      </a:pPr>
                      <a:r>
                        <a:rPr lang="en-US" sz="1400" dirty="0">
                          <a:solidFill>
                            <a:srgbClr val="FFFFFF"/>
                          </a:solidFill>
                          <a:latin typeface="Politica"/>
                          <a:ea typeface="Politica"/>
                          <a:cs typeface="Politica"/>
                          <a:sym typeface="Politica"/>
                        </a:rPr>
                        <a:t>4- Video about Microscopes.</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Discuss the video content with the participants.</a:t>
                      </a:r>
                    </a:p>
                    <a:p>
                      <a:pPr algn="l">
                        <a:defRPr sz="1800"/>
                      </a:pPr>
                      <a:r>
                        <a:rPr lang="en-US" sz="1400" dirty="0">
                          <a:solidFill>
                            <a:srgbClr val="FFFFFF"/>
                          </a:solidFill>
                          <a:latin typeface="Politica"/>
                          <a:ea typeface="Politica"/>
                          <a:cs typeface="Politica"/>
                          <a:sym typeface="Politica"/>
                        </a:rPr>
                        <a:t>5- Explain the meaning of Magnification and Resolution. </a:t>
                      </a:r>
                    </a:p>
                    <a:p>
                      <a:pPr algn="l">
                        <a:defRPr sz="1800"/>
                      </a:pPr>
                      <a:r>
                        <a:rPr lang="en-US" sz="1400" b="0" dirty="0">
                          <a:solidFill>
                            <a:srgbClr val="FFFFFF"/>
                          </a:solidFill>
                          <a:latin typeface="Politica"/>
                          <a:ea typeface="Politica"/>
                          <a:cs typeface="Politica"/>
                          <a:sym typeface="Politica"/>
                        </a:rPr>
                        <a:t>7- Explain the unites of measurement (km to nm).</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Show the mosquito example.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Compare the different views.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10- What we will be doing today.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Building a microscope using the Foldscope kit.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Watch a video about the Foldscope inventors. </a:t>
                      </a:r>
                    </a:p>
                    <a:p>
                      <a:pPr algn="l">
                        <a:defRPr sz="1800"/>
                      </a:pPr>
                      <a:r>
                        <a:rPr lang="en-US" sz="1400" b="0" dirty="0">
                          <a:solidFill>
                            <a:srgbClr val="FFFFFF"/>
                          </a:solidFill>
                          <a:latin typeface="Politica"/>
                          <a:ea typeface="Politica"/>
                          <a:cs typeface="Politica"/>
                          <a:sym typeface="Politica"/>
                        </a:rPr>
                        <a:t>8- Build the Foldscope microscope.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Recognize the different parts of the Foldscope microscope. </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Separate the needed parts from the paper.</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Follow the step-by-step instructions in the video to build the structure of the microscope.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9- Take pictures of </a:t>
                      </a:r>
                      <a:r>
                        <a:rPr lang="en-US" sz="1400" b="0">
                          <a:solidFill>
                            <a:srgbClr val="FFFFFF"/>
                          </a:solidFill>
                          <a:latin typeface="Politica"/>
                          <a:ea typeface="Politica"/>
                          <a:cs typeface="Politica"/>
                          <a:sym typeface="Politica"/>
                        </a:rPr>
                        <a:t>the extracted strawberry DNA </a:t>
                      </a:r>
                      <a:r>
                        <a:rPr lang="en-US" sz="1400" b="0" dirty="0">
                          <a:solidFill>
                            <a:srgbClr val="FFFFFF"/>
                          </a:solidFill>
                          <a:latin typeface="Politica"/>
                          <a:ea typeface="Politica"/>
                          <a:cs typeface="Politica"/>
                          <a:sym typeface="Politica"/>
                        </a:rPr>
                        <a:t>under the microscope.</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949522778"/>
              </p:ext>
            </p:extLst>
          </p:nvPr>
        </p:nvGraphicFramePr>
        <p:xfrm>
          <a:off x="1017198" y="891773"/>
          <a:ext cx="10561500" cy="350508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60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Building the microscope:</a:t>
                      </a:r>
                    </a:p>
                    <a:p>
                      <a:pPr algn="l">
                        <a:defRPr sz="1800"/>
                      </a:pPr>
                      <a:r>
                        <a:rPr lang="en-US" sz="1400" b="0" dirty="0">
                          <a:solidFill>
                            <a:srgbClr val="FFFFFF"/>
                          </a:solidFill>
                          <a:latin typeface="Politica"/>
                          <a:ea typeface="Politica"/>
                          <a:cs typeface="Politica"/>
                          <a:sym typeface="Politica"/>
                        </a:rPr>
                        <a:t>1- Follow the step-by-step guide in the presentation to build the microscope.</a:t>
                      </a:r>
                    </a:p>
                    <a:p>
                      <a:pPr algn="l">
                        <a:defRPr sz="1800"/>
                      </a:pPr>
                      <a:r>
                        <a:rPr lang="en-US" sz="1400" b="0" dirty="0">
                          <a:solidFill>
                            <a:srgbClr val="FFFFFF"/>
                          </a:solidFill>
                          <a:latin typeface="Politica"/>
                          <a:ea typeface="Politica"/>
                          <a:cs typeface="Politica"/>
                          <a:sym typeface="Politica"/>
                        </a:rPr>
                        <a:t>2- Make sure the microscope is assembled correctly.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30138281"/>
                  </a:ext>
                </a:extLst>
              </a:tr>
              <a:tr h="787083">
                <a:tc>
                  <a:txBody>
                    <a:bodyPr/>
                    <a:lstStyle/>
                    <a:p>
                      <a:pPr algn="l">
                        <a:defRPr sz="1800"/>
                      </a:pPr>
                      <a:r>
                        <a:rPr lang="en-US" sz="1400" dirty="0">
                          <a:solidFill>
                            <a:srgbClr val="FFFFFF"/>
                          </a:solidFill>
                          <a:latin typeface="Politica"/>
                          <a:ea typeface="Politica"/>
                          <a:cs typeface="Politica"/>
                          <a:sym typeface="Politica"/>
                        </a:rPr>
                        <a:t>25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dirty="0"/>
                        <a:t>Exploring:</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1-  Use the microscope to view the sample.</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2- Connect the magnet to the phone camera.</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u="none" dirty="0"/>
                        <a:t>3- Use the phone to view the DNA.</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Sharing: </a:t>
                      </a:r>
                    </a:p>
                    <a:p>
                      <a:pPr algn="l">
                        <a:defRPr sz="1800"/>
                      </a:pPr>
                      <a:r>
                        <a:rPr lang="en-US" sz="1400" dirty="0">
                          <a:solidFill>
                            <a:srgbClr val="FFFFFF"/>
                          </a:solidFill>
                          <a:latin typeface="Politica"/>
                          <a:ea typeface="Politica"/>
                          <a:cs typeface="Politica"/>
                          <a:sym typeface="Politica"/>
                        </a:rPr>
                        <a:t>1- Take pictures of the resulted sample (</a:t>
                      </a:r>
                      <a:r>
                        <a:rPr lang="en-US" sz="1400">
                          <a:solidFill>
                            <a:srgbClr val="FFFFFF"/>
                          </a:solidFill>
                          <a:latin typeface="Politica"/>
                          <a:ea typeface="Politica"/>
                          <a:cs typeface="Politica"/>
                          <a:sym typeface="Politica"/>
                        </a:rPr>
                        <a:t>exp: strawberry </a:t>
                      </a:r>
                      <a:r>
                        <a:rPr lang="en-US" sz="1400" dirty="0">
                          <a:solidFill>
                            <a:srgbClr val="FFFFFF"/>
                          </a:solidFill>
                          <a:latin typeface="Politica"/>
                          <a:ea typeface="Politica"/>
                          <a:cs typeface="Politica"/>
                          <a:sym typeface="Politica"/>
                        </a:rPr>
                        <a:t>DNA).</a:t>
                      </a:r>
                    </a:p>
                    <a:p>
                      <a:pPr algn="l">
                        <a:defRPr sz="1800"/>
                      </a:pPr>
                      <a:r>
                        <a:rPr lang="en-US" sz="1400" dirty="0">
                          <a:solidFill>
                            <a:srgbClr val="FFFFFF"/>
                          </a:solidFill>
                          <a:latin typeface="Politica"/>
                          <a:ea typeface="Politica"/>
                          <a:cs typeface="Politica"/>
                          <a:sym typeface="Politica"/>
                        </a:rPr>
                        <a:t>2- Questions and problem solving of any occurring issues. </a:t>
                      </a:r>
                    </a:p>
                    <a:p>
                      <a:pPr algn="l">
                        <a:defRPr sz="1800"/>
                      </a:pPr>
                      <a:r>
                        <a:rPr lang="en-US" sz="1400" dirty="0">
                          <a:solidFill>
                            <a:srgbClr val="FFFFFF"/>
                          </a:solidFill>
                          <a:latin typeface="Politica"/>
                          <a:ea typeface="Politica"/>
                          <a:cs typeface="Politica"/>
                          <a:sym typeface="Politica"/>
                        </a:rPr>
                        <a:t>3- Participants will share their pictures and explore each other’s results. </a:t>
                      </a:r>
                    </a:p>
                    <a:p>
                      <a:pPr algn="l">
                        <a:defRPr sz="1800"/>
                      </a:pPr>
                      <a:r>
                        <a:rPr lang="en-US" sz="1400" dirty="0">
                          <a:solidFill>
                            <a:srgbClr val="FFFFFF"/>
                          </a:solidFill>
                          <a:latin typeface="Politica"/>
                          <a:ea typeface="Politica"/>
                          <a:cs typeface="Politica"/>
                          <a:sym typeface="Politica"/>
                        </a:rPr>
                        <a:t>4- Discuss with participants what they learnt today from the workshop.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42663034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11127</TotalTime>
  <Words>577</Words>
  <Application>Microsoft Office PowerPoint</Application>
  <PresentationFormat>Custom</PresentationFormat>
  <Paragraphs>71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Lato</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Busaaa</cp:lastModifiedBy>
  <cp:revision>20</cp:revision>
  <dcterms:modified xsi:type="dcterms:W3CDTF">2022-05-17T09:19:08Z</dcterms:modified>
</cp:coreProperties>
</file>