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61" r:id="rId5"/>
    <p:sldId id="260" r:id="rId6"/>
    <p:sldId id="262" r:id="rId7"/>
    <p:sldId id="263" r:id="rId8"/>
    <p:sldId id="264" r:id="rId9"/>
    <p:sldId id="265" r:id="rId10"/>
    <p:sldId id="266" r:id="rId11"/>
    <p:sldId id="267" r:id="rId1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24" autoAdjust="0"/>
  </p:normalViewPr>
  <p:slideViewPr>
    <p:cSldViewPr snapToGrid="0">
      <p:cViewPr varScale="1">
        <p:scale>
          <a:sx n="96" d="100"/>
          <a:sy n="96" d="100"/>
        </p:scale>
        <p:origin x="11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104224"/>
            <a:ext cx="10284002" cy="5373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a:t>Software zone</a:t>
            </a:r>
            <a:r>
              <a:rPr sz="1600" dirty="0"/>
              <a:t>	AGE GROUP: </a:t>
            </a:r>
            <a:r>
              <a:rPr lang="en-US" sz="1600" dirty="0"/>
              <a:t>11</a:t>
            </a:r>
            <a:r>
              <a:rPr sz="1600" dirty="0"/>
              <a:t>-1</a:t>
            </a:r>
            <a:r>
              <a:rPr lang="en-US" sz="1600" dirty="0"/>
              <a:t>4</a:t>
            </a:r>
            <a:r>
              <a:rPr sz="1600" dirty="0"/>
              <a:t> </a:t>
            </a:r>
            <a:r>
              <a:rPr lang="en-US" sz="1600" dirty="0"/>
              <a:t>	DURATION: 1 hour</a:t>
            </a:r>
          </a:p>
          <a:p>
            <a:pPr>
              <a:lnSpc>
                <a:spcPct val="150000"/>
              </a:lnSpc>
              <a:defRPr>
                <a:solidFill>
                  <a:srgbClr val="FFFFFF"/>
                </a:solidFill>
                <a:latin typeface="Politica"/>
                <a:ea typeface="Politica"/>
                <a:cs typeface="Politica"/>
                <a:sym typeface="Politica"/>
              </a:defRPr>
            </a:pPr>
            <a:endParaRPr lang="en-US" sz="1600" dirty="0"/>
          </a:p>
          <a:p>
            <a:pPr>
              <a:lnSpc>
                <a:spcPct val="150000"/>
              </a:lnSpc>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Participants are going to program the any button click handler and code the won and lost screen.</a:t>
            </a:r>
          </a:p>
          <a:p>
            <a:pPr>
              <a:lnSpc>
                <a:spcPct val="150000"/>
              </a:lnSpc>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Code the any button handler.</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Code the won screen.</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Code the lost screen.</a:t>
            </a:r>
          </a:p>
          <a:p>
            <a:pPr marL="285750" indent="-285750">
              <a:buFont typeface="Arial" panose="020B0604020202020204" pitchFamily="34" charset="0"/>
              <a:buChar char="•"/>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lang="en-US" sz="1600" dirty="0"/>
              <a:t>Material: </a:t>
            </a:r>
          </a:p>
          <a:p>
            <a:pPr>
              <a:lnSpc>
                <a:spcPct val="150000"/>
              </a:lnSpc>
              <a:defRPr>
                <a:solidFill>
                  <a:srgbClr val="FFFFFF"/>
                </a:solidFill>
                <a:latin typeface="Politica"/>
                <a:ea typeface="Politica"/>
                <a:cs typeface="Politica"/>
                <a:sym typeface="Politica"/>
              </a:defRPr>
            </a:pPr>
            <a:r>
              <a:rPr lang="en-US" sz="1600" dirty="0">
                <a:solidFill>
                  <a:schemeClr val="bg1"/>
                </a:solidFill>
              </a:rPr>
              <a:t>Laptops, internet access			</a:t>
            </a:r>
          </a:p>
        </p:txBody>
      </p:sp>
      <p:sp>
        <p:nvSpPr>
          <p:cNvPr id="111" name="Google Shape;60;p13"/>
          <p:cNvSpPr txBox="1"/>
          <p:nvPr/>
        </p:nvSpPr>
        <p:spPr>
          <a:xfrm>
            <a:off x="1937525" y="170507"/>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5: Code the app #</a:t>
            </a:r>
            <a:r>
              <a:rPr lang="ar-DZ"/>
              <a:t>3</a:t>
            </a:r>
            <a:endParaRPr lang="en-US" dirty="0"/>
          </a:p>
        </p:txBody>
      </p:sp>
      <p:grpSp>
        <p:nvGrpSpPr>
          <p:cNvPr id="114" name="Google Shape;61;p13"/>
          <p:cNvGrpSpPr/>
          <p:nvPr/>
        </p:nvGrpSpPr>
        <p:grpSpPr>
          <a:xfrm>
            <a:off x="2070323" y="17050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825908020"/>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358876"/>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77537"/>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307212592"/>
              </p:ext>
            </p:extLst>
          </p:nvPr>
        </p:nvGraphicFramePr>
        <p:xfrm>
          <a:off x="944359" y="922990"/>
          <a:ext cx="10561500" cy="9281387"/>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46606">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19902">
                <a:tc>
                  <a:txBody>
                    <a:bodyPr/>
                    <a:lstStyle/>
                    <a:p>
                      <a:pPr algn="l">
                        <a:defRPr sz="1800"/>
                      </a:pPr>
                      <a:r>
                        <a:rPr lang="en-US" sz="1400" b="0" dirty="0">
                          <a:solidFill>
                            <a:srgbClr val="FFFFFF"/>
                          </a:solidFill>
                          <a:latin typeface="Politica"/>
                          <a:ea typeface="Politica"/>
                          <a:cs typeface="Politica"/>
                          <a:sym typeface="Politica"/>
                        </a:rPr>
                        <a:t>5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rgbClr val="FFFFFF"/>
                          </a:solidFill>
                          <a:latin typeface="Politica"/>
                          <a:ea typeface="Politica"/>
                          <a:cs typeface="Politica"/>
                          <a:sym typeface="Politica"/>
                        </a:defRPr>
                      </a:pPr>
                      <a:r>
                        <a:rPr lang="en-US" sz="1400" b="0" dirty="0">
                          <a:solidFill>
                            <a:srgbClr val="FFFFFF"/>
                          </a:solidFill>
                          <a:latin typeface="Politica"/>
                          <a:ea typeface="Politica"/>
                          <a:cs typeface="Politica"/>
                          <a:sym typeface="Politica"/>
                        </a:rPr>
                        <a:t>Presentation: </a:t>
                      </a:r>
                      <a:endParaRPr lang="en-US" b="0" dirty="0"/>
                    </a:p>
                    <a:p>
                      <a:pPr marL="342900" indent="-342900" algn="l">
                        <a:buFont typeface="+mj-lt"/>
                        <a:buAutoNum type="arabicPeriod"/>
                        <a:defRPr sz="1400">
                          <a:solidFill>
                            <a:srgbClr val="FFFFFF"/>
                          </a:solidFill>
                          <a:latin typeface="Politica"/>
                          <a:ea typeface="Politica"/>
                          <a:cs typeface="Politica"/>
                          <a:sym typeface="Politica"/>
                        </a:defRPr>
                      </a:pPr>
                      <a:r>
                        <a:rPr lang="en-US" b="0" dirty="0"/>
                        <a:t>Overview of what was done in day 4.</a:t>
                      </a:r>
                    </a:p>
                    <a:p>
                      <a:pPr marL="342900" indent="-342900" algn="l">
                        <a:buFont typeface="+mj-lt"/>
                        <a:buAutoNum type="arabicPeriod"/>
                        <a:defRPr sz="1400">
                          <a:solidFill>
                            <a:srgbClr val="FFFFFF"/>
                          </a:solidFill>
                          <a:latin typeface="Politica"/>
                          <a:ea typeface="Politica"/>
                          <a:cs typeface="Politica"/>
                          <a:sym typeface="Politica"/>
                        </a:defRPr>
                      </a:pPr>
                      <a:r>
                        <a:rPr lang="en-US" b="0" dirty="0"/>
                        <a:t>What we will do today.</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2959522">
                <a:tc>
                  <a:txBody>
                    <a:bodyPr/>
                    <a:lstStyle/>
                    <a:p>
                      <a:pPr algn="l">
                        <a:defRPr sz="1800"/>
                      </a:pPr>
                      <a:r>
                        <a:rPr lang="en-US" sz="1400" b="0" dirty="0">
                          <a:solidFill>
                            <a:srgbClr val="FFFFFF"/>
                          </a:solidFill>
                          <a:latin typeface="Politica"/>
                          <a:ea typeface="Politica"/>
                          <a:cs typeface="Politica"/>
                          <a:sym typeface="Politica"/>
                        </a:rPr>
                        <a:t>45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indent="0" algn="l">
                        <a:buFont typeface="+mj-lt"/>
                        <a:buNone/>
                        <a:defRPr sz="1800"/>
                      </a:pPr>
                      <a:r>
                        <a:rPr lang="en-US" sz="1400" b="0" dirty="0">
                          <a:solidFill>
                            <a:srgbClr val="FFFFFF"/>
                          </a:solidFill>
                          <a:latin typeface="Politica"/>
                          <a:ea typeface="Politica"/>
                          <a:cs typeface="Politica"/>
                          <a:sym typeface="Politica"/>
                        </a:rPr>
                        <a:t>1. Code the any button handler:</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Create an if statement that handles player clicking the button while the pattern did not finish.</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Insert player choice in a player choice list.</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if statement that starts checking the pattern entered by the player once the player makes all the choices.</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Create a loop that will compare between the player choice list and the target list.</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Create an if statement that navigates to the won screen or the lost screen depending on player score. </a:t>
                      </a: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2. Code won screen: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texts to the score label that will display the player score.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Code the play again button to navigate player to the welcome screen.</a:t>
                      </a: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3. Code lost screen: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texts to the score label that will display the player score.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Code the play again button to navigate player to the welcome screen.</a:t>
                      </a:r>
                    </a:p>
                    <a:p>
                      <a:pPr marL="0" indent="0" algn="l">
                        <a:buFont typeface="Arial" panose="020B0604020202020204" pitchFamily="34" charset="0"/>
                        <a:buNone/>
                        <a:defRPr sz="1800"/>
                      </a:pPr>
                      <a:endParaRPr lang="en-US"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p>
                    <a:p>
                      <a:pPr algn="l">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4252277">
                <a:tc>
                  <a:txBody>
                    <a:bodyPr/>
                    <a:lstStyle/>
                    <a:p>
                      <a:pPr algn="l">
                        <a:defRPr sz="1800"/>
                      </a:pPr>
                      <a:r>
                        <a:rPr lang="en-US" sz="1400" b="0" dirty="0">
                          <a:solidFill>
                            <a:srgbClr val="FFFFFF"/>
                          </a:solidFill>
                          <a:latin typeface="Politica"/>
                          <a:ea typeface="Politica"/>
                          <a:cs typeface="Politica"/>
                          <a:sym typeface="Politica"/>
                        </a:rPr>
                        <a:t>5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Question </a:t>
                      </a:r>
                      <a:r>
                        <a:rPr lang="en-US" sz="1400" b="0">
                          <a:solidFill>
                            <a:srgbClr val="FFFFFF"/>
                          </a:solidFill>
                          <a:latin typeface="Politica"/>
                          <a:ea typeface="Politica"/>
                          <a:cs typeface="Politica"/>
                          <a:sym typeface="Politica"/>
                        </a:rPr>
                        <a:t>and problem solving.</a:t>
                      </a:r>
                      <a:endParaRPr lang="en-US"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587538382"/>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4161189184"/>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796446"/>
            <a:ext cx="10284002" cy="5988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a:t>Software zone</a:t>
            </a:r>
            <a:r>
              <a:rPr sz="1600" dirty="0"/>
              <a:t>	AGE GROUP: </a:t>
            </a:r>
            <a:r>
              <a:rPr lang="en-US" sz="1600" dirty="0"/>
              <a:t>11</a:t>
            </a:r>
            <a:r>
              <a:rPr sz="1600" dirty="0"/>
              <a:t>-1</a:t>
            </a:r>
            <a:r>
              <a:rPr lang="en-US" sz="1600" dirty="0"/>
              <a:t>4</a:t>
            </a:r>
            <a:r>
              <a:rPr sz="1600" dirty="0"/>
              <a:t> </a:t>
            </a:r>
            <a:r>
              <a:rPr lang="en-US" sz="1600" dirty="0"/>
              <a:t>	DURATION: 1 hour</a:t>
            </a:r>
            <a:endParaRPr sz="1600" dirty="0"/>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Participants are going to be introduced to the meaning of neuroscience and how digital  fabrication can be used in neuroscience. They will also be introduced to thunkable platform that is used in mobile app development. </a:t>
            </a:r>
          </a:p>
          <a:p>
            <a:pPr>
              <a:lnSpc>
                <a:spcPct val="150000"/>
              </a:lnSpc>
              <a:defRPr>
                <a:solidFill>
                  <a:srgbClr val="FFFFFF"/>
                </a:solidFill>
                <a:latin typeface="Politica"/>
                <a:ea typeface="Politica"/>
                <a:cs typeface="Politica"/>
                <a:sym typeface="Politica"/>
              </a:defRPr>
            </a:pPr>
            <a:r>
              <a:rPr sz="1600" dirty="0"/>
              <a:t>ENGINEERING DESIGN CHALLENGE:  </a:t>
            </a:r>
          </a:p>
          <a:p>
            <a:pPr>
              <a:defRPr>
                <a:solidFill>
                  <a:srgbClr val="FFFFFF"/>
                </a:solidFill>
                <a:latin typeface="Politica"/>
                <a:ea typeface="Politica"/>
                <a:cs typeface="Politica"/>
                <a:sym typeface="Politica"/>
              </a:defRPr>
            </a:pPr>
            <a:r>
              <a:rPr lang="en-US" sz="1600" dirty="0"/>
              <a:t>Dr. Ahmed at Hamad Hospital has discovered that mobile phones caused us to depend on it in saving our information, and therefore we have started to depend less on our brain memory, and this affects our brain’s memory performance making it less performing than before and because of that we tend to forget things.</a:t>
            </a:r>
            <a:br>
              <a:rPr lang="en-US" sz="1600" dirty="0"/>
            </a:br>
            <a:r>
              <a:rPr lang="en-US" sz="1600" dirty="0"/>
              <a:t>Therefore Dr. Ahmed contacted us and have selected you all to be the scientists that will help him in developing a mobile phone application to train our memory.</a:t>
            </a:r>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Recognize the interface structure of the platform.</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Add, edit and delete a component from the thunkable platform interface.</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Change the properties of components.</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Create a well-designed welcome screen.</a:t>
            </a:r>
          </a:p>
          <a:p>
            <a:pPr marL="285750" indent="-285750">
              <a:buFont typeface="Arial" panose="020B0604020202020204" pitchFamily="34" charset="0"/>
              <a:buChar cha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lang="en-US" sz="1600" dirty="0"/>
              <a:t>Material: </a:t>
            </a:r>
          </a:p>
          <a:p>
            <a:pPr>
              <a:lnSpc>
                <a:spcPct val="150000"/>
              </a:lnSpc>
              <a:defRPr>
                <a:solidFill>
                  <a:srgbClr val="FFFFFF"/>
                </a:solidFill>
                <a:latin typeface="Politica"/>
                <a:ea typeface="Politica"/>
                <a:cs typeface="Politica"/>
                <a:sym typeface="Politica"/>
              </a:defRPr>
            </a:pPr>
            <a:r>
              <a:rPr lang="en-US" sz="1600" dirty="0">
                <a:solidFill>
                  <a:schemeClr val="bg1"/>
                </a:solidFill>
              </a:rPr>
              <a:t>Laptops, internet access			</a:t>
            </a:r>
          </a:p>
        </p:txBody>
      </p:sp>
      <p:sp>
        <p:nvSpPr>
          <p:cNvPr id="111" name="Google Shape;60;p13"/>
          <p:cNvSpPr txBox="1"/>
          <p:nvPr/>
        </p:nvSpPr>
        <p:spPr>
          <a:xfrm>
            <a:off x="1937525" y="170507"/>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1</a:t>
            </a:r>
            <a:r>
              <a:rPr dirty="0"/>
              <a:t>: </a:t>
            </a:r>
            <a:r>
              <a:rPr lang="en-US" dirty="0"/>
              <a:t>Intro to Neuroscience</a:t>
            </a:r>
            <a:endParaRPr dirty="0"/>
          </a:p>
        </p:txBody>
      </p:sp>
      <p:grpSp>
        <p:nvGrpSpPr>
          <p:cNvPr id="114" name="Google Shape;61;p13"/>
          <p:cNvGrpSpPr/>
          <p:nvPr/>
        </p:nvGrpSpPr>
        <p:grpSpPr>
          <a:xfrm>
            <a:off x="2070323" y="17050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38376" y="65913"/>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30891" y="84574"/>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095862659"/>
              </p:ext>
            </p:extLst>
          </p:nvPr>
        </p:nvGraphicFramePr>
        <p:xfrm>
          <a:off x="944359" y="593520"/>
          <a:ext cx="10561500" cy="691884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32651">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690918">
                <a:tc>
                  <a:txBody>
                    <a:bodyPr/>
                    <a:lstStyle/>
                    <a:p>
                      <a:pPr algn="l">
                        <a:defRPr sz="1800"/>
                      </a:pPr>
                      <a:r>
                        <a:rPr lang="en-US" sz="1400" b="0" dirty="0">
                          <a:solidFill>
                            <a:srgbClr val="FFFFFF"/>
                          </a:solidFill>
                          <a:latin typeface="Politica"/>
                          <a:ea typeface="Politica"/>
                          <a:cs typeface="Politica"/>
                          <a:sym typeface="Politica"/>
                        </a:rPr>
                        <a:t>5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0"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b="0" dirty="0"/>
                        <a:t>Introduce students to </a:t>
                      </a:r>
                      <a:r>
                        <a:rPr lang="en-US" b="0"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b="0" dirty="0"/>
                        <a:t>Explain what we are going to do today.</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3019654">
                <a:tc>
                  <a:txBody>
                    <a:bodyPr/>
                    <a:lstStyle/>
                    <a:p>
                      <a:pPr algn="l">
                        <a:defRPr sz="1800"/>
                      </a:pPr>
                      <a:r>
                        <a:rPr lang="en-US" sz="1400" b="0" dirty="0">
                          <a:solidFill>
                            <a:srgbClr val="FFFFFF"/>
                          </a:solidFill>
                          <a:latin typeface="Politica"/>
                          <a:ea typeface="Politica"/>
                          <a:cs typeface="Politica"/>
                          <a:sym typeface="Politica"/>
                        </a:rPr>
                        <a:t>20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a:solidFill>
                            <a:srgbClr val="FFFFFF"/>
                          </a:solidFill>
                          <a:latin typeface="Politica"/>
                          <a:ea typeface="Politica"/>
                          <a:cs typeface="Politica"/>
                          <a:sym typeface="Politica"/>
                        </a:rPr>
                        <a:t>Presentation: </a:t>
                      </a:r>
                    </a:p>
                    <a:p>
                      <a:pPr algn="l">
                        <a:defRPr sz="1800"/>
                      </a:pPr>
                      <a:r>
                        <a:rPr lang="en-US" sz="1400" b="0" dirty="0">
                          <a:solidFill>
                            <a:srgbClr val="FFFFFF"/>
                          </a:solidFill>
                          <a:latin typeface="Politica"/>
                          <a:ea typeface="Politica"/>
                          <a:cs typeface="Politica"/>
                          <a:sym typeface="Politica"/>
                        </a:rPr>
                        <a:t>1- Who are we and what we do in Studio 56.</a:t>
                      </a:r>
                    </a:p>
                    <a:p>
                      <a:pPr algn="l">
                        <a:defRPr sz="1800"/>
                      </a:pPr>
                      <a:r>
                        <a:rPr lang="en-US" sz="1400" b="0" dirty="0">
                          <a:solidFill>
                            <a:srgbClr val="FFFFFF"/>
                          </a:solidFill>
                          <a:latin typeface="Politica"/>
                          <a:ea typeface="Politica"/>
                          <a:cs typeface="Politica"/>
                          <a:sym typeface="Politica"/>
                        </a:rPr>
                        <a:t>2- Which zone we will be in today.</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3- Introduce the Client letter of the workshop.</a:t>
                      </a:r>
                    </a:p>
                    <a:p>
                      <a:pPr algn="l">
                        <a:defRPr sz="1800"/>
                      </a:pPr>
                      <a:r>
                        <a:rPr lang="en-US" sz="1400" dirty="0">
                          <a:solidFill>
                            <a:srgbClr val="FFFFFF"/>
                          </a:solidFill>
                          <a:latin typeface="Politica"/>
                          <a:ea typeface="Politica"/>
                          <a:cs typeface="Politica"/>
                          <a:sym typeface="Politica"/>
                        </a:rPr>
                        <a:t>3- Open Question: What is Neuroscience?</a:t>
                      </a:r>
                    </a:p>
                    <a:p>
                      <a:pPr algn="l">
                        <a:defRPr sz="1800"/>
                      </a:pPr>
                      <a:r>
                        <a:rPr lang="en-US" sz="1400" dirty="0">
                          <a:solidFill>
                            <a:srgbClr val="FFFFFF"/>
                          </a:solidFill>
                          <a:latin typeface="Politica"/>
                          <a:ea typeface="Politica"/>
                          <a:cs typeface="Politica"/>
                          <a:sym typeface="Politica"/>
                        </a:rPr>
                        <a:t>4- </a:t>
                      </a:r>
                      <a:r>
                        <a:rPr lang="en-US" sz="1400" b="0" dirty="0">
                          <a:solidFill>
                            <a:srgbClr val="FFFFFF"/>
                          </a:solidFill>
                          <a:latin typeface="Politica"/>
                          <a:ea typeface="Politica"/>
                          <a:cs typeface="Politica"/>
                          <a:sym typeface="Politica"/>
                        </a:rPr>
                        <a:t>What are the different parts of the brain?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Explain the different parts.</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Explain the memory part of the brain.</a:t>
                      </a:r>
                      <a:endParaRPr lang="en-US" sz="1400" dirty="0">
                        <a:solidFill>
                          <a:srgbClr val="FFFFFF"/>
                        </a:solidFill>
                        <a:latin typeface="Politica"/>
                        <a:ea typeface="Politica"/>
                        <a:cs typeface="Politica"/>
                        <a:sym typeface="Politica"/>
                      </a:endParaRPr>
                    </a:p>
                    <a:p>
                      <a:pPr algn="l">
                        <a:defRPr sz="1800"/>
                      </a:pPr>
                      <a:r>
                        <a:rPr lang="en-US" sz="1400" dirty="0">
                          <a:solidFill>
                            <a:srgbClr val="FFFFFF"/>
                          </a:solidFill>
                          <a:latin typeface="Politica"/>
                          <a:ea typeface="Politica"/>
                          <a:cs typeface="Politica"/>
                          <a:sym typeface="Politica"/>
                        </a:rPr>
                        <a:t>5- Show a video of Neuroscience in action. </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Discuss with the participants the video.</a:t>
                      </a:r>
                    </a:p>
                    <a:p>
                      <a:pPr algn="l">
                        <a:defRPr sz="1800"/>
                      </a:pPr>
                      <a:r>
                        <a:rPr lang="en-US" sz="1400" b="0" dirty="0">
                          <a:solidFill>
                            <a:srgbClr val="FFFFFF"/>
                          </a:solidFill>
                          <a:latin typeface="Politica"/>
                          <a:ea typeface="Politica"/>
                          <a:cs typeface="Politica"/>
                          <a:sym typeface="Politica"/>
                        </a:rPr>
                        <a:t>7- </a:t>
                      </a:r>
                      <a:r>
                        <a:rPr lang="en-US" sz="1400" dirty="0">
                          <a:solidFill>
                            <a:srgbClr val="FFFFFF"/>
                          </a:solidFill>
                          <a:latin typeface="Politica"/>
                          <a:ea typeface="Politica"/>
                          <a:cs typeface="Politica"/>
                          <a:sym typeface="Politica"/>
                        </a:rPr>
                        <a:t>Open Question: Can you think of ways to use Neuroscience?</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10- Explain Thunkable platform and what it is used for.</a:t>
                      </a:r>
                    </a:p>
                    <a:p>
                      <a:pPr algn="l">
                        <a:defRPr sz="1800"/>
                      </a:pPr>
                      <a:r>
                        <a:rPr lang="en-US" sz="1400" b="0" dirty="0">
                          <a:solidFill>
                            <a:srgbClr val="FFFFFF"/>
                          </a:solidFill>
                          <a:latin typeface="Politica"/>
                          <a:ea typeface="Politica"/>
                          <a:cs typeface="Politica"/>
                          <a:sym typeface="Politica"/>
                        </a:rPr>
                        <a:t>8- What is mobile app development?.</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Show a video about mobile app development.</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a:ea typeface="Politica"/>
                          <a:cs typeface="Politica"/>
                          <a:sym typeface="Politica"/>
                        </a:rPr>
                        <a:t>9- What are we going to develop?.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b="0" dirty="0">
                          <a:solidFill>
                            <a:srgbClr val="FFFFFF"/>
                          </a:solidFill>
                          <a:latin typeface="Politica"/>
                          <a:ea typeface="Politica"/>
                          <a:cs typeface="Politica"/>
                          <a:sym typeface="Politica"/>
                        </a:rPr>
                        <a:t>Explain the memory game idea.</a:t>
                      </a: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p>
                    <a:p>
                      <a:pPr algn="l">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1407452">
                <a:tc>
                  <a:txBody>
                    <a:bodyPr/>
                    <a:lstStyle/>
                    <a:p>
                      <a:pPr algn="l">
                        <a:defRPr sz="1800"/>
                      </a:pPr>
                      <a:r>
                        <a:rPr lang="en-US" sz="1400" b="0" dirty="0">
                          <a:solidFill>
                            <a:srgbClr val="FFFFFF"/>
                          </a:solidFill>
                          <a:latin typeface="Politica"/>
                          <a:ea typeface="Politica"/>
                          <a:cs typeface="Politica"/>
                          <a:sym typeface="Politica"/>
                        </a:rPr>
                        <a:t>35 minutes</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b="0" dirty="0">
                          <a:solidFill>
                            <a:srgbClr val="FFFFFF"/>
                          </a:solidFill>
                          <a:latin typeface="Politica"/>
                          <a:ea typeface="Politica"/>
                          <a:cs typeface="Politica"/>
                          <a:sym typeface="Politica"/>
                        </a:rPr>
                        <a:t>Thunkable: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Ask students to create accounts in the platform.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Explain thunkable platform features.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Design the Welcome screen.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Add welcome text in the welcome label.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dirty="0">
                          <a:solidFill>
                            <a:srgbClr val="FFFFFF"/>
                          </a:solidFill>
                          <a:latin typeface="Politica"/>
                          <a:ea typeface="Politica"/>
                          <a:cs typeface="Politica"/>
                          <a:sym typeface="Politica"/>
                        </a:rPr>
                        <a:t>Add a button that will start the game.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endParaRPr lang="en-US" sz="1400" b="0" dirty="0">
                        <a:solidFill>
                          <a:srgbClr val="FFFFFF"/>
                        </a:solidFill>
                        <a:latin typeface="Politica"/>
                        <a:ea typeface="Politica"/>
                        <a:cs typeface="Politica"/>
                        <a:sym typeface="Politica"/>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endParaRPr lang="en-US" sz="1400" b="0" dirty="0">
                        <a:solidFill>
                          <a:srgbClr val="FFFFFF"/>
                        </a:solidFill>
                        <a:latin typeface="Politica"/>
                        <a:ea typeface="Politica"/>
                        <a:cs typeface="Politica"/>
                        <a:sym typeface="Politica"/>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sz="1800"/>
                      </a:pP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412026224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042667"/>
            <a:ext cx="10284002" cy="5496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a:t>Software zone</a:t>
            </a:r>
            <a:r>
              <a:rPr sz="1600" dirty="0"/>
              <a:t>	AGE GROUP: </a:t>
            </a:r>
            <a:r>
              <a:rPr lang="en-US" sz="1600" dirty="0"/>
              <a:t>11</a:t>
            </a:r>
            <a:r>
              <a:rPr sz="1600" dirty="0"/>
              <a:t>-1</a:t>
            </a:r>
            <a:r>
              <a:rPr lang="en-US" sz="1600" dirty="0"/>
              <a:t>4</a:t>
            </a:r>
            <a:r>
              <a:rPr sz="1600" dirty="0"/>
              <a:t> </a:t>
            </a:r>
            <a:r>
              <a:rPr lang="en-US" sz="1600" dirty="0"/>
              <a:t>	DURATION: 1 hour</a:t>
            </a:r>
          </a:p>
          <a:p>
            <a:pPr>
              <a:lnSpc>
                <a:spcPct val="150000"/>
              </a:lnSpc>
              <a:defRPr>
                <a:solidFill>
                  <a:srgbClr val="FFFFFF"/>
                </a:solidFill>
                <a:latin typeface="Politica"/>
                <a:ea typeface="Politica"/>
                <a:cs typeface="Politica"/>
                <a:sym typeface="Politica"/>
              </a:defRPr>
            </a:pPr>
            <a:endParaRPr lang="en-US" sz="1600" dirty="0"/>
          </a:p>
          <a:p>
            <a:pPr>
              <a:lnSpc>
                <a:spcPct val="150000"/>
              </a:lnSpc>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Participants are going to be design the interface of the app, they will add multiple screens, buttons, labels and customize the background.</a:t>
            </a:r>
          </a:p>
          <a:p>
            <a:pPr>
              <a:lnSpc>
                <a:spcPct val="150000"/>
              </a:lnSpc>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Design the game screen.</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Add different components and customize their properties.</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Design the won screen.</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Design the lost screen.</a:t>
            </a:r>
          </a:p>
          <a:p>
            <a:pPr marL="285750" indent="-285750">
              <a:buFont typeface="Arial" panose="020B0604020202020204" pitchFamily="34" charset="0"/>
              <a:buChar cha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lang="en-US" sz="1600" dirty="0"/>
              <a:t>Material: </a:t>
            </a:r>
          </a:p>
          <a:p>
            <a:pPr>
              <a:lnSpc>
                <a:spcPct val="150000"/>
              </a:lnSpc>
              <a:defRPr>
                <a:solidFill>
                  <a:srgbClr val="FFFFFF"/>
                </a:solidFill>
                <a:latin typeface="Politica"/>
                <a:ea typeface="Politica"/>
                <a:cs typeface="Politica"/>
                <a:sym typeface="Politica"/>
              </a:defRPr>
            </a:pPr>
            <a:r>
              <a:rPr lang="en-US" sz="1600" dirty="0">
                <a:solidFill>
                  <a:schemeClr val="bg1"/>
                </a:solidFill>
              </a:rPr>
              <a:t>Laptops, internet access			</a:t>
            </a:r>
          </a:p>
        </p:txBody>
      </p:sp>
      <p:sp>
        <p:nvSpPr>
          <p:cNvPr id="111" name="Google Shape;60;p13"/>
          <p:cNvSpPr txBox="1"/>
          <p:nvPr/>
        </p:nvSpPr>
        <p:spPr>
          <a:xfrm>
            <a:off x="1937525" y="170507"/>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2: Design the interface of the app</a:t>
            </a:r>
          </a:p>
        </p:txBody>
      </p:sp>
      <p:grpSp>
        <p:nvGrpSpPr>
          <p:cNvPr id="114" name="Google Shape;61;p13"/>
          <p:cNvGrpSpPr/>
          <p:nvPr/>
        </p:nvGrpSpPr>
        <p:grpSpPr>
          <a:xfrm>
            <a:off x="2070323" y="17050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600055026"/>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358876"/>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77537"/>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974912472"/>
              </p:ext>
            </p:extLst>
          </p:nvPr>
        </p:nvGraphicFramePr>
        <p:xfrm>
          <a:off x="944359" y="922989"/>
          <a:ext cx="10561500" cy="545583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FFFFFF"/>
                          </a:solidFill>
                          <a:latin typeface="Politica"/>
                          <a:ea typeface="Politica"/>
                          <a:cs typeface="Politica"/>
                          <a:sym typeface="Politica"/>
                        </a:rPr>
                        <a:t>15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rgbClr val="FFFFFF"/>
                          </a:solidFill>
                          <a:latin typeface="Politica"/>
                          <a:ea typeface="Politica"/>
                          <a:cs typeface="Politica"/>
                          <a:sym typeface="Politica"/>
                        </a:defRPr>
                      </a:pPr>
                      <a:r>
                        <a:rPr lang="en-US" sz="1400" b="0" dirty="0">
                          <a:solidFill>
                            <a:srgbClr val="FFFFFF"/>
                          </a:solidFill>
                          <a:latin typeface="Politica"/>
                          <a:ea typeface="Politica"/>
                          <a:cs typeface="Politica"/>
                          <a:sym typeface="Politica"/>
                        </a:rPr>
                        <a:t>Presentation: </a:t>
                      </a:r>
                      <a:endParaRPr lang="en-US" b="0" dirty="0"/>
                    </a:p>
                    <a:p>
                      <a:pPr marL="342900" indent="-342900" algn="l">
                        <a:buFont typeface="+mj-lt"/>
                        <a:buAutoNum type="arabicPeriod"/>
                        <a:defRPr sz="1400">
                          <a:solidFill>
                            <a:srgbClr val="FFFFFF"/>
                          </a:solidFill>
                          <a:latin typeface="Politica"/>
                          <a:ea typeface="Politica"/>
                          <a:cs typeface="Politica"/>
                          <a:sym typeface="Politica"/>
                        </a:defRPr>
                      </a:pPr>
                      <a:r>
                        <a:rPr lang="en-US" b="0" dirty="0"/>
                        <a:t>Overview of what was done in day 1.</a:t>
                      </a:r>
                    </a:p>
                    <a:p>
                      <a:pPr marL="342900" indent="-342900" algn="l">
                        <a:buFont typeface="+mj-lt"/>
                        <a:buAutoNum type="arabicPeriod"/>
                        <a:defRPr sz="1400">
                          <a:solidFill>
                            <a:srgbClr val="FFFFFF"/>
                          </a:solidFill>
                          <a:latin typeface="Politica"/>
                          <a:ea typeface="Politica"/>
                          <a:cs typeface="Politica"/>
                          <a:sym typeface="Politica"/>
                        </a:defRPr>
                      </a:pPr>
                      <a:r>
                        <a:rPr lang="en-US" b="0" dirty="0"/>
                        <a:t>Brainstorm on how should the design of the game be.</a:t>
                      </a:r>
                    </a:p>
                    <a:p>
                      <a:pPr marL="342900" indent="-342900" algn="l">
                        <a:buFont typeface="+mj-lt"/>
                        <a:buAutoNum type="arabicPeriod"/>
                        <a:defRPr sz="1400">
                          <a:solidFill>
                            <a:srgbClr val="FFFFFF"/>
                          </a:solidFill>
                          <a:latin typeface="Politica"/>
                          <a:ea typeface="Politica"/>
                          <a:cs typeface="Politica"/>
                          <a:sym typeface="Politica"/>
                        </a:defRPr>
                      </a:pPr>
                      <a:r>
                        <a:rPr lang="en-US" b="0" dirty="0"/>
                        <a:t>What we will do today.</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2419611">
                <a:tc>
                  <a:txBody>
                    <a:bodyPr/>
                    <a:lstStyle/>
                    <a:p>
                      <a:pPr algn="l">
                        <a:defRPr sz="1800"/>
                      </a:pPr>
                      <a:r>
                        <a:rPr lang="en-US" sz="1400" b="0" dirty="0">
                          <a:solidFill>
                            <a:srgbClr val="FFFFFF"/>
                          </a:solidFill>
                          <a:latin typeface="Politica"/>
                          <a:ea typeface="Politica"/>
                          <a:cs typeface="Politica"/>
                          <a:sym typeface="Politica"/>
                        </a:rPr>
                        <a:t>45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indent="0" algn="l">
                        <a:buFont typeface="+mj-lt"/>
                        <a:buNone/>
                        <a:defRPr sz="1800"/>
                      </a:pPr>
                      <a:r>
                        <a:rPr lang="en-US" sz="1400" b="0" dirty="0">
                          <a:solidFill>
                            <a:srgbClr val="FFFFFF"/>
                          </a:solidFill>
                          <a:latin typeface="Politica"/>
                          <a:ea typeface="Politica"/>
                          <a:cs typeface="Politica"/>
                          <a:sym typeface="Politica"/>
                        </a:rPr>
                        <a:t>1. Design the game screen:</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the instructions label and change its text.</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the 4 buttons used in the game.</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Change the size and color of the buttons to have 4 different colors.</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Change the background of the screen to make it more appealing.</a:t>
                      </a:r>
                    </a:p>
                    <a:p>
                      <a:pPr marL="342900" indent="-342900" algn="l">
                        <a:buFont typeface="Arial" panose="020B0604020202020204" pitchFamily="34" charset="0"/>
                        <a:buChar char="•"/>
                        <a:defRPr sz="1800"/>
                      </a:pPr>
                      <a:endParaRPr lang="en-US" sz="1400" b="0" dirty="0">
                        <a:solidFill>
                          <a:srgbClr val="FFFFFF"/>
                        </a:solidFill>
                        <a:latin typeface="Politica"/>
                        <a:ea typeface="Politica"/>
                        <a:cs typeface="Politica"/>
                        <a:sym typeface="Politica"/>
                      </a:endParaRP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2. Design the won screen.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a label that will contain the winning text.</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a label that will contain the score of the player.</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a button that will take us to the welcome screen.</a:t>
                      </a:r>
                    </a:p>
                    <a:p>
                      <a:pPr marL="285750" indent="-285750" algn="l">
                        <a:buFont typeface="Arial" panose="020B0604020202020204" pitchFamily="34" charset="0"/>
                        <a:buChar char="•"/>
                        <a:defRPr sz="1800"/>
                      </a:pPr>
                      <a:endParaRPr lang="en-US" sz="1400" b="0" dirty="0">
                        <a:solidFill>
                          <a:srgbClr val="FFFFFF"/>
                        </a:solidFill>
                        <a:latin typeface="Politica"/>
                        <a:ea typeface="Politica"/>
                        <a:cs typeface="Politica"/>
                        <a:sym typeface="Politica"/>
                      </a:endParaRP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3. Design the lost screen.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a label that will contain the losing text.</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a label that will contain the score of the player.</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a button that will take us to the welcome screen.</a:t>
                      </a:r>
                    </a:p>
                    <a:p>
                      <a:pPr marL="0" indent="0" algn="l">
                        <a:buFont typeface="Arial" panose="020B0604020202020204" pitchFamily="34" charset="0"/>
                        <a:buNone/>
                        <a:defRPr sz="1800"/>
                      </a:pPr>
                      <a:endParaRPr lang="en-US" sz="1400" b="0" dirty="0">
                        <a:solidFill>
                          <a:srgbClr val="FFFFFF"/>
                        </a:solidFill>
                        <a:latin typeface="Politica"/>
                        <a:ea typeface="Politica"/>
                        <a:cs typeface="Politica"/>
                        <a:sym typeface="Politica"/>
                      </a:endParaRPr>
                    </a:p>
                    <a:p>
                      <a:pPr marL="0" indent="0" algn="l">
                        <a:buFont typeface="+mj-lt"/>
                        <a:buNone/>
                        <a:defRPr sz="1800"/>
                      </a:pPr>
                      <a:endParaRPr lang="en-US" sz="1400" b="0" dirty="0">
                        <a:solidFill>
                          <a:srgbClr val="FFFFFF"/>
                        </a:solidFill>
                        <a:latin typeface="Politica"/>
                        <a:ea typeface="Politica"/>
                        <a:cs typeface="Politica"/>
                        <a:sym typeface="Politica"/>
                      </a:endParaRPr>
                    </a:p>
                    <a:p>
                      <a:pPr marL="342900" indent="-342900" algn="l">
                        <a:buFont typeface="Arial" panose="020B0604020202020204" pitchFamily="34" charset="0"/>
                        <a:buChar char="•"/>
                        <a:defRPr sz="1800"/>
                      </a:pP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p>
                    <a:p>
                      <a:pPr algn="l">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321057116"/>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919557"/>
            <a:ext cx="10284002" cy="57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a:t>Software zone</a:t>
            </a:r>
            <a:r>
              <a:rPr sz="1600" dirty="0"/>
              <a:t>	AGE GROUP: </a:t>
            </a:r>
            <a:r>
              <a:rPr lang="en-US" sz="1600" dirty="0"/>
              <a:t>11</a:t>
            </a:r>
            <a:r>
              <a:rPr sz="1600" dirty="0"/>
              <a:t>-1</a:t>
            </a:r>
            <a:r>
              <a:rPr lang="en-US" sz="1600" dirty="0"/>
              <a:t>4</a:t>
            </a:r>
            <a:r>
              <a:rPr sz="1600" dirty="0"/>
              <a:t> </a:t>
            </a:r>
            <a:r>
              <a:rPr lang="en-US" sz="1600" dirty="0"/>
              <a:t>	DURATION: 1 hour</a:t>
            </a:r>
          </a:p>
          <a:p>
            <a:pPr>
              <a:lnSpc>
                <a:spcPct val="150000"/>
              </a:lnSpc>
              <a:defRPr>
                <a:solidFill>
                  <a:srgbClr val="FFFFFF"/>
                </a:solidFill>
                <a:latin typeface="Politica"/>
                <a:ea typeface="Politica"/>
                <a:cs typeface="Politica"/>
                <a:sym typeface="Politica"/>
              </a:defRPr>
            </a:pPr>
            <a:endParaRPr lang="en-US" sz="1600" dirty="0"/>
          </a:p>
          <a:p>
            <a:pPr>
              <a:lnSpc>
                <a:spcPct val="150000"/>
              </a:lnSpc>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Participants are going to learn about block coding and the features of block coding in thunkable in more details, they are going to initialize variables and start coding the on-start handler.</a:t>
            </a:r>
          </a:p>
          <a:p>
            <a:pPr>
              <a:lnSpc>
                <a:spcPct val="150000"/>
              </a:lnSpc>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Use block coding to program the game.</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Code the welcome screen to make the button in it to navigate to the game screen.</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Initialize the variables that are going to be used in the game screen and the app.</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Code the on-start handler.</a:t>
            </a:r>
          </a:p>
          <a:p>
            <a:pPr>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lang="en-US" sz="1600" dirty="0"/>
              <a:t>Material: </a:t>
            </a:r>
          </a:p>
          <a:p>
            <a:pPr>
              <a:lnSpc>
                <a:spcPct val="150000"/>
              </a:lnSpc>
              <a:defRPr>
                <a:solidFill>
                  <a:srgbClr val="FFFFFF"/>
                </a:solidFill>
                <a:latin typeface="Politica"/>
                <a:ea typeface="Politica"/>
                <a:cs typeface="Politica"/>
                <a:sym typeface="Politica"/>
              </a:defRPr>
            </a:pPr>
            <a:r>
              <a:rPr lang="en-US" sz="1600" dirty="0">
                <a:solidFill>
                  <a:schemeClr val="bg1"/>
                </a:solidFill>
              </a:rPr>
              <a:t>Laptops, internet access			</a:t>
            </a:r>
          </a:p>
        </p:txBody>
      </p:sp>
      <p:sp>
        <p:nvSpPr>
          <p:cNvPr id="111" name="Google Shape;60;p13"/>
          <p:cNvSpPr txBox="1"/>
          <p:nvPr/>
        </p:nvSpPr>
        <p:spPr>
          <a:xfrm>
            <a:off x="1937525" y="170507"/>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3: Code the app #1</a:t>
            </a:r>
          </a:p>
        </p:txBody>
      </p:sp>
      <p:grpSp>
        <p:nvGrpSpPr>
          <p:cNvPr id="114" name="Google Shape;61;p13"/>
          <p:cNvGrpSpPr/>
          <p:nvPr/>
        </p:nvGrpSpPr>
        <p:grpSpPr>
          <a:xfrm>
            <a:off x="2070323" y="17050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22896224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358876"/>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77537"/>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755879503"/>
              </p:ext>
            </p:extLst>
          </p:nvPr>
        </p:nvGraphicFramePr>
        <p:xfrm>
          <a:off x="944359" y="922989"/>
          <a:ext cx="10561500" cy="566919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FFFFFF"/>
                          </a:solidFill>
                          <a:latin typeface="Politica"/>
                          <a:ea typeface="Politica"/>
                          <a:cs typeface="Politica"/>
                          <a:sym typeface="Politica"/>
                        </a:rPr>
                        <a:t>15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rgbClr val="FFFFFF"/>
                          </a:solidFill>
                          <a:latin typeface="Politica"/>
                          <a:ea typeface="Politica"/>
                          <a:cs typeface="Politica"/>
                          <a:sym typeface="Politica"/>
                        </a:defRPr>
                      </a:pPr>
                      <a:r>
                        <a:rPr lang="en-US" sz="1400" b="0" dirty="0">
                          <a:solidFill>
                            <a:srgbClr val="FFFFFF"/>
                          </a:solidFill>
                          <a:latin typeface="Politica"/>
                          <a:ea typeface="Politica"/>
                          <a:cs typeface="Politica"/>
                          <a:sym typeface="Politica"/>
                        </a:rPr>
                        <a:t>Presentation: </a:t>
                      </a:r>
                      <a:endParaRPr lang="en-US" b="0" dirty="0"/>
                    </a:p>
                    <a:p>
                      <a:pPr marL="342900" indent="-342900" algn="l">
                        <a:buFont typeface="+mj-lt"/>
                        <a:buAutoNum type="arabicPeriod"/>
                        <a:defRPr sz="1400">
                          <a:solidFill>
                            <a:srgbClr val="FFFFFF"/>
                          </a:solidFill>
                          <a:latin typeface="Politica"/>
                          <a:ea typeface="Politica"/>
                          <a:cs typeface="Politica"/>
                          <a:sym typeface="Politica"/>
                        </a:defRPr>
                      </a:pPr>
                      <a:r>
                        <a:rPr lang="en-US" b="0" dirty="0"/>
                        <a:t>Overview of what was done in day 2.</a:t>
                      </a:r>
                    </a:p>
                    <a:p>
                      <a:pPr marL="342900" indent="-342900" algn="l">
                        <a:buFont typeface="+mj-lt"/>
                        <a:buAutoNum type="arabicPeriod"/>
                        <a:defRPr sz="1400">
                          <a:solidFill>
                            <a:srgbClr val="FFFFFF"/>
                          </a:solidFill>
                          <a:latin typeface="Politica"/>
                          <a:ea typeface="Politica"/>
                          <a:cs typeface="Politica"/>
                          <a:sym typeface="Politica"/>
                        </a:defRPr>
                      </a:pPr>
                      <a:r>
                        <a:rPr lang="en-US" b="0" dirty="0"/>
                        <a:t>The difference between block-based and text-based coding.</a:t>
                      </a:r>
                    </a:p>
                    <a:p>
                      <a:pPr marL="342900" indent="-342900" algn="l">
                        <a:buFont typeface="+mj-lt"/>
                        <a:buAutoNum type="arabicPeriod"/>
                        <a:defRPr sz="1400">
                          <a:solidFill>
                            <a:srgbClr val="FFFFFF"/>
                          </a:solidFill>
                          <a:latin typeface="Politica"/>
                          <a:ea typeface="Politica"/>
                          <a:cs typeface="Politica"/>
                          <a:sym typeface="Politica"/>
                        </a:defRPr>
                      </a:pPr>
                      <a:r>
                        <a:rPr lang="en-US" b="0" dirty="0"/>
                        <a:t>Show all the types of blocks available in Thunkable.</a:t>
                      </a:r>
                    </a:p>
                    <a:p>
                      <a:pPr marL="342900" indent="-342900" algn="l">
                        <a:buFont typeface="+mj-lt"/>
                        <a:buAutoNum type="arabicPeriod"/>
                        <a:defRPr sz="1400">
                          <a:solidFill>
                            <a:srgbClr val="FFFFFF"/>
                          </a:solidFill>
                          <a:latin typeface="Politica"/>
                          <a:ea typeface="Politica"/>
                          <a:cs typeface="Politica"/>
                          <a:sym typeface="Politica"/>
                        </a:defRPr>
                      </a:pPr>
                      <a:r>
                        <a:rPr lang="en-US" b="0" dirty="0"/>
                        <a:t>What we will do today.</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2419611">
                <a:tc>
                  <a:txBody>
                    <a:bodyPr/>
                    <a:lstStyle/>
                    <a:p>
                      <a:pPr algn="l">
                        <a:defRPr sz="1800"/>
                      </a:pPr>
                      <a:r>
                        <a:rPr lang="en-US" sz="1400" b="0" dirty="0">
                          <a:solidFill>
                            <a:srgbClr val="FFFFFF"/>
                          </a:solidFill>
                          <a:latin typeface="Politica"/>
                          <a:ea typeface="Politica"/>
                          <a:cs typeface="Politica"/>
                          <a:sym typeface="Politica"/>
                        </a:rPr>
                        <a:t>45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indent="0" algn="l">
                        <a:buFont typeface="+mj-lt"/>
                        <a:buNone/>
                        <a:defRPr sz="1800"/>
                      </a:pPr>
                      <a:r>
                        <a:rPr lang="en-US" sz="1400" b="0" dirty="0">
                          <a:solidFill>
                            <a:srgbClr val="FFFFFF"/>
                          </a:solidFill>
                          <a:latin typeface="Politica"/>
                          <a:ea typeface="Politica"/>
                          <a:cs typeface="Politica"/>
                          <a:sym typeface="Politica"/>
                        </a:rPr>
                        <a:t>1. Code the welcome screen:</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Code the play now button to navigate the player to the game screen.</a:t>
                      </a:r>
                    </a:p>
                    <a:p>
                      <a:pPr marL="0" indent="0" algn="l">
                        <a:buFont typeface="Arial" panose="020B0604020202020204" pitchFamily="34" charset="0"/>
                        <a:buNone/>
                        <a:defRPr sz="1800"/>
                      </a:pPr>
                      <a:endParaRPr lang="en-US" sz="1400" b="0" dirty="0">
                        <a:solidFill>
                          <a:srgbClr val="FFFFFF"/>
                        </a:solidFill>
                        <a:latin typeface="Politica"/>
                        <a:ea typeface="Politica"/>
                        <a:cs typeface="Politica"/>
                        <a:sym typeface="Politica"/>
                      </a:endParaRP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2. Initialize variables in the game screen:.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Explain the different types of variables.</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Explain the difference between a variable and a list.</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Initialize the variables that are going to be used in the app.</a:t>
                      </a:r>
                    </a:p>
                    <a:p>
                      <a:pPr marL="285750" indent="-285750" algn="l">
                        <a:buFont typeface="Arial" panose="020B0604020202020204" pitchFamily="34" charset="0"/>
                        <a:buChar char="•"/>
                        <a:defRPr sz="1800"/>
                      </a:pPr>
                      <a:endParaRPr lang="en-US" sz="1400" b="0" dirty="0">
                        <a:solidFill>
                          <a:srgbClr val="FFFFFF"/>
                        </a:solidFill>
                        <a:latin typeface="Politica"/>
                        <a:ea typeface="Politica"/>
                        <a:cs typeface="Politica"/>
                        <a:sym typeface="Politica"/>
                      </a:endParaRP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3. Code the on-start handler.</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Set button’s texts.</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Re-initialize the variables so the game can restart once it is finished.</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Create a function that will fill the color list.</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Create 4 function that will flash each button.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Create a loop that will flash for the player all the colors that the player need to repeat.</a:t>
                      </a:r>
                    </a:p>
                    <a:p>
                      <a:pPr marL="0" indent="0" algn="l">
                        <a:buFont typeface="Arial" panose="020B0604020202020204" pitchFamily="34" charset="0"/>
                        <a:buNone/>
                        <a:defRPr sz="1800"/>
                      </a:pPr>
                      <a:endParaRPr lang="en-US" sz="1400" b="0" dirty="0">
                        <a:solidFill>
                          <a:srgbClr val="FFFFFF"/>
                        </a:solidFill>
                        <a:latin typeface="Politica"/>
                        <a:ea typeface="Politica"/>
                        <a:cs typeface="Politica"/>
                        <a:sym typeface="Politica"/>
                      </a:endParaRPr>
                    </a:p>
                    <a:p>
                      <a:pPr marL="0" indent="0" algn="l">
                        <a:buFont typeface="+mj-lt"/>
                        <a:buNone/>
                        <a:defRPr sz="1800"/>
                      </a:pPr>
                      <a:endParaRPr lang="en-US" sz="1400" b="0" dirty="0">
                        <a:solidFill>
                          <a:srgbClr val="FFFFFF"/>
                        </a:solidFill>
                        <a:latin typeface="Politica"/>
                        <a:ea typeface="Politica"/>
                        <a:cs typeface="Politica"/>
                        <a:sym typeface="Politica"/>
                      </a:endParaRPr>
                    </a:p>
                    <a:p>
                      <a:pPr marL="342900" indent="-342900" algn="l">
                        <a:buFont typeface="Arial" panose="020B0604020202020204" pitchFamily="34" charset="0"/>
                        <a:buChar char="•"/>
                        <a:defRPr sz="1800"/>
                      </a:pP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p>
                    <a:p>
                      <a:pPr algn="l">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1289513297"/>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104224"/>
            <a:ext cx="10284002" cy="5373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a:t>Software zone</a:t>
            </a:r>
            <a:r>
              <a:rPr sz="1600" dirty="0"/>
              <a:t>	AGE GROUP: </a:t>
            </a:r>
            <a:r>
              <a:rPr lang="en-US" sz="1600" dirty="0"/>
              <a:t>11</a:t>
            </a:r>
            <a:r>
              <a:rPr sz="1600" dirty="0"/>
              <a:t>-1</a:t>
            </a:r>
            <a:r>
              <a:rPr lang="en-US" sz="1600" dirty="0"/>
              <a:t>4</a:t>
            </a:r>
            <a:r>
              <a:rPr sz="1600" dirty="0"/>
              <a:t> </a:t>
            </a:r>
            <a:r>
              <a:rPr lang="en-US" sz="1600" dirty="0"/>
              <a:t>	DURATION: 1 hour</a:t>
            </a:r>
          </a:p>
          <a:p>
            <a:pPr>
              <a:lnSpc>
                <a:spcPct val="150000"/>
              </a:lnSpc>
              <a:defRPr>
                <a:solidFill>
                  <a:srgbClr val="FFFFFF"/>
                </a:solidFill>
                <a:latin typeface="Politica"/>
                <a:ea typeface="Politica"/>
                <a:cs typeface="Politica"/>
                <a:sym typeface="Politica"/>
              </a:defRPr>
            </a:pPr>
            <a:endParaRPr lang="en-US" sz="1600" dirty="0"/>
          </a:p>
          <a:p>
            <a:pPr>
              <a:lnSpc>
                <a:spcPct val="150000"/>
              </a:lnSpc>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Participants are going to program the app to flash a series of colors and the player should remember this series of colors.</a:t>
            </a:r>
          </a:p>
          <a:p>
            <a:pPr>
              <a:lnSpc>
                <a:spcPct val="150000"/>
              </a:lnSpc>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Finish coding the on-start handler.</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Code the fill color list function.</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Code the flash Red, flash Blue, flash Green, flash Yellow functions.</a:t>
            </a:r>
          </a:p>
          <a:p>
            <a:pPr marL="285750" indent="-285750">
              <a:buFont typeface="Arial" panose="020B0604020202020204" pitchFamily="34" charset="0"/>
              <a:buChar char="•"/>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lang="en-US" sz="1600" dirty="0"/>
          </a:p>
          <a:p>
            <a:pP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lang="en-US" sz="1600" dirty="0"/>
              <a:t>Material: </a:t>
            </a:r>
          </a:p>
          <a:p>
            <a:pPr>
              <a:lnSpc>
                <a:spcPct val="150000"/>
              </a:lnSpc>
              <a:defRPr>
                <a:solidFill>
                  <a:srgbClr val="FFFFFF"/>
                </a:solidFill>
                <a:latin typeface="Politica"/>
                <a:ea typeface="Politica"/>
                <a:cs typeface="Politica"/>
                <a:sym typeface="Politica"/>
              </a:defRPr>
            </a:pPr>
            <a:r>
              <a:rPr lang="en-US" sz="1600" dirty="0">
                <a:solidFill>
                  <a:schemeClr val="bg1"/>
                </a:solidFill>
              </a:rPr>
              <a:t>Laptops, internet access			</a:t>
            </a:r>
          </a:p>
        </p:txBody>
      </p:sp>
      <p:sp>
        <p:nvSpPr>
          <p:cNvPr id="111" name="Google Shape;60;p13"/>
          <p:cNvSpPr txBox="1"/>
          <p:nvPr/>
        </p:nvSpPr>
        <p:spPr>
          <a:xfrm>
            <a:off x="1937525" y="170507"/>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4: Code the app #</a:t>
            </a:r>
            <a:r>
              <a:rPr lang="ar-DZ" dirty="0"/>
              <a:t>2</a:t>
            </a:r>
            <a:endParaRPr lang="en-US" dirty="0"/>
          </a:p>
        </p:txBody>
      </p:sp>
      <p:grpSp>
        <p:nvGrpSpPr>
          <p:cNvPr id="114" name="Google Shape;61;p13"/>
          <p:cNvGrpSpPr/>
          <p:nvPr/>
        </p:nvGrpSpPr>
        <p:grpSpPr>
          <a:xfrm>
            <a:off x="2070323" y="17050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415554726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358876"/>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77537"/>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4183245689"/>
              </p:ext>
            </p:extLst>
          </p:nvPr>
        </p:nvGraphicFramePr>
        <p:xfrm>
          <a:off x="944359" y="922989"/>
          <a:ext cx="10561500" cy="694935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49096">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25075">
                <a:tc>
                  <a:txBody>
                    <a:bodyPr/>
                    <a:lstStyle/>
                    <a:p>
                      <a:pPr algn="l">
                        <a:defRPr sz="1800"/>
                      </a:pPr>
                      <a:r>
                        <a:rPr lang="en-US" sz="1400" b="0" dirty="0">
                          <a:solidFill>
                            <a:srgbClr val="FFFFFF"/>
                          </a:solidFill>
                          <a:latin typeface="Politica"/>
                          <a:ea typeface="Politica"/>
                          <a:cs typeface="Politica"/>
                          <a:sym typeface="Politica"/>
                        </a:rPr>
                        <a:t>10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rgbClr val="FFFFFF"/>
                          </a:solidFill>
                          <a:latin typeface="Politica"/>
                          <a:ea typeface="Politica"/>
                          <a:cs typeface="Politica"/>
                          <a:sym typeface="Politica"/>
                        </a:defRPr>
                      </a:pPr>
                      <a:r>
                        <a:rPr lang="en-US" sz="1400" b="0" dirty="0">
                          <a:solidFill>
                            <a:srgbClr val="FFFFFF"/>
                          </a:solidFill>
                          <a:latin typeface="Politica"/>
                          <a:ea typeface="Politica"/>
                          <a:cs typeface="Politica"/>
                          <a:sym typeface="Politica"/>
                        </a:rPr>
                        <a:t>Presentation: </a:t>
                      </a:r>
                      <a:endParaRPr lang="en-US" b="0" dirty="0"/>
                    </a:p>
                    <a:p>
                      <a:pPr marL="342900" indent="-342900" algn="l">
                        <a:buFont typeface="+mj-lt"/>
                        <a:buAutoNum type="arabicPeriod"/>
                        <a:defRPr sz="1400">
                          <a:solidFill>
                            <a:srgbClr val="FFFFFF"/>
                          </a:solidFill>
                          <a:latin typeface="Politica"/>
                          <a:ea typeface="Politica"/>
                          <a:cs typeface="Politica"/>
                          <a:sym typeface="Politica"/>
                        </a:defRPr>
                      </a:pPr>
                      <a:r>
                        <a:rPr lang="en-US" b="0" dirty="0"/>
                        <a:t>Overview of what was done in day 3.</a:t>
                      </a:r>
                    </a:p>
                    <a:p>
                      <a:pPr marL="342900" indent="-342900" algn="l">
                        <a:buFont typeface="+mj-lt"/>
                        <a:buAutoNum type="arabicPeriod"/>
                        <a:defRPr sz="1400">
                          <a:solidFill>
                            <a:srgbClr val="FFFFFF"/>
                          </a:solidFill>
                          <a:latin typeface="Politica"/>
                          <a:ea typeface="Politica"/>
                          <a:cs typeface="Politica"/>
                          <a:sym typeface="Politica"/>
                        </a:defRPr>
                      </a:pPr>
                      <a:r>
                        <a:rPr lang="en-US" b="0" dirty="0"/>
                        <a:t>What we will do today.</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4860839">
                <a:tc>
                  <a:txBody>
                    <a:bodyPr/>
                    <a:lstStyle/>
                    <a:p>
                      <a:pPr algn="l">
                        <a:defRPr sz="1800"/>
                      </a:pPr>
                      <a:r>
                        <a:rPr lang="en-US" sz="1400" b="0" dirty="0">
                          <a:solidFill>
                            <a:srgbClr val="FFFFFF"/>
                          </a:solidFill>
                          <a:latin typeface="Politica"/>
                          <a:ea typeface="Politica"/>
                          <a:cs typeface="Politica"/>
                          <a:sym typeface="Politica"/>
                        </a:rPr>
                        <a:t>50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indent="0" algn="l">
                        <a:buFont typeface="+mj-lt"/>
                        <a:buNone/>
                        <a:defRPr sz="1800"/>
                      </a:pPr>
                      <a:r>
                        <a:rPr lang="en-US" sz="1400" b="0" dirty="0">
                          <a:solidFill>
                            <a:srgbClr val="FFFFFF"/>
                          </a:solidFill>
                          <a:latin typeface="Politica"/>
                          <a:ea typeface="Politica"/>
                          <a:cs typeface="Politica"/>
                          <a:sym typeface="Politica"/>
                        </a:rPr>
                        <a:t>1. Finish coding the on-start handler:</a:t>
                      </a:r>
                    </a:p>
                    <a:p>
                      <a:pPr marL="342900" indent="-34290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Finalize the on-start handler by adding counters and wait time.</a:t>
                      </a: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2. Code the fill color list:.</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Create a loop that will fill the target list.</a:t>
                      </a: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3. Code flash red function.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Make the red button invisible.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Make the red button visible.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wait time.</a:t>
                      </a: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4. Code flash blue function.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Make the blue button invisible.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Make the blue button visible.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wait time.</a:t>
                      </a: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5. Code flash green function.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Make the green button invisible.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Make the green button visible.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wait time.</a:t>
                      </a: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6. Code flash yellow function.</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Make the yellow button invisible.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Make the yellow button visible.</a:t>
                      </a:r>
                    </a:p>
                    <a:p>
                      <a:pPr marL="285750" indent="-285750" algn="l">
                        <a:buFont typeface="Arial" panose="020B0604020202020204" pitchFamily="34" charset="0"/>
                        <a:buChar char="•"/>
                        <a:defRPr sz="1800"/>
                      </a:pPr>
                      <a:r>
                        <a:rPr lang="en-US" sz="1400" b="0" dirty="0">
                          <a:solidFill>
                            <a:srgbClr val="FFFFFF"/>
                          </a:solidFill>
                          <a:latin typeface="Politica"/>
                          <a:ea typeface="Politica"/>
                          <a:cs typeface="Politica"/>
                          <a:sym typeface="Politica"/>
                        </a:rPr>
                        <a:t>Add wait time.</a:t>
                      </a:r>
                    </a:p>
                    <a:p>
                      <a:pPr marL="0" indent="0" algn="l">
                        <a:buFont typeface="Arial" panose="020B0604020202020204" pitchFamily="34" charset="0"/>
                        <a:buNone/>
                        <a:defRPr sz="1800"/>
                      </a:pPr>
                      <a:r>
                        <a:rPr lang="en-US" sz="1400" b="0" dirty="0">
                          <a:solidFill>
                            <a:srgbClr val="FFFFFF"/>
                          </a:solidFill>
                          <a:latin typeface="Politica"/>
                          <a:ea typeface="Politica"/>
                          <a:cs typeface="Politica"/>
                          <a:sym typeface="Politica"/>
                        </a:rPr>
                        <a:t>7. Test the flashing functionality to make sure it is working properly.</a:t>
                      </a:r>
                    </a:p>
                    <a:p>
                      <a:pPr marL="285750" indent="-285750" algn="l">
                        <a:buFont typeface="Arial" panose="020B0604020202020204" pitchFamily="34" charset="0"/>
                        <a:buChar char="•"/>
                        <a:defRPr sz="1800"/>
                      </a:pPr>
                      <a:endParaRPr lang="en-US" sz="1400" b="0" dirty="0">
                        <a:solidFill>
                          <a:srgbClr val="FFFFFF"/>
                        </a:solidFill>
                        <a:latin typeface="Politica"/>
                        <a:ea typeface="Politica"/>
                        <a:cs typeface="Politica"/>
                        <a:sym typeface="Politica"/>
                      </a:endParaRPr>
                    </a:p>
                    <a:p>
                      <a:pPr marL="0" indent="0" algn="l">
                        <a:buFont typeface="Arial" panose="020B0604020202020204" pitchFamily="34" charset="0"/>
                        <a:buNone/>
                        <a:defRPr sz="1800"/>
                      </a:pPr>
                      <a:endParaRPr lang="en-US" sz="1400" b="0" dirty="0">
                        <a:solidFill>
                          <a:srgbClr val="FFFFFF"/>
                        </a:solidFill>
                        <a:latin typeface="Politica"/>
                        <a:ea typeface="Politica"/>
                        <a:cs typeface="Politica"/>
                        <a:sym typeface="Politica"/>
                      </a:endParaRPr>
                    </a:p>
                    <a:p>
                      <a:pPr marL="0" indent="0" algn="l">
                        <a:buFont typeface="Arial" panose="020B0604020202020204" pitchFamily="34" charset="0"/>
                        <a:buNone/>
                        <a:defRPr sz="1800"/>
                      </a:pPr>
                      <a:endParaRPr lang="en-US" sz="1400" b="0" dirty="0">
                        <a:solidFill>
                          <a:srgbClr val="FFFFFF"/>
                        </a:solidFill>
                        <a:latin typeface="Politica"/>
                        <a:ea typeface="Politica"/>
                        <a:cs typeface="Politica"/>
                        <a:sym typeface="Politica"/>
                      </a:endParaRPr>
                    </a:p>
                    <a:p>
                      <a:pPr marL="0" indent="0" algn="l">
                        <a:buFont typeface="+mj-lt"/>
                        <a:buNone/>
                        <a:defRPr sz="1800"/>
                      </a:pPr>
                      <a:endParaRPr lang="en-US" sz="1400" b="0" dirty="0">
                        <a:solidFill>
                          <a:srgbClr val="FFFFFF"/>
                        </a:solidFill>
                        <a:latin typeface="Politica"/>
                        <a:ea typeface="Politica"/>
                        <a:cs typeface="Politica"/>
                        <a:sym typeface="Politica"/>
                      </a:endParaRPr>
                    </a:p>
                    <a:p>
                      <a:pPr marL="342900" indent="-342900" algn="l">
                        <a:buFont typeface="Arial" panose="020B0604020202020204" pitchFamily="34" charset="0"/>
                        <a:buChar char="•"/>
                        <a:defRPr sz="1800"/>
                      </a:pPr>
                      <a:endParaRPr lang="ar-DZ" sz="1400" b="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0" dirty="0">
                          <a:solidFill>
                            <a:srgbClr val="FFFFFF"/>
                          </a:solidFill>
                          <a:latin typeface="Politica" panose="02000506060000020004" pitchFamily="2" charset="0"/>
                          <a:ea typeface="Lato"/>
                          <a:cs typeface="Lato"/>
                          <a:sym typeface="Lato"/>
                        </a:rPr>
                        <a:t>Computer, internet access.</a:t>
                      </a:r>
                    </a:p>
                    <a:p>
                      <a:pPr algn="l">
                        <a:defRPr sz="1800"/>
                      </a:pPr>
                      <a:endParaRPr sz="1400" b="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3807260079"/>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11429</TotalTime>
  <Words>1631</Words>
  <Application>Microsoft Office PowerPoint</Application>
  <PresentationFormat>Custom</PresentationFormat>
  <Paragraphs>249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Lato</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fabla</dc:creator>
  <cp:lastModifiedBy>Mohammed Mohammed</cp:lastModifiedBy>
  <cp:revision>61</cp:revision>
  <dcterms:modified xsi:type="dcterms:W3CDTF">2022-08-10T05:50:59Z</dcterms:modified>
</cp:coreProperties>
</file>