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68" r:id="rId5"/>
    <p:sldId id="269" r:id="rId6"/>
    <p:sldId id="270" r:id="rId7"/>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24" autoAdjust="0"/>
  </p:normalViewPr>
  <p:slideViewPr>
    <p:cSldViewPr snapToGrid="0">
      <p:cViewPr varScale="1">
        <p:scale>
          <a:sx n="96" d="100"/>
          <a:sy n="96" d="100"/>
        </p:scale>
        <p:origin x="11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2515737" y="-1563035"/>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673337"/>
            <a:ext cx="10284002" cy="62352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sz="1600" dirty="0"/>
              <a:t>ZONE: </a:t>
            </a:r>
            <a:r>
              <a:rPr lang="en-US" sz="1600" dirty="0"/>
              <a:t>Software zone</a:t>
            </a:r>
            <a:r>
              <a:rPr sz="1600" dirty="0"/>
              <a:t>	AGE GROUP: </a:t>
            </a:r>
            <a:r>
              <a:rPr lang="en-US" sz="1600" dirty="0"/>
              <a:t>7-10</a:t>
            </a:r>
            <a:r>
              <a:rPr sz="1600" dirty="0"/>
              <a:t> </a:t>
            </a:r>
            <a:r>
              <a:rPr lang="en-US" sz="1600" dirty="0"/>
              <a:t>	DURATION: 1.5 hour</a:t>
            </a:r>
            <a:endParaRPr sz="1600" dirty="0"/>
          </a:p>
          <a:p>
            <a:pPr>
              <a:lnSpc>
                <a:spcPct val="150000"/>
              </a:lnSpc>
              <a:defRPr>
                <a:solidFill>
                  <a:srgbClr val="FFFFFF"/>
                </a:solidFill>
                <a:latin typeface="Politica"/>
                <a:ea typeface="Politica"/>
                <a:cs typeface="Politica"/>
                <a:sym typeface="Politica"/>
              </a:defRPr>
            </a:pPr>
            <a:r>
              <a:rPr sz="1600" dirty="0"/>
              <a:t>DESCRIPTION: </a:t>
            </a:r>
          </a:p>
          <a:p>
            <a:pPr>
              <a:lnSpc>
                <a:spcPct val="150000"/>
              </a:lnSpc>
              <a:defRPr>
                <a:solidFill>
                  <a:srgbClr val="FFFFFF"/>
                </a:solidFill>
                <a:latin typeface="Politica"/>
                <a:ea typeface="Politica"/>
                <a:cs typeface="Politica"/>
                <a:sym typeface="Politica"/>
              </a:defRPr>
            </a:pPr>
            <a:r>
              <a:rPr lang="en-US" sz="1600" dirty="0"/>
              <a:t>Participants are going to be introduced to the concept of VR and how VR can be beneficial to sports in various ways, participants are going to create their own fantasy stadium.</a:t>
            </a:r>
          </a:p>
          <a:p>
            <a:pPr>
              <a:lnSpc>
                <a:spcPct val="150000"/>
              </a:lnSpc>
              <a:defRPr>
                <a:solidFill>
                  <a:srgbClr val="FFFFFF"/>
                </a:solidFill>
                <a:latin typeface="Politica"/>
                <a:ea typeface="Politica"/>
                <a:cs typeface="Politica"/>
                <a:sym typeface="Politica"/>
              </a:defRPr>
            </a:pPr>
            <a:r>
              <a:rPr sz="1600" dirty="0"/>
              <a:t>ENGINEERING DESIGN CHALLENGE:  </a:t>
            </a:r>
          </a:p>
          <a:p>
            <a:pPr>
              <a:defRPr>
                <a:solidFill>
                  <a:srgbClr val="FFFFFF"/>
                </a:solidFill>
                <a:latin typeface="Politica"/>
                <a:ea typeface="Politica"/>
                <a:cs typeface="Politica"/>
                <a:sym typeface="Politica"/>
              </a:defRPr>
            </a:pPr>
            <a:r>
              <a:rPr lang="en-US" sz="1600" dirty="0"/>
              <a:t>FIFA 2022 world cup committee requested Qatar to come up with a creative design that can be showcased to everyone around the globe how the stadiums are going to be designed for the world cup. And therefore, the Olympic committee here in Qatar decided to choose all of you as the engineers who are going to use the right technology to come up and create this creative way of showcasing the 2022 world cup stadiums. After discussing with the Olympic committee, it was required for us to use the 3D scanning, 3D modeling as well as VR technology as the best option to create this immersive experience that everyone can enjoy and feel like they are inside the stadium itself, and therefore you are required to 3D scan the FIFA 2022 world cup soccer ball and create the FIFA 2022 world cup stadiums.</a:t>
            </a:r>
          </a:p>
          <a:p>
            <a:pPr>
              <a:defRPr>
                <a:solidFill>
                  <a:srgbClr val="FFFFFF"/>
                </a:solidFill>
                <a:latin typeface="Politica"/>
                <a:ea typeface="Politica"/>
                <a:cs typeface="Politica"/>
                <a:sym typeface="Politica"/>
              </a:defRPr>
            </a:pPr>
            <a:endParaRPr sz="1600" dirty="0"/>
          </a:p>
          <a:p>
            <a:pPr>
              <a:defRPr>
                <a:solidFill>
                  <a:srgbClr val="FFFFFF"/>
                </a:solidFill>
                <a:latin typeface="Politica"/>
                <a:ea typeface="Politica"/>
                <a:cs typeface="Politica"/>
                <a:sym typeface="Politica"/>
              </a:defRPr>
            </a:pPr>
            <a:r>
              <a:rPr sz="1600" dirty="0"/>
              <a:t>LEARNING OBJECTIVES:</a:t>
            </a:r>
          </a:p>
          <a:p>
            <a:pPr>
              <a:defRPr>
                <a:solidFill>
                  <a:srgbClr val="FFFFFF"/>
                </a:solidFill>
                <a:latin typeface="Politica"/>
                <a:ea typeface="Politica"/>
                <a:cs typeface="Politica"/>
                <a:sym typeface="Politica"/>
              </a:defRPr>
            </a:pPr>
            <a:r>
              <a:rPr sz="1600" dirty="0"/>
              <a:t>After this session, </a:t>
            </a:r>
            <a:r>
              <a:rPr lang="en-US" sz="1600" dirty="0"/>
              <a:t>participants</a:t>
            </a:r>
            <a:r>
              <a:rPr sz="1600" dirty="0"/>
              <a:t> will be able to:</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Understand the concept of VR and it’s benefits to sports.</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Learn how to use </a:t>
            </a:r>
            <a:r>
              <a:rPr lang="en-US" sz="1600" dirty="0" err="1"/>
              <a:t>cospaces</a:t>
            </a:r>
            <a:r>
              <a:rPr lang="en-US" sz="1600" dirty="0"/>
              <a:t>.</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Create the soccer field in </a:t>
            </a:r>
            <a:r>
              <a:rPr lang="en-US" sz="1600" dirty="0" err="1"/>
              <a:t>cospaces</a:t>
            </a:r>
            <a:r>
              <a:rPr lang="en-US" sz="1600" dirty="0"/>
              <a:t>.</a:t>
            </a:r>
          </a:p>
          <a:p>
            <a:pPr marL="285750" indent="-285750">
              <a:buFont typeface="Arial" panose="020B0604020202020204" pitchFamily="34" charset="0"/>
              <a:buChar char="•"/>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lang="en-US" sz="1600" dirty="0"/>
              <a:t>Material: </a:t>
            </a:r>
          </a:p>
          <a:p>
            <a:pPr>
              <a:lnSpc>
                <a:spcPct val="150000"/>
              </a:lnSpc>
              <a:defRPr>
                <a:solidFill>
                  <a:srgbClr val="FFFFFF"/>
                </a:solidFill>
                <a:latin typeface="Politica"/>
                <a:ea typeface="Politica"/>
                <a:cs typeface="Politica"/>
                <a:sym typeface="Politica"/>
              </a:defRPr>
            </a:pPr>
            <a:r>
              <a:rPr lang="en-US" sz="1600" dirty="0">
                <a:solidFill>
                  <a:schemeClr val="bg1"/>
                </a:solidFill>
              </a:rPr>
              <a:t>Laptop, internet access, </a:t>
            </a:r>
            <a:r>
              <a:rPr lang="en-US" sz="1600" dirty="0" err="1">
                <a:solidFill>
                  <a:schemeClr val="bg1"/>
                </a:solidFill>
              </a:rPr>
              <a:t>Cospaces</a:t>
            </a:r>
            <a:r>
              <a:rPr lang="en-US" sz="1600" dirty="0">
                <a:solidFill>
                  <a:schemeClr val="bg1"/>
                </a:solidFill>
              </a:rPr>
              <a:t> platform, VR Google cardboard.		</a:t>
            </a:r>
          </a:p>
        </p:txBody>
      </p:sp>
      <p:sp>
        <p:nvSpPr>
          <p:cNvPr id="111" name="Google Shape;60;p13"/>
          <p:cNvSpPr txBox="1"/>
          <p:nvPr/>
        </p:nvSpPr>
        <p:spPr>
          <a:xfrm>
            <a:off x="1937525" y="170507"/>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3</a:t>
            </a:r>
            <a:r>
              <a:rPr dirty="0"/>
              <a:t>: </a:t>
            </a:r>
            <a:r>
              <a:rPr lang="en-US" dirty="0"/>
              <a:t>VR using </a:t>
            </a:r>
            <a:r>
              <a:rPr lang="en-US" dirty="0" err="1"/>
              <a:t>Cospaces</a:t>
            </a:r>
            <a:r>
              <a:rPr lang="en-US" dirty="0"/>
              <a:t> #1</a:t>
            </a:r>
            <a:endParaRPr dirty="0"/>
          </a:p>
        </p:txBody>
      </p:sp>
      <p:grpSp>
        <p:nvGrpSpPr>
          <p:cNvPr id="114" name="Google Shape;61;p13"/>
          <p:cNvGrpSpPr/>
          <p:nvPr/>
        </p:nvGrpSpPr>
        <p:grpSpPr>
          <a:xfrm>
            <a:off x="2070323" y="17050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38376" y="65913"/>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30891" y="84574"/>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533383114"/>
              </p:ext>
            </p:extLst>
          </p:nvPr>
        </p:nvGraphicFramePr>
        <p:xfrm>
          <a:off x="944359" y="593520"/>
          <a:ext cx="10561500" cy="734556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32651">
                <a:tc>
                  <a:txBody>
                    <a:bodyPr/>
                    <a:lstStyle/>
                    <a:p>
                      <a:pPr algn="l">
                        <a:defRPr sz="1800"/>
                      </a:pPr>
                      <a:r>
                        <a:rPr sz="1400" b="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690918">
                <a:tc>
                  <a:txBody>
                    <a:bodyPr/>
                    <a:lstStyle/>
                    <a:p>
                      <a:pPr algn="l">
                        <a:defRPr sz="1800"/>
                      </a:pPr>
                      <a:r>
                        <a:rPr lang="en-US" sz="1400" b="0" dirty="0">
                          <a:solidFill>
                            <a:srgbClr val="FFFFFF"/>
                          </a:solidFill>
                          <a:latin typeface="Politica"/>
                          <a:ea typeface="Politica"/>
                          <a:cs typeface="Politica"/>
                          <a:sym typeface="Politica"/>
                        </a:rPr>
                        <a:t>5 </a:t>
                      </a:r>
                      <a:r>
                        <a:rPr sz="1400" b="0" dirty="0">
                          <a:solidFill>
                            <a:srgbClr val="FFFFFF"/>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b="0" dirty="0"/>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b="0" dirty="0"/>
                        <a:t>Introduce students to </a:t>
                      </a:r>
                      <a:r>
                        <a:rPr lang="en-US" b="0" dirty="0"/>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b="0" dirty="0"/>
                        <a:t>Explain what we are going to do today.</a:t>
                      </a:r>
                    </a:p>
                  </a:txBody>
                  <a:tcPr marL="91425" marR="91425" marT="91425" marB="91425" horzOverflow="overflow"/>
                </a:tc>
                <a:tc>
                  <a:txBody>
                    <a:bodyPr/>
                    <a:lstStyle/>
                    <a:p>
                      <a:pPr algn="l">
                        <a:defRPr sz="1800"/>
                      </a:pPr>
                      <a:r>
                        <a:rPr sz="1400" b="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3019654">
                <a:tc>
                  <a:txBody>
                    <a:bodyPr/>
                    <a:lstStyle/>
                    <a:p>
                      <a:pPr algn="l">
                        <a:defRPr sz="1800"/>
                      </a:pPr>
                      <a:r>
                        <a:rPr lang="en-US" sz="1400" b="0" dirty="0">
                          <a:solidFill>
                            <a:srgbClr val="FFFFFF"/>
                          </a:solidFill>
                          <a:latin typeface="Politica"/>
                          <a:ea typeface="Politica"/>
                          <a:cs typeface="Politica"/>
                          <a:sym typeface="Politica"/>
                        </a:rPr>
                        <a:t>20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0" dirty="0">
                          <a:solidFill>
                            <a:srgbClr val="FFFFFF"/>
                          </a:solidFill>
                          <a:latin typeface="Politica"/>
                          <a:ea typeface="Politica"/>
                          <a:cs typeface="Politica"/>
                          <a:sym typeface="Politica"/>
                        </a:rPr>
                        <a:t>Presentation: </a:t>
                      </a:r>
                    </a:p>
                    <a:p>
                      <a:pPr algn="l">
                        <a:defRPr sz="1800"/>
                      </a:pPr>
                      <a:r>
                        <a:rPr lang="en-US" sz="1400" b="0" dirty="0">
                          <a:solidFill>
                            <a:srgbClr val="FFFFFF"/>
                          </a:solidFill>
                          <a:latin typeface="Politica"/>
                          <a:ea typeface="Politica"/>
                          <a:cs typeface="Politica"/>
                          <a:sym typeface="Politica"/>
                        </a:rPr>
                        <a:t>1- Who are we and what we do in Studio 56.</a:t>
                      </a:r>
                    </a:p>
                    <a:p>
                      <a:pPr algn="l">
                        <a:defRPr sz="1800"/>
                      </a:pPr>
                      <a:r>
                        <a:rPr lang="en-US" sz="1400" b="0" dirty="0">
                          <a:solidFill>
                            <a:srgbClr val="FFFFFF"/>
                          </a:solidFill>
                          <a:latin typeface="Politica"/>
                          <a:ea typeface="Politica"/>
                          <a:cs typeface="Politica"/>
                          <a:sym typeface="Politica"/>
                        </a:rPr>
                        <a:t>2- Which zone we will be in today.</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3- Introduce the Client letter of the workshop.</a:t>
                      </a:r>
                    </a:p>
                    <a:p>
                      <a:pPr algn="l">
                        <a:defRPr sz="1800"/>
                      </a:pPr>
                      <a:r>
                        <a:rPr lang="ar-DZ" sz="1400" dirty="0">
                          <a:solidFill>
                            <a:srgbClr val="FFFFFF"/>
                          </a:solidFill>
                          <a:latin typeface="Politica"/>
                          <a:ea typeface="Politica"/>
                          <a:cs typeface="Politica"/>
                          <a:sym typeface="Politica"/>
                        </a:rPr>
                        <a:t>4</a:t>
                      </a:r>
                      <a:r>
                        <a:rPr lang="en-US" sz="1400" dirty="0">
                          <a:solidFill>
                            <a:srgbClr val="FFFFFF"/>
                          </a:solidFill>
                          <a:latin typeface="Politica"/>
                          <a:ea typeface="Politica"/>
                          <a:cs typeface="Politica"/>
                          <a:sym typeface="Politica"/>
                        </a:rPr>
                        <a:t>- Explain the program of the week.</a:t>
                      </a:r>
                    </a:p>
                    <a:p>
                      <a:pPr algn="l">
                        <a:defRPr sz="1800"/>
                      </a:pPr>
                      <a:r>
                        <a:rPr lang="ar-DZ" sz="1400" b="0" dirty="0">
                          <a:solidFill>
                            <a:srgbClr val="FFFFFF"/>
                          </a:solidFill>
                          <a:latin typeface="Politica"/>
                          <a:ea typeface="Politica"/>
                          <a:cs typeface="Politica"/>
                          <a:sym typeface="Politica"/>
                        </a:rPr>
                        <a:t>5</a:t>
                      </a:r>
                      <a:r>
                        <a:rPr lang="en-US" sz="1400" b="0" dirty="0">
                          <a:solidFill>
                            <a:srgbClr val="FFFFFF"/>
                          </a:solidFill>
                          <a:latin typeface="Politica"/>
                          <a:ea typeface="Politica"/>
                          <a:cs typeface="Politica"/>
                          <a:sym typeface="Politica"/>
                        </a:rPr>
                        <a:t>- </a:t>
                      </a:r>
                      <a:r>
                        <a:rPr lang="en-US" sz="1400" dirty="0">
                          <a:solidFill>
                            <a:srgbClr val="FFFFFF"/>
                          </a:solidFill>
                          <a:latin typeface="Politica"/>
                          <a:ea typeface="Politica"/>
                          <a:cs typeface="Politica"/>
                          <a:sym typeface="Politica"/>
                        </a:rPr>
                        <a:t>Open Question: What is VR?</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ar-DZ" sz="1400" b="0" dirty="0">
                          <a:solidFill>
                            <a:srgbClr val="FFFFFF"/>
                          </a:solidFill>
                          <a:latin typeface="Politica"/>
                          <a:ea typeface="Politica"/>
                          <a:cs typeface="Politica"/>
                          <a:sym typeface="Politica"/>
                        </a:rPr>
                        <a:t>6</a:t>
                      </a:r>
                      <a:r>
                        <a:rPr lang="en-US" sz="1400" b="0" dirty="0">
                          <a:solidFill>
                            <a:srgbClr val="FFFFFF"/>
                          </a:solidFill>
                          <a:latin typeface="Politica"/>
                          <a:ea typeface="Politica"/>
                          <a:cs typeface="Politica"/>
                          <a:sym typeface="Politica"/>
                        </a:rPr>
                        <a:t>- Explain VR and what is it used for.</a:t>
                      </a:r>
                    </a:p>
                    <a:p>
                      <a:pPr algn="l">
                        <a:defRPr sz="1800"/>
                      </a:pPr>
                      <a:r>
                        <a:rPr lang="ar-DZ" sz="1400" b="0" dirty="0">
                          <a:solidFill>
                            <a:srgbClr val="FFFFFF"/>
                          </a:solidFill>
                          <a:latin typeface="Politica"/>
                          <a:ea typeface="Politica"/>
                          <a:cs typeface="Politica"/>
                          <a:sym typeface="Politica"/>
                        </a:rPr>
                        <a:t>7</a:t>
                      </a:r>
                      <a:r>
                        <a:rPr lang="en-US" sz="1400" b="0" dirty="0">
                          <a:solidFill>
                            <a:srgbClr val="FFFFFF"/>
                          </a:solidFill>
                          <a:latin typeface="Politica"/>
                          <a:ea typeface="Politica"/>
                          <a:cs typeface="Politica"/>
                          <a:sym typeface="Politica"/>
                        </a:rPr>
                        <a:t>- Show a video showing the usage of VR  in creating new sports that do not exist in real life.</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Discuss about the video.</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ar-DZ" sz="1400" b="0" dirty="0">
                          <a:solidFill>
                            <a:srgbClr val="FFFFFF"/>
                          </a:solidFill>
                          <a:latin typeface="Politica"/>
                          <a:ea typeface="Politica"/>
                          <a:cs typeface="Politica"/>
                          <a:sym typeface="Politica"/>
                        </a:rPr>
                        <a:t>8</a:t>
                      </a:r>
                      <a:r>
                        <a:rPr lang="en-US" sz="1400" b="0" dirty="0">
                          <a:solidFill>
                            <a:srgbClr val="FFFFFF"/>
                          </a:solidFill>
                          <a:latin typeface="Politica"/>
                          <a:ea typeface="Politica"/>
                          <a:cs typeface="Politica"/>
                          <a:sym typeface="Politica"/>
                        </a:rPr>
                        <a:t>- Show a video showing the usage of VR  in the current existing sports.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b="0" dirty="0">
                          <a:solidFill>
                            <a:srgbClr val="FFFFFF"/>
                          </a:solidFill>
                          <a:latin typeface="Politica"/>
                          <a:ea typeface="Politica"/>
                          <a:cs typeface="Politica"/>
                          <a:sym typeface="Politica"/>
                        </a:rPr>
                        <a:t>Discuss about the video.</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ar-DZ" sz="1400" b="0" dirty="0">
                          <a:solidFill>
                            <a:srgbClr val="FFFFFF"/>
                          </a:solidFill>
                          <a:latin typeface="Politica"/>
                          <a:ea typeface="Politica"/>
                          <a:cs typeface="Politica"/>
                          <a:sym typeface="Politica"/>
                        </a:rPr>
                        <a:t>9</a:t>
                      </a:r>
                      <a:r>
                        <a:rPr lang="en-US" sz="1400" b="0" dirty="0">
                          <a:solidFill>
                            <a:srgbClr val="FFFFFF"/>
                          </a:solidFill>
                          <a:latin typeface="Politica"/>
                          <a:ea typeface="Politica"/>
                          <a:cs typeface="Politica"/>
                          <a:sym typeface="Politica"/>
                        </a:rPr>
                        <a:t>- Explain the different terms that are used in VR and Game Dev.</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ar-DZ" sz="1400" b="0" dirty="0">
                          <a:solidFill>
                            <a:srgbClr val="FFFFFF"/>
                          </a:solidFill>
                          <a:latin typeface="Politica"/>
                          <a:ea typeface="Politica"/>
                          <a:cs typeface="Politica"/>
                          <a:sym typeface="Politica"/>
                        </a:rPr>
                        <a:t>10</a:t>
                      </a:r>
                      <a:r>
                        <a:rPr lang="en-US" sz="1400" b="0" dirty="0">
                          <a:solidFill>
                            <a:srgbClr val="FFFFFF"/>
                          </a:solidFill>
                          <a:latin typeface="Politica"/>
                          <a:ea typeface="Politica"/>
                          <a:cs typeface="Politica"/>
                          <a:sym typeface="Politica"/>
                        </a:rPr>
                        <a:t>- What are we going to use.</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1407452">
                <a:tc>
                  <a:txBody>
                    <a:bodyPr/>
                    <a:lstStyle/>
                    <a:p>
                      <a:pPr algn="l">
                        <a:defRPr sz="1800"/>
                      </a:pPr>
                      <a:r>
                        <a:rPr lang="en-US" sz="1400" b="0" dirty="0">
                          <a:solidFill>
                            <a:srgbClr val="FFFFFF"/>
                          </a:solidFill>
                          <a:latin typeface="Politica"/>
                          <a:ea typeface="Politica"/>
                          <a:cs typeface="Politica"/>
                          <a:sym typeface="Politica"/>
                        </a:rPr>
                        <a:t>55 minutes</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b="0" dirty="0" err="1">
                          <a:solidFill>
                            <a:srgbClr val="FFFFFF"/>
                          </a:solidFill>
                          <a:latin typeface="Politica"/>
                          <a:ea typeface="Politica"/>
                          <a:cs typeface="Politica"/>
                          <a:sym typeface="Politica"/>
                        </a:rPr>
                        <a:t>Cospaces</a:t>
                      </a:r>
                      <a:r>
                        <a:rPr lang="en-US" sz="1400" b="0" dirty="0">
                          <a:solidFill>
                            <a:srgbClr val="FFFFFF"/>
                          </a:solidFill>
                          <a:latin typeface="Politica"/>
                          <a:ea typeface="Politica"/>
                          <a:cs typeface="Politica"/>
                          <a:sym typeface="Politica"/>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dirty="0">
                          <a:solidFill>
                            <a:srgbClr val="FFFFFF"/>
                          </a:solidFill>
                          <a:latin typeface="Politica"/>
                          <a:ea typeface="Politica"/>
                          <a:cs typeface="Politica"/>
                          <a:sym typeface="Politica"/>
                        </a:rPr>
                        <a:t>Introduce participants to </a:t>
                      </a:r>
                      <a:r>
                        <a:rPr lang="en-US" sz="1400" b="0" dirty="0" err="1">
                          <a:solidFill>
                            <a:srgbClr val="FFFFFF"/>
                          </a:solidFill>
                          <a:latin typeface="Politica"/>
                          <a:ea typeface="Politica"/>
                          <a:cs typeface="Politica"/>
                          <a:sym typeface="Politica"/>
                        </a:rPr>
                        <a:t>Cospaces</a:t>
                      </a:r>
                      <a:r>
                        <a:rPr lang="en-US" sz="1400" b="0" dirty="0">
                          <a:solidFill>
                            <a:srgbClr val="FFFFFF"/>
                          </a:solidFill>
                          <a:latin typeface="Politica"/>
                          <a:ea typeface="Politica"/>
                          <a:cs typeface="Politica"/>
                          <a:sym typeface="Politica"/>
                        </a:rPr>
                        <a:t> platform.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dirty="0">
                          <a:solidFill>
                            <a:srgbClr val="FFFFFF"/>
                          </a:solidFill>
                          <a:latin typeface="Politica"/>
                          <a:ea typeface="Politica"/>
                          <a:cs typeface="Politica"/>
                          <a:sym typeface="Politica"/>
                        </a:rPr>
                        <a:t>Create  accounts for participants.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dirty="0">
                          <a:solidFill>
                            <a:srgbClr val="FFFFFF"/>
                          </a:solidFill>
                          <a:latin typeface="Politica"/>
                          <a:ea typeface="Politica"/>
                          <a:cs typeface="Politica"/>
                          <a:sym typeface="Politica"/>
                        </a:rPr>
                        <a:t>Explain the main features and the interface of </a:t>
                      </a:r>
                      <a:r>
                        <a:rPr lang="en-US" sz="1400" b="0" dirty="0" err="1">
                          <a:solidFill>
                            <a:srgbClr val="FFFFFF"/>
                          </a:solidFill>
                          <a:latin typeface="Politica"/>
                          <a:ea typeface="Politica"/>
                          <a:cs typeface="Politica"/>
                          <a:sym typeface="Politica"/>
                        </a:rPr>
                        <a:t>Cospaces</a:t>
                      </a:r>
                      <a:r>
                        <a:rPr lang="en-US" sz="1400" b="0" dirty="0">
                          <a:solidFill>
                            <a:srgbClr val="FFFFFF"/>
                          </a:solidFill>
                          <a:latin typeface="Politica"/>
                          <a:ea typeface="Politica"/>
                          <a:cs typeface="Politica"/>
                          <a:sym typeface="Politica"/>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dirty="0">
                          <a:solidFill>
                            <a:srgbClr val="FFFFFF"/>
                          </a:solidFill>
                          <a:latin typeface="Politica"/>
                          <a:ea typeface="Politica"/>
                          <a:cs typeface="Politica"/>
                          <a:sym typeface="Politica"/>
                        </a:rPr>
                        <a:t>Show participants how to import the world cup soccer ball.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dirty="0">
                          <a:solidFill>
                            <a:srgbClr val="FFFFFF"/>
                          </a:solidFill>
                          <a:latin typeface="Politica"/>
                          <a:ea typeface="Politica"/>
                          <a:cs typeface="Politica"/>
                          <a:sym typeface="Politica"/>
                        </a:rPr>
                        <a:t>Show participants how to use objects that are already in </a:t>
                      </a:r>
                      <a:r>
                        <a:rPr lang="en-US" sz="1400" b="0" dirty="0" err="1">
                          <a:solidFill>
                            <a:srgbClr val="FFFFFF"/>
                          </a:solidFill>
                          <a:latin typeface="Politica"/>
                          <a:ea typeface="Politica"/>
                          <a:cs typeface="Politica"/>
                          <a:sym typeface="Politica"/>
                        </a:rPr>
                        <a:t>Cospaces</a:t>
                      </a:r>
                      <a:r>
                        <a:rPr lang="en-US" sz="1400" b="0" dirty="0">
                          <a:solidFill>
                            <a:srgbClr val="FFFFFF"/>
                          </a:solidFill>
                          <a:latin typeface="Politica"/>
                          <a:ea typeface="Politica"/>
                          <a:cs typeface="Politica"/>
                          <a:sym typeface="Politica"/>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dirty="0">
                          <a:solidFill>
                            <a:srgbClr val="FFFFFF"/>
                          </a:solidFill>
                          <a:latin typeface="Politica"/>
                          <a:ea typeface="Politica"/>
                          <a:cs typeface="Politica"/>
                          <a:sym typeface="Politica"/>
                        </a:rPr>
                        <a:t>Show participants how to move objects, resize them and rotate them.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dirty="0">
                          <a:solidFill>
                            <a:srgbClr val="FFFFFF"/>
                          </a:solidFill>
                          <a:latin typeface="Politica"/>
                          <a:ea typeface="Politica"/>
                          <a:cs typeface="Politica"/>
                          <a:sym typeface="Politica"/>
                        </a:rPr>
                        <a:t>Show participants how to change object colors and customize them.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endParaRPr lang="en-US" sz="1400" b="0" dirty="0">
                        <a:solidFill>
                          <a:srgbClr val="FFFFFF"/>
                        </a:solidFill>
                        <a:latin typeface="Politica"/>
                        <a:ea typeface="Politica"/>
                        <a:cs typeface="Politica"/>
                        <a:sym typeface="Politica"/>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endParaRPr lang="en-US" sz="1400" b="0" dirty="0">
                        <a:solidFill>
                          <a:srgbClr val="FFFFFF"/>
                        </a:solidFill>
                        <a:latin typeface="Politica"/>
                        <a:ea typeface="Politica"/>
                        <a:cs typeface="Politica"/>
                        <a:sym typeface="Politica"/>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endParaRPr lang="en-US" sz="1400" b="0" dirty="0">
                        <a:solidFill>
                          <a:srgbClr val="FFFFFF"/>
                        </a:solidFill>
                        <a:latin typeface="Politica"/>
                        <a:ea typeface="Politica"/>
                        <a:cs typeface="Politica"/>
                        <a:sym typeface="Politica"/>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endParaRPr lang="en-US" sz="1400" b="0" dirty="0">
                        <a:solidFill>
                          <a:srgbClr val="FFFFFF"/>
                        </a:solidFill>
                        <a:latin typeface="Politica"/>
                        <a:ea typeface="Politica"/>
                        <a:cs typeface="Politica"/>
                        <a:sym typeface="Politica"/>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endParaRPr lang="ar-DZ"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4120262243"/>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38376" y="65913"/>
            <a:ext cx="4720201"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(Pg </a:t>
            </a:r>
            <a:r>
              <a:rPr lang="en-US" dirty="0"/>
              <a:t>2</a:t>
            </a:r>
            <a:r>
              <a:rPr dirty="0"/>
              <a:t>)</a:t>
            </a:r>
          </a:p>
        </p:txBody>
      </p:sp>
      <p:grpSp>
        <p:nvGrpSpPr>
          <p:cNvPr id="121" name="Google Shape;69;p14"/>
          <p:cNvGrpSpPr/>
          <p:nvPr/>
        </p:nvGrpSpPr>
        <p:grpSpPr>
          <a:xfrm>
            <a:off x="5230891" y="84574"/>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333420127"/>
              </p:ext>
            </p:extLst>
          </p:nvPr>
        </p:nvGraphicFramePr>
        <p:xfrm>
          <a:off x="944359" y="593520"/>
          <a:ext cx="10561500" cy="3211114"/>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32651">
                <a:tc>
                  <a:txBody>
                    <a:bodyPr/>
                    <a:lstStyle/>
                    <a:p>
                      <a:pPr algn="l">
                        <a:defRPr sz="1800"/>
                      </a:pPr>
                      <a:r>
                        <a:rPr sz="1400" b="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1407452">
                <a:tc>
                  <a:txBody>
                    <a:bodyPr/>
                    <a:lstStyle/>
                    <a:p>
                      <a:pPr algn="l">
                        <a:defRPr sz="1800"/>
                      </a:pPr>
                      <a:r>
                        <a:rPr lang="en-US" sz="1400" b="0" dirty="0">
                          <a:solidFill>
                            <a:srgbClr val="FFFFFF"/>
                          </a:solidFill>
                          <a:latin typeface="Politica"/>
                          <a:ea typeface="Politica"/>
                          <a:cs typeface="Politica"/>
                          <a:sym typeface="Politica"/>
                        </a:rPr>
                        <a:t>55 minutes</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b="0" dirty="0" err="1">
                          <a:solidFill>
                            <a:srgbClr val="FFFFFF"/>
                          </a:solidFill>
                          <a:latin typeface="Politica"/>
                          <a:ea typeface="Politica"/>
                          <a:cs typeface="Politica"/>
                          <a:sym typeface="Politica"/>
                        </a:rPr>
                        <a:t>Cospaces</a:t>
                      </a:r>
                      <a:r>
                        <a:rPr lang="en-US" sz="1400" b="0" dirty="0">
                          <a:solidFill>
                            <a:srgbClr val="FFFFFF"/>
                          </a:solidFill>
                          <a:latin typeface="Politica"/>
                          <a:ea typeface="Politica"/>
                          <a:cs typeface="Politica"/>
                          <a:sym typeface="Politica"/>
                        </a:rPr>
                        <a:t>:</a:t>
                      </a:r>
                    </a:p>
                    <a:p>
                      <a:pPr marL="0" marR="0" lvl="0" indent="0" algn="l" defTabSz="914400" rtl="0" eaLnBrk="1" fontAlgn="auto" latinLnBrk="0" hangingPunct="1">
                        <a:lnSpc>
                          <a:spcPct val="100000"/>
                        </a:lnSpc>
                        <a:spcBef>
                          <a:spcPts val="0"/>
                        </a:spcBef>
                        <a:spcAft>
                          <a:spcPts val="0"/>
                        </a:spcAft>
                        <a:buClrTx/>
                        <a:buSzTx/>
                        <a:buFont typeface="+mj-lt"/>
                        <a:buNone/>
                        <a:tabLst/>
                        <a:defRPr sz="1800"/>
                      </a:pPr>
                      <a:r>
                        <a:rPr lang="en-US" sz="1400" b="0" dirty="0">
                          <a:solidFill>
                            <a:srgbClr val="FFFFFF"/>
                          </a:solidFill>
                          <a:latin typeface="Politica"/>
                          <a:ea typeface="Politica"/>
                          <a:cs typeface="Politica"/>
                          <a:sym typeface="Politica"/>
                        </a:rPr>
                        <a:t>8. Show participant how to create the lines of a soccer field.</a:t>
                      </a:r>
                    </a:p>
                    <a:p>
                      <a:pPr marL="0" marR="0" lvl="0" indent="0" algn="l" defTabSz="914400" rtl="0" eaLnBrk="1" fontAlgn="auto" latinLnBrk="0" hangingPunct="1">
                        <a:lnSpc>
                          <a:spcPct val="100000"/>
                        </a:lnSpc>
                        <a:spcBef>
                          <a:spcPts val="0"/>
                        </a:spcBef>
                        <a:spcAft>
                          <a:spcPts val="0"/>
                        </a:spcAft>
                        <a:buClrTx/>
                        <a:buSzTx/>
                        <a:buFont typeface="+mj-lt"/>
                        <a:buNone/>
                        <a:tabLst/>
                        <a:defRPr sz="1800"/>
                      </a:pPr>
                      <a:r>
                        <a:rPr lang="en-US" sz="1400" b="0" dirty="0">
                          <a:solidFill>
                            <a:srgbClr val="FFFFFF"/>
                          </a:solidFill>
                          <a:latin typeface="Politica"/>
                          <a:ea typeface="Politica"/>
                          <a:cs typeface="Politica"/>
                          <a:sym typeface="Politica"/>
                        </a:rPr>
                        <a:t>9. Challenge the participants to create the rest of the lines of the soccer field.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endParaRPr lang="en-US" sz="1400" b="0" dirty="0">
                        <a:solidFill>
                          <a:srgbClr val="FFFFFF"/>
                        </a:solidFill>
                        <a:latin typeface="Politica"/>
                        <a:ea typeface="Politica"/>
                        <a:cs typeface="Politica"/>
                        <a:sym typeface="Politica"/>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endParaRPr lang="ar-DZ"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4120262243"/>
                  </a:ext>
                </a:extLst>
              </a:tr>
              <a:tr h="1407452">
                <a:tc>
                  <a:txBody>
                    <a:bodyPr/>
                    <a:lstStyle/>
                    <a:p>
                      <a:pPr algn="l">
                        <a:defRPr sz="1800"/>
                      </a:pPr>
                      <a:r>
                        <a:rPr lang="en-US" sz="1400" b="0" dirty="0">
                          <a:solidFill>
                            <a:srgbClr val="FFFFFF"/>
                          </a:solidFill>
                          <a:latin typeface="Politica"/>
                          <a:ea typeface="Politica"/>
                          <a:cs typeface="Politica"/>
                          <a:sym typeface="Politica"/>
                        </a:rPr>
                        <a:t>5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dirty="0">
                          <a:solidFill>
                            <a:srgbClr val="FFFFFF"/>
                          </a:solidFill>
                          <a:latin typeface="Politica"/>
                          <a:ea typeface="Politica"/>
                          <a:cs typeface="Politica"/>
                          <a:sym typeface="Politica"/>
                        </a:rPr>
                        <a:t>Question and problem solving.</a:t>
                      </a:r>
                      <a:endParaRPr lang="ar-DZ"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086665413"/>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304469035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350446"/>
            <a:ext cx="10284002" cy="4880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sz="1600" dirty="0"/>
              <a:t>ZONE</a:t>
            </a:r>
            <a:r>
              <a:rPr sz="1600"/>
              <a:t>: </a:t>
            </a:r>
            <a:r>
              <a:rPr lang="en-US" sz="1600"/>
              <a:t>Software </a:t>
            </a:r>
            <a:r>
              <a:rPr lang="en-US" sz="1600" dirty="0"/>
              <a:t>zone</a:t>
            </a:r>
            <a:r>
              <a:rPr sz="1600" dirty="0"/>
              <a:t>	AGE GROUP: </a:t>
            </a:r>
            <a:r>
              <a:rPr lang="en-US" sz="1600" dirty="0"/>
              <a:t>7-10</a:t>
            </a:r>
            <a:r>
              <a:rPr sz="1600" dirty="0"/>
              <a:t> </a:t>
            </a:r>
            <a:r>
              <a:rPr lang="en-US" sz="1600" dirty="0"/>
              <a:t>	DURATION: 1.5 hour</a:t>
            </a:r>
          </a:p>
          <a:p>
            <a:pPr>
              <a:lnSpc>
                <a:spcPct val="150000"/>
              </a:lnSpc>
              <a:defRPr>
                <a:solidFill>
                  <a:srgbClr val="FFFFFF"/>
                </a:solidFill>
                <a:latin typeface="Politica"/>
                <a:ea typeface="Politica"/>
                <a:cs typeface="Politica"/>
                <a:sym typeface="Politica"/>
              </a:defRPr>
            </a:pPr>
            <a:endParaRPr lang="en-US" sz="1600" dirty="0"/>
          </a:p>
          <a:p>
            <a:pPr>
              <a:lnSpc>
                <a:spcPct val="150000"/>
              </a:lnSpc>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sz="1600" dirty="0"/>
              <a:t>DESCRIPTION: </a:t>
            </a:r>
          </a:p>
          <a:p>
            <a:pPr>
              <a:lnSpc>
                <a:spcPct val="150000"/>
              </a:lnSpc>
              <a:defRPr>
                <a:solidFill>
                  <a:srgbClr val="FFFFFF"/>
                </a:solidFill>
                <a:latin typeface="Politica"/>
                <a:ea typeface="Politica"/>
                <a:cs typeface="Politica"/>
                <a:sym typeface="Politica"/>
              </a:defRPr>
            </a:pPr>
            <a:r>
              <a:rPr lang="en-US" sz="1600" dirty="0"/>
              <a:t>Participants are going to finish creating their fantasy stadium and view it in VR.</a:t>
            </a:r>
          </a:p>
          <a:p>
            <a:pPr>
              <a:lnSpc>
                <a:spcPct val="150000"/>
              </a:lnSpc>
              <a:defRPr>
                <a:solidFill>
                  <a:srgbClr val="FFFFFF"/>
                </a:solidFill>
                <a:latin typeface="Politica"/>
                <a:ea typeface="Politica"/>
                <a:cs typeface="Politica"/>
                <a:sym typeface="Politica"/>
              </a:defRPr>
            </a:pPr>
            <a:endParaRPr lang="en-US" sz="1600" dirty="0"/>
          </a:p>
          <a:p>
            <a:pPr>
              <a:defRPr>
                <a:solidFill>
                  <a:srgbClr val="FFFFFF"/>
                </a:solidFill>
                <a:latin typeface="Politica"/>
                <a:ea typeface="Politica"/>
                <a:cs typeface="Politica"/>
                <a:sym typeface="Politica"/>
              </a:defRPr>
            </a:pPr>
            <a:endParaRPr sz="1600" dirty="0"/>
          </a:p>
          <a:p>
            <a:pPr>
              <a:defRPr>
                <a:solidFill>
                  <a:srgbClr val="FFFFFF"/>
                </a:solidFill>
                <a:latin typeface="Politica"/>
                <a:ea typeface="Politica"/>
                <a:cs typeface="Politica"/>
                <a:sym typeface="Politica"/>
              </a:defRPr>
            </a:pPr>
            <a:r>
              <a:rPr sz="1600" dirty="0"/>
              <a:t>LEARNING OBJECTIVES:</a:t>
            </a:r>
          </a:p>
          <a:p>
            <a:pPr>
              <a:defRPr>
                <a:solidFill>
                  <a:srgbClr val="FFFFFF"/>
                </a:solidFill>
                <a:latin typeface="Politica"/>
                <a:ea typeface="Politica"/>
                <a:cs typeface="Politica"/>
                <a:sym typeface="Politica"/>
              </a:defRPr>
            </a:pPr>
            <a:r>
              <a:rPr sz="1600" dirty="0"/>
              <a:t>After this session, </a:t>
            </a:r>
            <a:r>
              <a:rPr lang="en-US" sz="1600" dirty="0"/>
              <a:t>participants</a:t>
            </a:r>
            <a:r>
              <a:rPr sz="1600" dirty="0"/>
              <a:t> will be able to:</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Created  their fantasy stadium.</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View their stadium in VR Google cardboard.</a:t>
            </a:r>
          </a:p>
          <a:p>
            <a:pPr>
              <a:defRPr>
                <a:solidFill>
                  <a:srgbClr val="FFFFFF"/>
                </a:solidFill>
                <a:latin typeface="Politica"/>
                <a:ea typeface="Politica"/>
                <a:cs typeface="Politica"/>
                <a:sym typeface="Politica"/>
              </a:defRPr>
            </a:pPr>
            <a:endParaRPr lang="en-US" sz="1600" dirty="0"/>
          </a:p>
          <a:p>
            <a:pPr>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lang="en-US" sz="1600" dirty="0"/>
              <a:t>Material: </a:t>
            </a:r>
          </a:p>
          <a:p>
            <a:pPr>
              <a:lnSpc>
                <a:spcPct val="150000"/>
              </a:lnSpc>
              <a:defRPr>
                <a:solidFill>
                  <a:srgbClr val="FFFFFF"/>
                </a:solidFill>
                <a:latin typeface="Politica"/>
                <a:ea typeface="Politica"/>
                <a:cs typeface="Politica"/>
                <a:sym typeface="Politica"/>
              </a:defRPr>
            </a:pPr>
            <a:r>
              <a:rPr lang="en-US" sz="1600" dirty="0">
                <a:solidFill>
                  <a:schemeClr val="bg1"/>
                </a:solidFill>
              </a:rPr>
              <a:t>Laptop, internet access, </a:t>
            </a:r>
            <a:r>
              <a:rPr lang="en-US" sz="1600" dirty="0" err="1">
                <a:solidFill>
                  <a:schemeClr val="bg1"/>
                </a:solidFill>
              </a:rPr>
              <a:t>Cospaces</a:t>
            </a:r>
            <a:r>
              <a:rPr lang="en-US" sz="1600" dirty="0">
                <a:solidFill>
                  <a:schemeClr val="bg1"/>
                </a:solidFill>
              </a:rPr>
              <a:t> platform, VR Google cardboard.			</a:t>
            </a:r>
          </a:p>
        </p:txBody>
      </p:sp>
      <p:sp>
        <p:nvSpPr>
          <p:cNvPr id="111" name="Google Shape;60;p13"/>
          <p:cNvSpPr txBox="1"/>
          <p:nvPr/>
        </p:nvSpPr>
        <p:spPr>
          <a:xfrm>
            <a:off x="1937525" y="170507"/>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4</a:t>
            </a:r>
            <a:r>
              <a:rPr dirty="0"/>
              <a:t>: </a:t>
            </a:r>
            <a:r>
              <a:rPr lang="en-US" dirty="0"/>
              <a:t>VR using </a:t>
            </a:r>
            <a:r>
              <a:rPr lang="en-US" dirty="0" err="1"/>
              <a:t>Cospaces</a:t>
            </a:r>
            <a:r>
              <a:rPr lang="en-US" dirty="0"/>
              <a:t> #2</a:t>
            </a:r>
            <a:endParaRPr dirty="0"/>
          </a:p>
        </p:txBody>
      </p:sp>
      <p:grpSp>
        <p:nvGrpSpPr>
          <p:cNvPr id="114" name="Google Shape;61;p13"/>
          <p:cNvGrpSpPr/>
          <p:nvPr/>
        </p:nvGrpSpPr>
        <p:grpSpPr>
          <a:xfrm>
            <a:off x="2070323" y="17050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94993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39014767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38376" y="65913"/>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30891" y="84574"/>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1038740964"/>
              </p:ext>
            </p:extLst>
          </p:nvPr>
        </p:nvGraphicFramePr>
        <p:xfrm>
          <a:off x="1083365" y="593520"/>
          <a:ext cx="10422494" cy="6563854"/>
        </p:xfrm>
        <a:graphic>
          <a:graphicData uri="http://schemas.openxmlformats.org/drawingml/2006/table">
            <a:tbl>
              <a:tblPr>
                <a:tableStyleId>{4C3C2611-4C71-4FC5-86AE-919BDF0F9419}</a:tableStyleId>
              </a:tblPr>
              <a:tblGrid>
                <a:gridCol w="1930294">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32651">
                <a:tc>
                  <a:txBody>
                    <a:bodyPr/>
                    <a:lstStyle/>
                    <a:p>
                      <a:pPr algn="l">
                        <a:defRPr sz="1800"/>
                      </a:pPr>
                      <a:r>
                        <a:rPr sz="1400" b="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690918">
                <a:tc>
                  <a:txBody>
                    <a:bodyPr/>
                    <a:lstStyle/>
                    <a:p>
                      <a:pPr algn="l">
                        <a:defRPr sz="1800"/>
                      </a:pPr>
                      <a:r>
                        <a:rPr lang="en-US" sz="1400" b="0" dirty="0">
                          <a:solidFill>
                            <a:srgbClr val="FFFFFF"/>
                          </a:solidFill>
                          <a:latin typeface="Politica"/>
                          <a:ea typeface="Politica"/>
                          <a:cs typeface="Politica"/>
                          <a:sym typeface="Politica"/>
                        </a:rPr>
                        <a:t>10 </a:t>
                      </a:r>
                      <a:r>
                        <a:rPr sz="1400" b="0" dirty="0">
                          <a:solidFill>
                            <a:srgbClr val="FFFFFF"/>
                          </a:solidFill>
                          <a:latin typeface="Politica"/>
                          <a:ea typeface="Politica"/>
                          <a:cs typeface="Politica"/>
                          <a:sym typeface="Politica"/>
                        </a:rPr>
                        <a:t>min</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rgbClr val="FFFFFF"/>
                          </a:solidFill>
                          <a:latin typeface="Politica"/>
                          <a:ea typeface="Politica"/>
                          <a:cs typeface="Politica"/>
                          <a:sym typeface="Politica"/>
                        </a:defRPr>
                      </a:pPr>
                      <a:r>
                        <a:rPr lang="en-US" sz="1400" b="0" dirty="0">
                          <a:solidFill>
                            <a:srgbClr val="FFFFFF"/>
                          </a:solidFill>
                          <a:latin typeface="Politica"/>
                          <a:ea typeface="Politica"/>
                          <a:cs typeface="Politica"/>
                          <a:sym typeface="Politica"/>
                        </a:rPr>
                        <a:t>Presentation: </a:t>
                      </a:r>
                      <a:endParaRPr lang="en-US" b="0" dirty="0"/>
                    </a:p>
                    <a:p>
                      <a:pPr marL="342900" indent="-342900" algn="l">
                        <a:buFont typeface="+mj-lt"/>
                        <a:buAutoNum type="arabicPeriod"/>
                        <a:defRPr sz="1400">
                          <a:solidFill>
                            <a:srgbClr val="FFFFFF"/>
                          </a:solidFill>
                          <a:latin typeface="Politica"/>
                          <a:ea typeface="Politica"/>
                          <a:cs typeface="Politica"/>
                          <a:sym typeface="Politica"/>
                        </a:defRPr>
                      </a:pPr>
                      <a:r>
                        <a:rPr lang="en-US" b="0" dirty="0"/>
                        <a:t>Overview of what was done in day 3.</a:t>
                      </a:r>
                    </a:p>
                    <a:p>
                      <a:pPr marL="342900" indent="-342900" algn="l">
                        <a:buFont typeface="+mj-lt"/>
                        <a:buAutoNum type="arabicPeriod"/>
                        <a:defRPr sz="1400">
                          <a:solidFill>
                            <a:srgbClr val="FFFFFF"/>
                          </a:solidFill>
                          <a:latin typeface="Politica"/>
                          <a:ea typeface="Politica"/>
                          <a:cs typeface="Politica"/>
                          <a:sym typeface="Politica"/>
                        </a:defRPr>
                      </a:pPr>
                      <a:r>
                        <a:rPr lang="en-US" b="0" dirty="0"/>
                        <a:t>What are we going to do?</a:t>
                      </a:r>
                    </a:p>
                    <a:p>
                      <a:pPr marL="342900" indent="-342900" algn="l">
                        <a:buFont typeface="+mj-lt"/>
                        <a:buAutoNum type="arabicPeriod"/>
                        <a:defRPr sz="1400">
                          <a:solidFill>
                            <a:srgbClr val="FFFFFF"/>
                          </a:solidFill>
                          <a:latin typeface="Politica"/>
                          <a:ea typeface="Politica"/>
                          <a:cs typeface="Politica"/>
                          <a:sym typeface="Politica"/>
                        </a:defRPr>
                      </a:pPr>
                      <a:endParaRPr lang="en-US" b="0" dirty="0"/>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r>
                        <a:rPr lang="en-US" sz="1400" b="0" dirty="0">
                          <a:solidFill>
                            <a:srgbClr val="FFFFFF"/>
                          </a:solidFill>
                          <a:latin typeface="Lato"/>
                          <a:ea typeface="Lato"/>
                          <a:cs typeface="Lato"/>
                          <a:sym typeface="Lato"/>
                        </a:rPr>
                        <a:t>,</a:t>
                      </a:r>
                      <a:r>
                        <a:rPr lang="en-US" sz="1400" b="0" i="0" u="none" strike="noStrike" cap="none" spc="0" baseline="0" dirty="0">
                          <a:solidFill>
                            <a:srgbClr val="FFFFFF"/>
                          </a:solidFill>
                          <a:uFillTx/>
                          <a:latin typeface="Politica" panose="02000506060000020004" pitchFamily="2" charset="0"/>
                          <a:ea typeface="Lato"/>
                          <a:cs typeface="Lato"/>
                          <a:sym typeface="Lato"/>
                        </a:rPr>
                        <a:t> VR Google cardboard</a:t>
                      </a:r>
                    </a:p>
                  </a:txBody>
                  <a:tcPr marL="91425" marR="91425" marT="91425" marB="91425" horzOverflow="overflow"/>
                </a:tc>
                <a:extLst>
                  <a:ext uri="{0D108BD9-81ED-4DB2-BD59-A6C34878D82A}">
                    <a16:rowId xmlns:a16="http://schemas.microsoft.com/office/drawing/2014/main" val="10001"/>
                  </a:ext>
                </a:extLst>
              </a:tr>
              <a:tr h="2277623">
                <a:tc>
                  <a:txBody>
                    <a:bodyPr/>
                    <a:lstStyle/>
                    <a:p>
                      <a:pPr algn="l">
                        <a:defRPr sz="1800"/>
                      </a:pPr>
                      <a:r>
                        <a:rPr lang="en-US" sz="1400" b="0" dirty="0">
                          <a:solidFill>
                            <a:srgbClr val="FFFFFF"/>
                          </a:solidFill>
                          <a:latin typeface="Politica"/>
                          <a:ea typeface="Politica"/>
                          <a:cs typeface="Politica"/>
                          <a:sym typeface="Politica"/>
                        </a:rPr>
                        <a:t>75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0" dirty="0" err="1">
                          <a:solidFill>
                            <a:srgbClr val="FFFFFF"/>
                          </a:solidFill>
                          <a:latin typeface="Politica"/>
                          <a:ea typeface="Politica"/>
                          <a:cs typeface="Politica"/>
                          <a:sym typeface="Politica"/>
                        </a:rPr>
                        <a:t>Cospaces</a:t>
                      </a:r>
                      <a:r>
                        <a:rPr lang="en-US" sz="1400" b="0" dirty="0">
                          <a:solidFill>
                            <a:srgbClr val="FFFFFF"/>
                          </a:solidFill>
                          <a:latin typeface="Politica"/>
                          <a:ea typeface="Politica"/>
                          <a:cs typeface="Politica"/>
                          <a:sym typeface="Politica"/>
                        </a:rPr>
                        <a:t>: </a:t>
                      </a:r>
                    </a:p>
                    <a:p>
                      <a:pPr marL="342900" indent="-342900" algn="l">
                        <a:buFont typeface="+mj-lt"/>
                        <a:buAutoNum type="arabicPeriod"/>
                        <a:defRPr sz="1800"/>
                      </a:pPr>
                      <a:r>
                        <a:rPr lang="en-US" sz="1400" b="0" dirty="0">
                          <a:solidFill>
                            <a:srgbClr val="FFFFFF"/>
                          </a:solidFill>
                          <a:latin typeface="Politica"/>
                          <a:ea typeface="Politica"/>
                          <a:cs typeface="Politica"/>
                          <a:sym typeface="Politica"/>
                        </a:rPr>
                        <a:t>Finish creating the lines of the soccer field.</a:t>
                      </a:r>
                    </a:p>
                    <a:p>
                      <a:pPr marL="342900" indent="-342900" algn="l">
                        <a:buFont typeface="+mj-lt"/>
                        <a:buAutoNum type="arabicPeriod"/>
                        <a:defRPr sz="1800"/>
                      </a:pPr>
                      <a:r>
                        <a:rPr lang="en-US" sz="1400" b="0" dirty="0">
                          <a:solidFill>
                            <a:srgbClr val="FFFFFF"/>
                          </a:solidFill>
                          <a:latin typeface="Politica"/>
                          <a:ea typeface="Politica"/>
                          <a:cs typeface="Politica"/>
                          <a:sym typeface="Politica"/>
                        </a:rPr>
                        <a:t>Teach participants how to add avatars and customize their cosmetics.</a:t>
                      </a:r>
                    </a:p>
                    <a:p>
                      <a:pPr marL="342900" indent="-342900" algn="l">
                        <a:buFont typeface="+mj-lt"/>
                        <a:buAutoNum type="arabicPeriod"/>
                        <a:defRPr sz="1800"/>
                      </a:pPr>
                      <a:r>
                        <a:rPr lang="en-US" sz="1400" b="0" dirty="0">
                          <a:solidFill>
                            <a:srgbClr val="FFFFFF"/>
                          </a:solidFill>
                          <a:latin typeface="Politica"/>
                          <a:ea typeface="Politica"/>
                          <a:cs typeface="Politica"/>
                          <a:sym typeface="Politica"/>
                        </a:rPr>
                        <a:t>Each participant will create their avatar.</a:t>
                      </a:r>
                    </a:p>
                    <a:p>
                      <a:pPr marL="342900" indent="-342900" algn="l">
                        <a:buFont typeface="+mj-lt"/>
                        <a:buAutoNum type="arabicPeriod"/>
                        <a:defRPr sz="1800"/>
                      </a:pPr>
                      <a:r>
                        <a:rPr lang="en-US" sz="1400" b="0" dirty="0">
                          <a:solidFill>
                            <a:srgbClr val="FFFFFF"/>
                          </a:solidFill>
                          <a:latin typeface="Politica"/>
                          <a:ea typeface="Politica"/>
                          <a:cs typeface="Politica"/>
                          <a:sym typeface="Politica"/>
                        </a:rPr>
                        <a:t>Challenge participant to create the two teams that are going to be on the soccer field.</a:t>
                      </a:r>
                    </a:p>
                    <a:p>
                      <a:pPr marL="342900" indent="-342900" algn="l">
                        <a:buFont typeface="+mj-lt"/>
                        <a:buAutoNum type="arabicPeriod"/>
                        <a:defRPr sz="1800"/>
                      </a:pPr>
                      <a:r>
                        <a:rPr lang="en-US" sz="1400" b="0" dirty="0">
                          <a:solidFill>
                            <a:srgbClr val="FFFFFF"/>
                          </a:solidFill>
                          <a:latin typeface="Politica"/>
                          <a:ea typeface="Politica"/>
                          <a:cs typeface="Politica"/>
                          <a:sym typeface="Politica"/>
                        </a:rPr>
                        <a:t>Challenge participant to create the goals of the soccer field.</a:t>
                      </a:r>
                    </a:p>
                    <a:p>
                      <a:pPr marL="342900" indent="-342900" algn="l">
                        <a:buFont typeface="+mj-lt"/>
                        <a:buAutoNum type="arabicPeriod"/>
                        <a:defRPr sz="1800"/>
                      </a:pPr>
                      <a:r>
                        <a:rPr lang="en-US" sz="1400" b="0" dirty="0">
                          <a:solidFill>
                            <a:srgbClr val="FFFFFF"/>
                          </a:solidFill>
                          <a:latin typeface="Politica"/>
                          <a:ea typeface="Politica"/>
                          <a:cs typeface="Politica"/>
                          <a:sym typeface="Politica"/>
                        </a:rPr>
                        <a:t>Challenge participants to create the design of the stadium itself.</a:t>
                      </a:r>
                    </a:p>
                    <a:p>
                      <a:pPr marL="0" indent="0" algn="l">
                        <a:buFont typeface="+mj-lt"/>
                        <a:buNone/>
                        <a:defRPr sz="1800"/>
                      </a:pPr>
                      <a:endParaRPr lang="en-US" sz="1400" b="0" dirty="0">
                        <a:solidFill>
                          <a:srgbClr val="FFFFFF"/>
                        </a:solidFill>
                        <a:latin typeface="Politica"/>
                        <a:ea typeface="Politica"/>
                        <a:cs typeface="Politica"/>
                        <a:sym typeface="Politica"/>
                      </a:endParaRPr>
                    </a:p>
                    <a:p>
                      <a:pPr marL="342900" indent="-342900" algn="l">
                        <a:buFont typeface="+mj-lt"/>
                        <a:buAutoNum type="arabicPeriod"/>
                        <a:defRPr sz="1800"/>
                      </a:pPr>
                      <a:endParaRPr lang="en-US"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r>
                        <a:rPr lang="en-US" sz="1400" b="0" dirty="0">
                          <a:solidFill>
                            <a:srgbClr val="FFFFFF"/>
                          </a:solidFill>
                          <a:latin typeface="Lato"/>
                          <a:ea typeface="Lato"/>
                          <a:cs typeface="Lato"/>
                          <a:sym typeface="Lato"/>
                        </a:rPr>
                        <a:t>,</a:t>
                      </a:r>
                      <a:r>
                        <a:rPr lang="en-US" sz="1400" b="0" i="0" u="none" strike="noStrike" cap="none" spc="0" baseline="0" dirty="0">
                          <a:solidFill>
                            <a:srgbClr val="FFFFFF"/>
                          </a:solidFill>
                          <a:uFillTx/>
                          <a:latin typeface="Politica" panose="02000506060000020004" pitchFamily="2" charset="0"/>
                          <a:ea typeface="Lato"/>
                          <a:cs typeface="Lato"/>
                          <a:sym typeface="Lato"/>
                        </a:rPr>
                        <a:t> VR Google cardboard</a:t>
                      </a:r>
                    </a:p>
                  </a:txBody>
                  <a:tcPr marL="91425" marR="91425" marT="91425" marB="91425" horzOverflow="overflow"/>
                </a:tc>
                <a:extLst>
                  <a:ext uri="{0D108BD9-81ED-4DB2-BD59-A6C34878D82A}">
                    <a16:rowId xmlns:a16="http://schemas.microsoft.com/office/drawing/2014/main" val="1358293293"/>
                  </a:ext>
                </a:extLst>
              </a:tr>
              <a:tr h="1407452">
                <a:tc>
                  <a:txBody>
                    <a:bodyPr/>
                    <a:lstStyle/>
                    <a:p>
                      <a:pPr algn="l">
                        <a:defRPr sz="1800"/>
                      </a:pPr>
                      <a:r>
                        <a:rPr lang="en-US" sz="1400" b="0" dirty="0">
                          <a:solidFill>
                            <a:srgbClr val="FFFFFF"/>
                          </a:solidFill>
                          <a:latin typeface="Politica"/>
                          <a:ea typeface="Politica"/>
                          <a:cs typeface="Politica"/>
                          <a:sym typeface="Politica"/>
                        </a:rPr>
                        <a:t>10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800"/>
                      </a:pPr>
                      <a:r>
                        <a:rPr lang="en-US" sz="1400" b="0" dirty="0">
                          <a:solidFill>
                            <a:srgbClr val="FFFFFF"/>
                          </a:solidFill>
                          <a:latin typeface="Politica"/>
                          <a:ea typeface="Politica"/>
                          <a:cs typeface="Politica"/>
                          <a:sym typeface="Politica"/>
                        </a:rPr>
                        <a:t>Testing using VR Google cardboard.</a:t>
                      </a:r>
                      <a:endParaRPr lang="ar-DZ"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r>
                        <a:rPr lang="en-US" sz="1400" b="0" dirty="0">
                          <a:solidFill>
                            <a:srgbClr val="FFFFFF"/>
                          </a:solidFill>
                          <a:latin typeface="Lato"/>
                          <a:ea typeface="Lato"/>
                          <a:cs typeface="Lato"/>
                          <a:sym typeface="Lato"/>
                        </a:rPr>
                        <a:t>,</a:t>
                      </a:r>
                      <a:r>
                        <a:rPr lang="en-US" sz="1400" b="0" i="0" u="none" strike="noStrike" cap="none" spc="0" baseline="0" dirty="0">
                          <a:solidFill>
                            <a:srgbClr val="FFFFFF"/>
                          </a:solidFill>
                          <a:uFillTx/>
                          <a:latin typeface="Politica" panose="02000506060000020004" pitchFamily="2" charset="0"/>
                          <a:ea typeface="Lato"/>
                          <a:cs typeface="Lato"/>
                          <a:sym typeface="Lato"/>
                        </a:rPr>
                        <a:t> VR Google cardboard</a:t>
                      </a:r>
                    </a:p>
                  </a:txBody>
                  <a:tcPr marL="91425" marR="91425" marT="91425" marB="91425" horzOverflow="overflow"/>
                </a:tc>
                <a:extLst>
                  <a:ext uri="{0D108BD9-81ED-4DB2-BD59-A6C34878D82A}">
                    <a16:rowId xmlns:a16="http://schemas.microsoft.com/office/drawing/2014/main" val="4120262243"/>
                  </a:ext>
                </a:extLst>
              </a:tr>
              <a:tr h="1407452">
                <a:tc>
                  <a:txBody>
                    <a:bodyPr/>
                    <a:lstStyle/>
                    <a:p>
                      <a:pPr algn="l">
                        <a:defRPr sz="1800"/>
                      </a:pPr>
                      <a:r>
                        <a:rPr lang="en-US" sz="1400" b="0" dirty="0">
                          <a:solidFill>
                            <a:srgbClr val="FFFFFF"/>
                          </a:solidFill>
                          <a:latin typeface="Politica"/>
                          <a:ea typeface="Politica"/>
                          <a:cs typeface="Politica"/>
                          <a:sym typeface="Politica"/>
                        </a:rPr>
                        <a:t>10 min </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800"/>
                      </a:pPr>
                      <a:r>
                        <a:rPr lang="en-US" sz="1400" b="0" dirty="0">
                          <a:solidFill>
                            <a:srgbClr val="FFFFFF"/>
                          </a:solidFill>
                          <a:latin typeface="Politica"/>
                          <a:ea typeface="Politica"/>
                          <a:cs typeface="Politica"/>
                          <a:sym typeface="Politica"/>
                        </a:rPr>
                        <a:t>Question and problem solving</a:t>
                      </a:r>
                      <a:endParaRPr lang="ar-DZ"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r>
                        <a:rPr lang="en-US" sz="1400" b="0" dirty="0">
                          <a:solidFill>
                            <a:srgbClr val="FFFFFF"/>
                          </a:solidFill>
                          <a:latin typeface="Lato"/>
                          <a:ea typeface="Lato"/>
                          <a:cs typeface="Lato"/>
                          <a:sym typeface="Lato"/>
                        </a:rPr>
                        <a:t>,</a:t>
                      </a:r>
                      <a:r>
                        <a:rPr lang="en-US" sz="1400" b="0" i="0" u="none" strike="noStrike" cap="none" spc="0" baseline="0" dirty="0">
                          <a:solidFill>
                            <a:srgbClr val="FFFFFF"/>
                          </a:solidFill>
                          <a:uFillTx/>
                          <a:latin typeface="Politica" panose="02000506060000020004" pitchFamily="2" charset="0"/>
                          <a:ea typeface="Lato"/>
                          <a:cs typeface="Lato"/>
                          <a:sym typeface="Lato"/>
                        </a:rPr>
                        <a:t> VR Google cardboard</a:t>
                      </a:r>
                    </a:p>
                    <a:p>
                      <a:pPr marL="0" marR="0" lvl="0" indent="0" algn="l" defTabSz="914400" rtl="0" eaLnBrk="1" fontAlgn="auto" latinLnBrk="0" hangingPunct="1">
                        <a:lnSpc>
                          <a:spcPct val="100000"/>
                        </a:lnSpc>
                        <a:spcBef>
                          <a:spcPts val="0"/>
                        </a:spcBef>
                        <a:spcAft>
                          <a:spcPts val="0"/>
                        </a:spcAft>
                        <a:buClrTx/>
                        <a:buSzTx/>
                        <a:buFontTx/>
                        <a:buNone/>
                        <a:tabLst/>
                        <a:defRPr sz="1800"/>
                      </a:pP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4219894491"/>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270469619"/>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11503</TotalTime>
  <Words>832</Words>
  <Application>Microsoft Office PowerPoint</Application>
  <PresentationFormat>Custom</PresentationFormat>
  <Paragraphs>110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Lato</vt:lpstr>
      <vt:lpstr>Politica</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fabla</dc:creator>
  <cp:lastModifiedBy>Mohammed Mohammed</cp:lastModifiedBy>
  <cp:revision>83</cp:revision>
  <dcterms:modified xsi:type="dcterms:W3CDTF">2022-08-11T05:00:21Z</dcterms:modified>
</cp:coreProperties>
</file>