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embeddedFontLst>
    <p:embeddedFont>
      <p:font typeface="Tahoma" panose="020B0604030504040204" pitchFamily="34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j+/eA/osN6phu30TtAeIbq9JNM3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18B075-52EB-446C-83C2-2FB5FFFC6E48}">
  <a:tblStyle styleId="{8E18B075-52EB-446C-83C2-2FB5FFFC6E48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ab54823706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1" name="Google Shape;101;g2ab5482370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>
          <a:extLst>
            <a:ext uri="{FF2B5EF4-FFF2-40B4-BE49-F238E27FC236}">
              <a16:creationId xmlns:a16="http://schemas.microsoft.com/office/drawing/2014/main" id="{ECB9FEAC-2EEB-5184-7C35-10C55723B1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ab54823706_0_1:notes">
            <a:extLst>
              <a:ext uri="{FF2B5EF4-FFF2-40B4-BE49-F238E27FC236}">
                <a16:creationId xmlns:a16="http://schemas.microsoft.com/office/drawing/2014/main" id="{D2401A10-F1EC-5DCE-2299-CCD8A812813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1" name="Google Shape;101;g2ab54823706_0_1:notes">
            <a:extLst>
              <a:ext uri="{FF2B5EF4-FFF2-40B4-BE49-F238E27FC236}">
                <a16:creationId xmlns:a16="http://schemas.microsoft.com/office/drawing/2014/main" id="{D08057E7-ACDE-50F0-D5BD-CB583F767A2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00167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1673"/>
            <a:ext cx="12191996" cy="6854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2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itle Slide">
  <p:cSld name="6_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7"/>
          <p:cNvPicPr preferRelativeResize="0"/>
          <p:nvPr/>
        </p:nvPicPr>
        <p:blipFill rotWithShape="1">
          <a:blip r:embed="rId2">
            <a:alphaModFix/>
          </a:blip>
          <a:srcRect l="24" r="24"/>
          <a:stretch/>
        </p:blipFill>
        <p:spPr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8"/>
          <p:cNvPicPr preferRelativeResize="0"/>
          <p:nvPr/>
        </p:nvPicPr>
        <p:blipFill rotWithShape="1">
          <a:blip r:embed="rId2">
            <a:alphaModFix/>
          </a:blip>
          <a:srcRect l="24" r="24"/>
          <a:stretch/>
        </p:blipFill>
        <p:spPr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673"/>
            <a:ext cx="12191999" cy="6854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Slide">
  <p:cSld name="3_Title Slid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673"/>
            <a:ext cx="12191998" cy="6854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Slide">
  <p:cSld name="4_Title Slid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673"/>
            <a:ext cx="12191998" cy="68546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 Slide">
  <p:cSld name="5_Title Slid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1673"/>
            <a:ext cx="12191996" cy="68546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/>
          <p:nvPr/>
        </p:nvSpPr>
        <p:spPr>
          <a:xfrm>
            <a:off x="6400800" y="3281856"/>
            <a:ext cx="48663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خطة الدرس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ahoma"/>
              <a:buNone/>
            </a:pPr>
            <a:r>
              <a:rPr lang="ar-DZ" sz="3500" b="1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بلانتبيديا</a:t>
            </a:r>
            <a:endParaRPr sz="9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"/>
          <p:cNvSpPr txBox="1"/>
          <p:nvPr/>
        </p:nvSpPr>
        <p:spPr>
          <a:xfrm>
            <a:off x="838200" y="1387925"/>
            <a:ext cx="10290600" cy="457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dirty="0" err="1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المنطقة</a:t>
            </a:r>
            <a:r>
              <a:rPr lang="en-US" sz="1200" b="1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1200" b="1" dirty="0" err="1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منطقة</a:t>
            </a:r>
            <a:r>
              <a:rPr lang="en-US" sz="1200" b="1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ar-DZ" sz="1200" b="1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البرمجة</a:t>
            </a:r>
            <a:r>
              <a:rPr lang="en-US" sz="1200" b="1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. 					</a:t>
            </a:r>
            <a:r>
              <a:rPr lang="en-US" sz="1200" b="1" dirty="0" err="1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الفئة</a:t>
            </a:r>
            <a:r>
              <a:rPr lang="en-US" sz="1200" b="1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200" b="1" dirty="0" err="1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العمرية</a:t>
            </a:r>
            <a:r>
              <a:rPr lang="en-US" sz="1200" b="1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: 15-18 </a:t>
            </a:r>
            <a:r>
              <a:rPr lang="en-US" sz="1200" b="1" dirty="0" err="1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سنة</a:t>
            </a:r>
            <a:endParaRPr sz="1200" b="1" dirty="0">
              <a:solidFill>
                <a:srgbClr val="4F5AA7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r" rt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b="1" dirty="0">
              <a:solidFill>
                <a:srgbClr val="4F5AA7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r" rt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dirty="0" err="1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المعدات</a:t>
            </a:r>
            <a:r>
              <a:rPr lang="en-US" sz="1200" b="1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ar-DZ" sz="1200" b="1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حاسب الي, الوصول </a:t>
            </a:r>
            <a:r>
              <a:rPr lang="ar-DZ" sz="1200" b="1" dirty="0" err="1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للانترنت</a:t>
            </a:r>
            <a:r>
              <a:rPr lang="en-US" sz="1200" b="1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sz="1200" b="1" dirty="0">
              <a:solidFill>
                <a:srgbClr val="4F5AA7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r" rt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b="1" dirty="0">
              <a:solidFill>
                <a:srgbClr val="4F5AA7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r" rt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dirty="0" err="1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وصف</a:t>
            </a:r>
            <a:r>
              <a:rPr lang="en-US" sz="1200" b="1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:</a:t>
            </a:r>
            <a:endParaRPr sz="1200" b="1" dirty="0">
              <a:solidFill>
                <a:srgbClr val="4F5AA7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r" rt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DZ" sz="1200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في هذه الورشة، سيتعرف المشاركون على أساسيات البرمجة وتطوير تطبيقات الهاتف المحمول. سوف يستخدمون معرفتهم بالنباتات والبيئة بالإضافة إلى المخططات ووحدات البرمجة لإنشاء نموذج أولي.</a:t>
            </a:r>
            <a:endParaRPr lang="en-US" sz="1200" dirty="0">
              <a:solidFill>
                <a:srgbClr val="4F5AA7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r" rt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rgbClr val="4F5AA7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r" rt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dirty="0" err="1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تحدي</a:t>
            </a:r>
            <a:r>
              <a:rPr lang="en-US" sz="1200" b="1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200" b="1" dirty="0" err="1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التصميم</a:t>
            </a:r>
            <a:r>
              <a:rPr lang="en-US" sz="1200" b="1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200" b="1" dirty="0" err="1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الهندسي</a:t>
            </a:r>
            <a:r>
              <a:rPr lang="en-US" sz="1200" b="1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:</a:t>
            </a:r>
            <a:endParaRPr sz="1200" b="1" dirty="0">
              <a:solidFill>
                <a:srgbClr val="4F5AA7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r" rt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rgbClr val="4F5AA7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r" rt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dirty="0" err="1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أهداف</a:t>
            </a:r>
            <a:r>
              <a:rPr lang="en-US" sz="1200" b="1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200" b="1" dirty="0" err="1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التعلم</a:t>
            </a:r>
            <a:r>
              <a:rPr lang="en-US" sz="1200" b="1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:</a:t>
            </a:r>
            <a:endParaRPr sz="1200" b="1" dirty="0">
              <a:solidFill>
                <a:srgbClr val="4F5AA7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r" rt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dirty="0" err="1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بعد</a:t>
            </a:r>
            <a:r>
              <a:rPr lang="en-US" sz="1200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200" dirty="0" err="1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حضور</a:t>
            </a:r>
            <a:r>
              <a:rPr lang="en-US" sz="1200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200" dirty="0" err="1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هذه</a:t>
            </a:r>
            <a:r>
              <a:rPr lang="en-US" sz="1200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200" dirty="0" err="1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الدورة</a:t>
            </a:r>
            <a:r>
              <a:rPr lang="en-US" sz="1200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200" dirty="0" err="1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سيكون</a:t>
            </a:r>
            <a:r>
              <a:rPr lang="en-US" sz="1200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200" dirty="0" err="1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المشاركون</a:t>
            </a:r>
            <a:r>
              <a:rPr lang="en-US" sz="1200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200" dirty="0" err="1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قادرين</a:t>
            </a:r>
            <a:r>
              <a:rPr lang="en-US" sz="1200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200" dirty="0" err="1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على</a:t>
            </a:r>
            <a:r>
              <a:rPr lang="en-US" sz="1200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:</a:t>
            </a:r>
            <a:endParaRPr sz="1200" dirty="0">
              <a:solidFill>
                <a:srgbClr val="4F5AA7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228600" marR="0" lvl="0" indent="-228600" algn="r" rt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ar-DZ" sz="1200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فهم أساسيات البرمجة.</a:t>
            </a:r>
          </a:p>
          <a:p>
            <a:pPr marL="228600" marR="0" lvl="0" indent="-228600" algn="r" rt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-US" sz="1200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ar-DZ" sz="1200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تعرف على المخططات وكيفية إنشائها قبل البرمجة.</a:t>
            </a:r>
          </a:p>
          <a:p>
            <a:pPr marL="228600" marR="0" lvl="0" indent="-228600" algn="r" rt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-US" sz="1200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ar-DZ" sz="1200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صمم واجهة مستخدم بسيطة ونموذج أولي عملي لتطبيق جوال</a:t>
            </a:r>
            <a:r>
              <a:rPr lang="en-US" sz="1200" dirty="0">
                <a:solidFill>
                  <a:srgbClr val="4F5AA7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sz="1200" dirty="0">
              <a:solidFill>
                <a:srgbClr val="4F5AA7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r" rt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4F5AA7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4F5AA7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" name="Google Shape;103;g2ab54823706_0_1"/>
          <p:cNvGraphicFramePr/>
          <p:nvPr>
            <p:extLst>
              <p:ext uri="{D42A27DB-BD31-4B8C-83A1-F6EECF244321}">
                <p14:modId xmlns:p14="http://schemas.microsoft.com/office/powerpoint/2010/main" val="559256382"/>
              </p:ext>
            </p:extLst>
          </p:nvPr>
        </p:nvGraphicFramePr>
        <p:xfrm>
          <a:off x="729341" y="1276266"/>
          <a:ext cx="10515600" cy="4755025"/>
        </p:xfrm>
        <a:graphic>
          <a:graphicData uri="http://schemas.openxmlformats.org/drawingml/2006/table">
            <a:tbl>
              <a:tblPr>
                <a:noFill/>
                <a:tableStyleId>{8E18B075-52EB-446C-83C2-2FB5FFFC6E48}</a:tableStyleId>
              </a:tblPr>
              <a:tblGrid>
                <a:gridCol w="2919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1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3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6400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المواد/المتطلبات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نشاط</a:t>
                      </a:r>
                      <a:endParaRPr sz="1200" b="1" u="none" strike="noStrike" cap="none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 dirty="0" err="1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الوقت</a:t>
                      </a:r>
                      <a:r>
                        <a:rPr lang="en-US" sz="1200" b="1" u="none" strike="noStrike" cap="none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/ </a:t>
                      </a:r>
                      <a:r>
                        <a:rPr lang="en-US" sz="1200" b="1" u="none" strike="noStrike" cap="none" dirty="0" err="1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المدة</a:t>
                      </a:r>
                      <a:endParaRPr sz="12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900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الكمبيوتر، الوصول إلى الإنترنت، الشاشة </a:t>
                      </a:r>
                      <a:endParaRPr sz="1200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0480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5AA7"/>
                        </a:buClr>
                        <a:buSzPts val="1200"/>
                        <a:buFont typeface="Tahoma"/>
                        <a:buAutoNum type="arabicPeriod"/>
                      </a:pP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عرف بنفسك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.</a:t>
                      </a:r>
                      <a:endParaRPr sz="1200" dirty="0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342900" marR="0" lvl="0" indent="-30480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5AA7"/>
                        </a:buClr>
                        <a:buSzPts val="1200"/>
                        <a:buFont typeface="Tahoma"/>
                        <a:buAutoNum type="arabicPeriod"/>
                      </a:pP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اشرح ما سنفعله اليوم.</a:t>
                      </a:r>
                    </a:p>
                  </a:txBody>
                  <a:tcPr marL="95250" marR="95250" marT="95250" marB="9525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5 دقائق</a:t>
                      </a:r>
                      <a:endParaRPr sz="1200" u="none" strike="noStrike" cap="none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 </a:t>
                      </a:r>
                      <a:endParaRPr sz="1200" u="none" strike="noStrike" cap="none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3725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dirty="0" err="1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الكمبيوتر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، </a:t>
                      </a:r>
                      <a:r>
                        <a:rPr lang="en-US" sz="1200" dirty="0" err="1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الوصول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إلى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الإنترنت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.</a:t>
                      </a:r>
                      <a:endParaRPr sz="1200" dirty="0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err="1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عرض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تقديمي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:</a:t>
                      </a:r>
                      <a:endParaRPr lang="ar-DZ" sz="1200" dirty="0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1-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تعريف المشاركين </a:t>
                      </a:r>
                      <a:r>
                        <a:rPr lang="ar-DZ" sz="1200" dirty="0" err="1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باستوديو</a:t>
                      </a: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5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.</a:t>
                      </a:r>
                      <a:endParaRPr sz="1200" dirty="0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2-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تعريف المشاركين بمفهوم المدينة الذكية والمواطن الذكي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.</a:t>
                      </a:r>
                      <a:endParaRPr lang="ar-DZ" sz="1200" dirty="0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3-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عرض فيديو للمشاركين حول تأثير تطوير تطبيقات الهاتف المحمول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.</a:t>
                      </a:r>
                      <a:endParaRPr sz="1200" dirty="0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4-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اسأل المشاركين ما معنى البرمجة.</a:t>
                      </a: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5- تعريف المشاركين بمنصة </a:t>
                      </a:r>
                      <a:r>
                        <a:rPr lang="en-US" sz="1200" dirty="0" err="1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Thunkable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ثم عرض فيديو صغير عن منصة </a:t>
                      </a:r>
                      <a:r>
                        <a:rPr lang="en-US" sz="1200" dirty="0" err="1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Thunkable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.</a:t>
                      </a:r>
                      <a:endParaRPr lang="ar-DZ" sz="1200" dirty="0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6-  قم بتعريف المشاركين بالمخططات وأظهر لهم المخطط للتطبيق الذي نقوم بإنشائه.</a:t>
                      </a: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7-  أظهر للمشارك واجهة المستخدم الخاصة بتطبيقنا.</a:t>
                      </a: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8- تعريف المشارك ببعض عناصر واجهة المستخدم الرئيسية ووحدات البرمجة الرئيسية التي يمكن استخدامها في </a:t>
                      </a:r>
                      <a:r>
                        <a:rPr lang="en-US" sz="1200" dirty="0" err="1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Thunkable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.</a:t>
                      </a: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.</a:t>
                      </a:r>
                      <a:endParaRPr sz="1200" dirty="0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ar-DZ" sz="1200" u="none" strike="noStrike" cap="none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20 دقيقة</a:t>
                      </a:r>
                      <a:endParaRPr sz="1200" u="none" strike="noStrike" cap="none" dirty="0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 dirty="0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4" name="Google Shape;104;g2ab54823706_0_1"/>
          <p:cNvSpPr txBox="1"/>
          <p:nvPr/>
        </p:nvSpPr>
        <p:spPr>
          <a:xfrm>
            <a:off x="838200" y="365125"/>
            <a:ext cx="10515600" cy="6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ahoma"/>
              <a:buNone/>
            </a:pPr>
            <a:r>
              <a:rPr lang="en-US" sz="40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خطة الدرس (الصفحة 2)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>
          <a:extLst>
            <a:ext uri="{FF2B5EF4-FFF2-40B4-BE49-F238E27FC236}">
              <a16:creationId xmlns:a16="http://schemas.microsoft.com/office/drawing/2014/main" id="{E6E7E233-BA69-5E5D-2C24-DEFFD3C1F6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" name="Google Shape;103;g2ab54823706_0_1">
            <a:extLst>
              <a:ext uri="{FF2B5EF4-FFF2-40B4-BE49-F238E27FC236}">
                <a16:creationId xmlns:a16="http://schemas.microsoft.com/office/drawing/2014/main" id="{31EF671E-FA3B-71AF-73C9-187E58149B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3009117"/>
              </p:ext>
            </p:extLst>
          </p:nvPr>
        </p:nvGraphicFramePr>
        <p:xfrm>
          <a:off x="729341" y="1276266"/>
          <a:ext cx="10515600" cy="3990125"/>
        </p:xfrm>
        <a:graphic>
          <a:graphicData uri="http://schemas.openxmlformats.org/drawingml/2006/table">
            <a:tbl>
              <a:tblPr>
                <a:noFill/>
                <a:tableStyleId>{8E18B075-52EB-446C-83C2-2FB5FFFC6E48}</a:tableStyleId>
              </a:tblPr>
              <a:tblGrid>
                <a:gridCol w="2919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1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3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6400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المواد/المتطلبات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نشاط</a:t>
                      </a:r>
                      <a:endParaRPr sz="1200" b="1" u="none" strike="noStrike" cap="none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 dirty="0" err="1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الوقت</a:t>
                      </a:r>
                      <a:r>
                        <a:rPr lang="en-US" sz="1200" b="1" u="none" strike="noStrike" cap="none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/ </a:t>
                      </a:r>
                      <a:r>
                        <a:rPr lang="en-US" sz="1200" b="1" u="none" strike="noStrike" cap="none" dirty="0" err="1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المدة</a:t>
                      </a:r>
                      <a:endParaRPr sz="12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3725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dirty="0" err="1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الكمبيوتر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، </a:t>
                      </a:r>
                      <a:r>
                        <a:rPr lang="en-US" sz="1200" dirty="0" err="1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الوصول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إلى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الإنترنت</a:t>
                      </a: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.</a:t>
                      </a:r>
                      <a:endParaRPr sz="1200" dirty="0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endParaRPr sz="1200" dirty="0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.</a:t>
                      </a:r>
                      <a:endParaRPr sz="1200" dirty="0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5250" marR="95250" marT="95250" marB="9525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النشاط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:</a:t>
                      </a:r>
                      <a:endParaRPr lang="ar-DZ" sz="1200" dirty="0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1-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 تعريف للمشاركين منصة </a:t>
                      </a:r>
                      <a:r>
                        <a:rPr lang="en-US" sz="1200" dirty="0" err="1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Thunkable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وميزاتها الرئيسية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.</a:t>
                      </a:r>
                      <a:endParaRPr sz="1200" dirty="0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2-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تصميم واجهة المستخدم الخاصة بالتطبيق مع المشاركين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.</a:t>
                      </a:r>
                      <a:endParaRPr lang="ar-DZ" sz="1200" dirty="0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3-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استيراد كافة الأصول اللازمة للتطبيق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.</a:t>
                      </a:r>
                      <a:endParaRPr sz="1200" dirty="0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4-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ابدأ ببرمجة الشاشة الأولى بتهيئة المتغيرات المطلوبة.</a:t>
                      </a: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5- قم ببرمجة  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on screen start </a:t>
                      </a: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و 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on screen opens handlers</a:t>
                      </a: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.</a:t>
                      </a:r>
                      <a:endParaRPr lang="ar-DZ" sz="1200" dirty="0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6-  قم ببرمجة ما يحدث عند الضغط على زر البحث.</a:t>
                      </a: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7-   تهيئة متغيرات الشاشة الثانية.</a:t>
                      </a: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8-  برمج ما يحدث عند فتح الشاشة الثانية</a:t>
                      </a:r>
                      <a:r>
                        <a:rPr lang="en-US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.</a:t>
                      </a: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9- إنشاء وظيفة البحث عن النبات وبرمجتها.</a:t>
                      </a: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DZ" sz="1200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10- برمجة زر الرجوع.</a:t>
                      </a:r>
                      <a:endParaRPr sz="1200" dirty="0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ar-DZ" sz="1200" u="none" strike="noStrike" cap="none" dirty="0">
                          <a:solidFill>
                            <a:srgbClr val="4F5AA7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20 دقيقة</a:t>
                      </a:r>
                      <a:endParaRPr sz="1200" u="none" strike="noStrike" cap="none" dirty="0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 dirty="0">
                        <a:solidFill>
                          <a:srgbClr val="4F5AA7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4" name="Google Shape;104;g2ab54823706_0_1">
            <a:extLst>
              <a:ext uri="{FF2B5EF4-FFF2-40B4-BE49-F238E27FC236}">
                <a16:creationId xmlns:a16="http://schemas.microsoft.com/office/drawing/2014/main" id="{1ACAEB13-7EB8-0436-B678-4FA60C8AF374}"/>
              </a:ext>
            </a:extLst>
          </p:cNvPr>
          <p:cNvSpPr txBox="1"/>
          <p:nvPr/>
        </p:nvSpPr>
        <p:spPr>
          <a:xfrm>
            <a:off x="838200" y="365125"/>
            <a:ext cx="10515600" cy="6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ahoma"/>
              <a:buNone/>
            </a:pPr>
            <a:r>
              <a:rPr lang="en-US" sz="4000" b="1" i="0" u="none" strike="noStrike" cap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خطة</a:t>
            </a:r>
            <a:r>
              <a:rPr lang="en-US" sz="40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4000" b="1" i="0" u="none" strike="noStrike" cap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الدرس</a:t>
            </a:r>
            <a:r>
              <a:rPr lang="en-US" sz="40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(</a:t>
            </a:r>
            <a:r>
              <a:rPr lang="en-US" sz="4000" b="1" i="0" u="none" strike="noStrike" cap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الصفحة</a:t>
            </a:r>
            <a:r>
              <a:rPr lang="en-US" sz="40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ar-DZ" sz="40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3</a:t>
            </a:r>
            <a:r>
              <a:rPr lang="en-US" sz="4000" b="1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5798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/>
          <p:nvPr/>
        </p:nvSpPr>
        <p:spPr>
          <a:xfrm>
            <a:off x="7062952" y="3281856"/>
            <a:ext cx="42042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شكراً لكم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334</Words>
  <Application>Microsoft Office PowerPoint</Application>
  <PresentationFormat>Widescreen</PresentationFormat>
  <Paragraphs>57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Tahoma</vt:lpstr>
      <vt:lpstr>Calibri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Mohammed Mohammed</cp:lastModifiedBy>
  <cp:revision>2</cp:revision>
  <dcterms:created xsi:type="dcterms:W3CDTF">2023-08-10T11:19:01Z</dcterms:created>
  <dcterms:modified xsi:type="dcterms:W3CDTF">2024-02-12T08:25:27Z</dcterms:modified>
</cp:coreProperties>
</file>