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67" r:id="rId3"/>
    <p:sldId id="268" r:id="rId4"/>
    <p:sldId id="269" r:id="rId5"/>
    <p:sldId id="265" r:id="rId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F5AA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11"/>
    <p:restoredTop sz="96327"/>
  </p:normalViewPr>
  <p:slideViewPr>
    <p:cSldViewPr snapToGrid="0" snapToObjects="1">
      <p:cViewPr varScale="1">
        <p:scale>
          <a:sx n="114" d="100"/>
          <a:sy n="114" d="100"/>
        </p:scale>
        <p:origin x="438" y="10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5" Type="http://schemas.openxmlformats.org/officeDocument/2006/relationships/slide" Target="slides/slide4.xml"/><Relationship Id="rId1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FFC12AE-5990-BE46-9D88-316BA7C50766}"/>
              </a:ext>
            </a:extLst>
          </p:cNvPr>
          <p:cNvPicPr>
            <a:picLocks noChangeAspect="1"/>
          </p:cNvPicPr>
          <p:nvPr userDrawn="1"/>
        </p:nvPicPr>
        <p:blipFill>
          <a:blip r:embed="rId2"/>
          <a:srcRect/>
          <a:stretch/>
        </p:blipFill>
        <p:spPr>
          <a:xfrm>
            <a:off x="1" y="1673"/>
            <a:ext cx="12191996" cy="6854650"/>
          </a:xfrm>
          <a:prstGeom prst="rect">
            <a:avLst/>
          </a:prstGeom>
        </p:spPr>
      </p:pic>
    </p:spTree>
    <p:extLst>
      <p:ext uri="{BB962C8B-B14F-4D97-AF65-F5344CB8AC3E}">
        <p14:creationId xmlns:p14="http://schemas.microsoft.com/office/powerpoint/2010/main" val="398120391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DF22C7-347D-A845-9A84-F9981463703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90DBF4D-D23C-CE4E-AE38-1FA555725D9C}"/>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6C494B56-4956-AB4D-B3A5-C0B27C4E6325}"/>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B656210B-98A0-F845-B872-8C0D09D482B7}"/>
              </a:ext>
            </a:extLst>
          </p:cNvPr>
          <p:cNvSpPr>
            <a:spLocks noGrp="1"/>
          </p:cNvSpPr>
          <p:nvPr>
            <p:ph type="dt" sz="half" idx="10"/>
          </p:nvPr>
        </p:nvSpPr>
        <p:spPr/>
        <p:txBody>
          <a:bodyPr/>
          <a:lstStyle/>
          <a:p>
            <a:fld id="{38E710D7-F005-5347-B867-5E9E4DE64584}" type="datetimeFigureOut">
              <a:rPr lang="en-US" smtClean="0"/>
              <a:t>2/12/2024</a:t>
            </a:fld>
            <a:endParaRPr lang="en-US"/>
          </a:p>
        </p:txBody>
      </p:sp>
      <p:sp>
        <p:nvSpPr>
          <p:cNvPr id="6" name="Footer Placeholder 5">
            <a:extLst>
              <a:ext uri="{FF2B5EF4-FFF2-40B4-BE49-F238E27FC236}">
                <a16:creationId xmlns:a16="http://schemas.microsoft.com/office/drawing/2014/main" id="{0A56020A-EC60-B946-A8A9-B7F3CD4A142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099CFFA-7792-584B-8E50-6D2775B373D8}"/>
              </a:ext>
            </a:extLst>
          </p:cNvPr>
          <p:cNvSpPr>
            <a:spLocks noGrp="1"/>
          </p:cNvSpPr>
          <p:nvPr>
            <p:ph type="sldNum" sz="quarter" idx="12"/>
          </p:nvPr>
        </p:nvSpPr>
        <p:spPr/>
        <p:txBody>
          <a:bodyPr/>
          <a:lstStyle/>
          <a:p>
            <a:fld id="{FC93CAB0-109B-CB4E-888A-23AEB86E5BF7}" type="slidenum">
              <a:rPr lang="en-US" smtClean="0"/>
              <a:t>‹#›</a:t>
            </a:fld>
            <a:endParaRPr lang="en-US"/>
          </a:p>
        </p:txBody>
      </p:sp>
    </p:spTree>
    <p:extLst>
      <p:ext uri="{BB962C8B-B14F-4D97-AF65-F5344CB8AC3E}">
        <p14:creationId xmlns:p14="http://schemas.microsoft.com/office/powerpoint/2010/main" val="156614462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5C13EC-D44D-E646-99D7-0659E1C1A343}"/>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B0C09338-EA36-194A-A949-2071FDBB042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929D0EA3-D12F-9749-90CF-2A1DB6CEE00F}"/>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90A2AB8F-A19A-8B40-BD87-E35FB2EFEFD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04F2BF89-80D5-2C4D-B909-80CADE20622C}"/>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BBD0167F-C193-FF41-84F2-B4FBE4E701D1}"/>
              </a:ext>
            </a:extLst>
          </p:cNvPr>
          <p:cNvSpPr>
            <a:spLocks noGrp="1"/>
          </p:cNvSpPr>
          <p:nvPr>
            <p:ph type="dt" sz="half" idx="10"/>
          </p:nvPr>
        </p:nvSpPr>
        <p:spPr/>
        <p:txBody>
          <a:bodyPr/>
          <a:lstStyle/>
          <a:p>
            <a:fld id="{38E710D7-F005-5347-B867-5E9E4DE64584}" type="datetimeFigureOut">
              <a:rPr lang="en-US" smtClean="0"/>
              <a:t>2/12/2024</a:t>
            </a:fld>
            <a:endParaRPr lang="en-US"/>
          </a:p>
        </p:txBody>
      </p:sp>
      <p:sp>
        <p:nvSpPr>
          <p:cNvPr id="8" name="Footer Placeholder 7">
            <a:extLst>
              <a:ext uri="{FF2B5EF4-FFF2-40B4-BE49-F238E27FC236}">
                <a16:creationId xmlns:a16="http://schemas.microsoft.com/office/drawing/2014/main" id="{447711AA-D975-0043-9626-B817FB3D124E}"/>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FF3CDD0F-66F9-0846-A905-372CA81876F2}"/>
              </a:ext>
            </a:extLst>
          </p:cNvPr>
          <p:cNvSpPr>
            <a:spLocks noGrp="1"/>
          </p:cNvSpPr>
          <p:nvPr>
            <p:ph type="sldNum" sz="quarter" idx="12"/>
          </p:nvPr>
        </p:nvSpPr>
        <p:spPr/>
        <p:txBody>
          <a:bodyPr/>
          <a:lstStyle/>
          <a:p>
            <a:fld id="{FC93CAB0-109B-CB4E-888A-23AEB86E5BF7}" type="slidenum">
              <a:rPr lang="en-US" smtClean="0"/>
              <a:t>‹#›</a:t>
            </a:fld>
            <a:endParaRPr lang="en-US"/>
          </a:p>
        </p:txBody>
      </p:sp>
    </p:spTree>
    <p:extLst>
      <p:ext uri="{BB962C8B-B14F-4D97-AF65-F5344CB8AC3E}">
        <p14:creationId xmlns:p14="http://schemas.microsoft.com/office/powerpoint/2010/main" val="310896258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CDC4E0-FFE6-9A4C-AE27-A5E730D3909B}"/>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5E803E9E-7568-1646-B700-523C30C8A739}"/>
              </a:ext>
            </a:extLst>
          </p:cNvPr>
          <p:cNvSpPr>
            <a:spLocks noGrp="1"/>
          </p:cNvSpPr>
          <p:nvPr>
            <p:ph type="dt" sz="half" idx="10"/>
          </p:nvPr>
        </p:nvSpPr>
        <p:spPr/>
        <p:txBody>
          <a:bodyPr/>
          <a:lstStyle/>
          <a:p>
            <a:fld id="{38E710D7-F005-5347-B867-5E9E4DE64584}" type="datetimeFigureOut">
              <a:rPr lang="en-US" smtClean="0"/>
              <a:t>2/12/2024</a:t>
            </a:fld>
            <a:endParaRPr lang="en-US"/>
          </a:p>
        </p:txBody>
      </p:sp>
      <p:sp>
        <p:nvSpPr>
          <p:cNvPr id="4" name="Footer Placeholder 3">
            <a:extLst>
              <a:ext uri="{FF2B5EF4-FFF2-40B4-BE49-F238E27FC236}">
                <a16:creationId xmlns:a16="http://schemas.microsoft.com/office/drawing/2014/main" id="{78809F1D-19FC-F849-9FDB-A7DD1036BBA4}"/>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73C2B52D-99E9-4D46-B7E0-87E56A9BC071}"/>
              </a:ext>
            </a:extLst>
          </p:cNvPr>
          <p:cNvSpPr>
            <a:spLocks noGrp="1"/>
          </p:cNvSpPr>
          <p:nvPr>
            <p:ph type="sldNum" sz="quarter" idx="12"/>
          </p:nvPr>
        </p:nvSpPr>
        <p:spPr/>
        <p:txBody>
          <a:bodyPr/>
          <a:lstStyle/>
          <a:p>
            <a:fld id="{FC93CAB0-109B-CB4E-888A-23AEB86E5BF7}" type="slidenum">
              <a:rPr lang="en-US" smtClean="0"/>
              <a:t>‹#›</a:t>
            </a:fld>
            <a:endParaRPr lang="en-US"/>
          </a:p>
        </p:txBody>
      </p:sp>
    </p:spTree>
    <p:extLst>
      <p:ext uri="{BB962C8B-B14F-4D97-AF65-F5344CB8AC3E}">
        <p14:creationId xmlns:p14="http://schemas.microsoft.com/office/powerpoint/2010/main" val="9900390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CB4E08A-2D0E-5442-8FD9-CB6E31F386D9}"/>
              </a:ext>
            </a:extLst>
          </p:cNvPr>
          <p:cNvSpPr>
            <a:spLocks noGrp="1"/>
          </p:cNvSpPr>
          <p:nvPr>
            <p:ph type="dt" sz="half" idx="10"/>
          </p:nvPr>
        </p:nvSpPr>
        <p:spPr/>
        <p:txBody>
          <a:bodyPr/>
          <a:lstStyle/>
          <a:p>
            <a:fld id="{38E710D7-F005-5347-B867-5E9E4DE64584}" type="datetimeFigureOut">
              <a:rPr lang="en-US" smtClean="0"/>
              <a:t>2/12/2024</a:t>
            </a:fld>
            <a:endParaRPr lang="en-US"/>
          </a:p>
        </p:txBody>
      </p:sp>
      <p:sp>
        <p:nvSpPr>
          <p:cNvPr id="3" name="Footer Placeholder 2">
            <a:extLst>
              <a:ext uri="{FF2B5EF4-FFF2-40B4-BE49-F238E27FC236}">
                <a16:creationId xmlns:a16="http://schemas.microsoft.com/office/drawing/2014/main" id="{4C8C3514-824E-1248-8CD7-40C7F92CC650}"/>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59F080B1-D320-B842-A46B-56479985D272}"/>
              </a:ext>
            </a:extLst>
          </p:cNvPr>
          <p:cNvSpPr>
            <a:spLocks noGrp="1"/>
          </p:cNvSpPr>
          <p:nvPr>
            <p:ph type="sldNum" sz="quarter" idx="12"/>
          </p:nvPr>
        </p:nvSpPr>
        <p:spPr/>
        <p:txBody>
          <a:bodyPr/>
          <a:lstStyle/>
          <a:p>
            <a:fld id="{FC93CAB0-109B-CB4E-888A-23AEB86E5BF7}" type="slidenum">
              <a:rPr lang="en-US" smtClean="0"/>
              <a:t>‹#›</a:t>
            </a:fld>
            <a:endParaRPr lang="en-US"/>
          </a:p>
        </p:txBody>
      </p:sp>
    </p:spTree>
    <p:extLst>
      <p:ext uri="{BB962C8B-B14F-4D97-AF65-F5344CB8AC3E}">
        <p14:creationId xmlns:p14="http://schemas.microsoft.com/office/powerpoint/2010/main" val="178196078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F4A3B1-D1E9-194D-81C0-75963D5CF2A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19C16EC7-BF7B-3741-A379-35453F70B03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22D0456E-3C60-B746-BF72-217ED7CB072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20E6436-45F9-D04B-8588-F5829BDB5D98}"/>
              </a:ext>
            </a:extLst>
          </p:cNvPr>
          <p:cNvSpPr>
            <a:spLocks noGrp="1"/>
          </p:cNvSpPr>
          <p:nvPr>
            <p:ph type="dt" sz="half" idx="10"/>
          </p:nvPr>
        </p:nvSpPr>
        <p:spPr/>
        <p:txBody>
          <a:bodyPr/>
          <a:lstStyle/>
          <a:p>
            <a:fld id="{38E710D7-F005-5347-B867-5E9E4DE64584}" type="datetimeFigureOut">
              <a:rPr lang="en-US" smtClean="0"/>
              <a:t>2/12/2024</a:t>
            </a:fld>
            <a:endParaRPr lang="en-US"/>
          </a:p>
        </p:txBody>
      </p:sp>
      <p:sp>
        <p:nvSpPr>
          <p:cNvPr id="6" name="Footer Placeholder 5">
            <a:extLst>
              <a:ext uri="{FF2B5EF4-FFF2-40B4-BE49-F238E27FC236}">
                <a16:creationId xmlns:a16="http://schemas.microsoft.com/office/drawing/2014/main" id="{78AB83F9-4342-DE4C-8A7C-40368FAD6D1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46FED22-65C1-E64F-9561-14E8E52E522E}"/>
              </a:ext>
            </a:extLst>
          </p:cNvPr>
          <p:cNvSpPr>
            <a:spLocks noGrp="1"/>
          </p:cNvSpPr>
          <p:nvPr>
            <p:ph type="sldNum" sz="quarter" idx="12"/>
          </p:nvPr>
        </p:nvSpPr>
        <p:spPr/>
        <p:txBody>
          <a:bodyPr/>
          <a:lstStyle/>
          <a:p>
            <a:fld id="{FC93CAB0-109B-CB4E-888A-23AEB86E5BF7}" type="slidenum">
              <a:rPr lang="en-US" smtClean="0"/>
              <a:t>‹#›</a:t>
            </a:fld>
            <a:endParaRPr lang="en-US"/>
          </a:p>
        </p:txBody>
      </p:sp>
    </p:spTree>
    <p:extLst>
      <p:ext uri="{BB962C8B-B14F-4D97-AF65-F5344CB8AC3E}">
        <p14:creationId xmlns:p14="http://schemas.microsoft.com/office/powerpoint/2010/main" val="108361041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E1AAE5-9A9A-4641-A460-3E8A3C9B318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B35AA944-4B7D-8649-886A-EC25F545FDD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7ECAEA83-39EC-134B-8F8E-CC4087F4D75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371ADBA-80BF-1E4C-8786-117772C52517}"/>
              </a:ext>
            </a:extLst>
          </p:cNvPr>
          <p:cNvSpPr>
            <a:spLocks noGrp="1"/>
          </p:cNvSpPr>
          <p:nvPr>
            <p:ph type="dt" sz="half" idx="10"/>
          </p:nvPr>
        </p:nvSpPr>
        <p:spPr/>
        <p:txBody>
          <a:bodyPr/>
          <a:lstStyle/>
          <a:p>
            <a:fld id="{38E710D7-F005-5347-B867-5E9E4DE64584}" type="datetimeFigureOut">
              <a:rPr lang="en-US" smtClean="0"/>
              <a:t>2/12/2024</a:t>
            </a:fld>
            <a:endParaRPr lang="en-US"/>
          </a:p>
        </p:txBody>
      </p:sp>
      <p:sp>
        <p:nvSpPr>
          <p:cNvPr id="6" name="Footer Placeholder 5">
            <a:extLst>
              <a:ext uri="{FF2B5EF4-FFF2-40B4-BE49-F238E27FC236}">
                <a16:creationId xmlns:a16="http://schemas.microsoft.com/office/drawing/2014/main" id="{3DC29B4F-8DD2-724F-B9DC-7FCFF4ED7A9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5D3AF5F-74BE-A842-840F-E05C643102D4}"/>
              </a:ext>
            </a:extLst>
          </p:cNvPr>
          <p:cNvSpPr>
            <a:spLocks noGrp="1"/>
          </p:cNvSpPr>
          <p:nvPr>
            <p:ph type="sldNum" sz="quarter" idx="12"/>
          </p:nvPr>
        </p:nvSpPr>
        <p:spPr/>
        <p:txBody>
          <a:bodyPr/>
          <a:lstStyle/>
          <a:p>
            <a:fld id="{FC93CAB0-109B-CB4E-888A-23AEB86E5BF7}" type="slidenum">
              <a:rPr lang="en-US" smtClean="0"/>
              <a:t>‹#›</a:t>
            </a:fld>
            <a:endParaRPr lang="en-US"/>
          </a:p>
        </p:txBody>
      </p:sp>
    </p:spTree>
    <p:extLst>
      <p:ext uri="{BB962C8B-B14F-4D97-AF65-F5344CB8AC3E}">
        <p14:creationId xmlns:p14="http://schemas.microsoft.com/office/powerpoint/2010/main" val="417589260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2C4E76-AC60-164A-8235-3366ADABBC6B}"/>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A564E3B9-2EC6-2645-B1EE-D8B6F30CCA8C}"/>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EB64325-AA3D-7342-844A-79B224A4BDE5}"/>
              </a:ext>
            </a:extLst>
          </p:cNvPr>
          <p:cNvSpPr>
            <a:spLocks noGrp="1"/>
          </p:cNvSpPr>
          <p:nvPr>
            <p:ph type="dt" sz="half" idx="10"/>
          </p:nvPr>
        </p:nvSpPr>
        <p:spPr/>
        <p:txBody>
          <a:bodyPr/>
          <a:lstStyle/>
          <a:p>
            <a:fld id="{38E710D7-F005-5347-B867-5E9E4DE64584}" type="datetimeFigureOut">
              <a:rPr lang="en-US" smtClean="0"/>
              <a:t>2/12/2024</a:t>
            </a:fld>
            <a:endParaRPr lang="en-US"/>
          </a:p>
        </p:txBody>
      </p:sp>
      <p:sp>
        <p:nvSpPr>
          <p:cNvPr id="5" name="Footer Placeholder 4">
            <a:extLst>
              <a:ext uri="{FF2B5EF4-FFF2-40B4-BE49-F238E27FC236}">
                <a16:creationId xmlns:a16="http://schemas.microsoft.com/office/drawing/2014/main" id="{C7A4FEDA-A15C-5147-AA88-B8461277BC8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52FB097-B180-F248-AB47-37EC6200FEAF}"/>
              </a:ext>
            </a:extLst>
          </p:cNvPr>
          <p:cNvSpPr>
            <a:spLocks noGrp="1"/>
          </p:cNvSpPr>
          <p:nvPr>
            <p:ph type="sldNum" sz="quarter" idx="12"/>
          </p:nvPr>
        </p:nvSpPr>
        <p:spPr/>
        <p:txBody>
          <a:bodyPr/>
          <a:lstStyle/>
          <a:p>
            <a:fld id="{FC93CAB0-109B-CB4E-888A-23AEB86E5BF7}" type="slidenum">
              <a:rPr lang="en-US" smtClean="0"/>
              <a:t>‹#›</a:t>
            </a:fld>
            <a:endParaRPr lang="en-US"/>
          </a:p>
        </p:txBody>
      </p:sp>
    </p:spTree>
    <p:extLst>
      <p:ext uri="{BB962C8B-B14F-4D97-AF65-F5344CB8AC3E}">
        <p14:creationId xmlns:p14="http://schemas.microsoft.com/office/powerpoint/2010/main" val="367304826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6FD7FE1-1708-3840-B986-A7283C4D9CAA}"/>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FF794457-ED53-7440-97ED-1D9D0B22B3CF}"/>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74CDD2A-3296-C448-B57F-D0171C56194C}"/>
              </a:ext>
            </a:extLst>
          </p:cNvPr>
          <p:cNvSpPr>
            <a:spLocks noGrp="1"/>
          </p:cNvSpPr>
          <p:nvPr>
            <p:ph type="dt" sz="half" idx="10"/>
          </p:nvPr>
        </p:nvSpPr>
        <p:spPr/>
        <p:txBody>
          <a:bodyPr/>
          <a:lstStyle/>
          <a:p>
            <a:fld id="{38E710D7-F005-5347-B867-5E9E4DE64584}" type="datetimeFigureOut">
              <a:rPr lang="en-US" smtClean="0"/>
              <a:t>2/12/2024</a:t>
            </a:fld>
            <a:endParaRPr lang="en-US"/>
          </a:p>
        </p:txBody>
      </p:sp>
      <p:sp>
        <p:nvSpPr>
          <p:cNvPr id="5" name="Footer Placeholder 4">
            <a:extLst>
              <a:ext uri="{FF2B5EF4-FFF2-40B4-BE49-F238E27FC236}">
                <a16:creationId xmlns:a16="http://schemas.microsoft.com/office/drawing/2014/main" id="{5477FBB6-3703-EA49-B586-8D9E443000E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103C856-094E-2D4A-AC45-6A0A3CC66F5C}"/>
              </a:ext>
            </a:extLst>
          </p:cNvPr>
          <p:cNvSpPr>
            <a:spLocks noGrp="1"/>
          </p:cNvSpPr>
          <p:nvPr>
            <p:ph type="sldNum" sz="quarter" idx="12"/>
          </p:nvPr>
        </p:nvSpPr>
        <p:spPr/>
        <p:txBody>
          <a:bodyPr/>
          <a:lstStyle/>
          <a:p>
            <a:fld id="{FC93CAB0-109B-CB4E-888A-23AEB86E5BF7}" type="slidenum">
              <a:rPr lang="en-US" smtClean="0"/>
              <a:t>‹#›</a:t>
            </a:fld>
            <a:endParaRPr lang="en-US"/>
          </a:p>
        </p:txBody>
      </p:sp>
    </p:spTree>
    <p:extLst>
      <p:ext uri="{BB962C8B-B14F-4D97-AF65-F5344CB8AC3E}">
        <p14:creationId xmlns:p14="http://schemas.microsoft.com/office/powerpoint/2010/main" val="19163944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E6A8465-CCBD-8041-BEBA-90E418435F34}"/>
              </a:ext>
            </a:extLst>
          </p:cNvPr>
          <p:cNvPicPr>
            <a:picLocks noChangeAspect="1"/>
          </p:cNvPicPr>
          <p:nvPr userDrawn="1"/>
        </p:nvPicPr>
        <p:blipFill>
          <a:blip r:embed="rId2"/>
          <a:srcRect l="24" r="24"/>
          <a:stretch/>
        </p:blipFill>
        <p:spPr>
          <a:xfrm>
            <a:off x="0" y="0"/>
            <a:ext cx="12191999" cy="6858000"/>
          </a:xfrm>
          <a:prstGeom prst="rect">
            <a:avLst/>
          </a:prstGeom>
        </p:spPr>
      </p:pic>
    </p:spTree>
    <p:extLst>
      <p:ext uri="{BB962C8B-B14F-4D97-AF65-F5344CB8AC3E}">
        <p14:creationId xmlns:p14="http://schemas.microsoft.com/office/powerpoint/2010/main" val="10118444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6_Title Slide">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E6A8465-CCBD-8041-BEBA-90E418435F34}"/>
              </a:ext>
            </a:extLst>
          </p:cNvPr>
          <p:cNvPicPr>
            <a:picLocks noChangeAspect="1"/>
          </p:cNvPicPr>
          <p:nvPr userDrawn="1"/>
        </p:nvPicPr>
        <p:blipFill>
          <a:blip r:embed="rId2"/>
          <a:srcRect l="24" r="24"/>
          <a:stretch/>
        </p:blipFill>
        <p:spPr>
          <a:xfrm>
            <a:off x="0" y="0"/>
            <a:ext cx="12191999" cy="6858000"/>
          </a:xfrm>
          <a:prstGeom prst="rect">
            <a:avLst/>
          </a:prstGeom>
        </p:spPr>
      </p:pic>
    </p:spTree>
    <p:extLst>
      <p:ext uri="{BB962C8B-B14F-4D97-AF65-F5344CB8AC3E}">
        <p14:creationId xmlns:p14="http://schemas.microsoft.com/office/powerpoint/2010/main" val="40863894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E6A8465-CCBD-8041-BEBA-90E418435F34}"/>
              </a:ext>
            </a:extLst>
          </p:cNvPr>
          <p:cNvPicPr>
            <a:picLocks noChangeAspect="1"/>
          </p:cNvPicPr>
          <p:nvPr userDrawn="1"/>
        </p:nvPicPr>
        <p:blipFill>
          <a:blip r:embed="rId2"/>
          <a:srcRect/>
          <a:stretch/>
        </p:blipFill>
        <p:spPr>
          <a:xfrm>
            <a:off x="0" y="1673"/>
            <a:ext cx="12191999" cy="6854652"/>
          </a:xfrm>
          <a:prstGeom prst="rect">
            <a:avLst/>
          </a:prstGeom>
        </p:spPr>
      </p:pic>
    </p:spTree>
    <p:extLst>
      <p:ext uri="{BB962C8B-B14F-4D97-AF65-F5344CB8AC3E}">
        <p14:creationId xmlns:p14="http://schemas.microsoft.com/office/powerpoint/2010/main" val="29888199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3_Title Slide">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E6A8465-CCBD-8041-BEBA-90E418435F34}"/>
              </a:ext>
            </a:extLst>
          </p:cNvPr>
          <p:cNvPicPr>
            <a:picLocks noChangeAspect="1"/>
          </p:cNvPicPr>
          <p:nvPr userDrawn="1"/>
        </p:nvPicPr>
        <p:blipFill>
          <a:blip r:embed="rId2"/>
          <a:srcRect/>
          <a:stretch/>
        </p:blipFill>
        <p:spPr>
          <a:xfrm>
            <a:off x="0" y="1673"/>
            <a:ext cx="12191998" cy="6854652"/>
          </a:xfrm>
          <a:prstGeom prst="rect">
            <a:avLst/>
          </a:prstGeom>
        </p:spPr>
      </p:pic>
    </p:spTree>
    <p:extLst>
      <p:ext uri="{BB962C8B-B14F-4D97-AF65-F5344CB8AC3E}">
        <p14:creationId xmlns:p14="http://schemas.microsoft.com/office/powerpoint/2010/main" val="314870847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4_Title Slide">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E6A8465-CCBD-8041-BEBA-90E418435F34}"/>
              </a:ext>
            </a:extLst>
          </p:cNvPr>
          <p:cNvPicPr>
            <a:picLocks noChangeAspect="1"/>
          </p:cNvPicPr>
          <p:nvPr userDrawn="1"/>
        </p:nvPicPr>
        <p:blipFill>
          <a:blip r:embed="rId2"/>
          <a:srcRect/>
          <a:stretch/>
        </p:blipFill>
        <p:spPr>
          <a:xfrm>
            <a:off x="0" y="1673"/>
            <a:ext cx="12191998" cy="6854651"/>
          </a:xfrm>
          <a:prstGeom prst="rect">
            <a:avLst/>
          </a:prstGeom>
        </p:spPr>
      </p:pic>
    </p:spTree>
    <p:extLst>
      <p:ext uri="{BB962C8B-B14F-4D97-AF65-F5344CB8AC3E}">
        <p14:creationId xmlns:p14="http://schemas.microsoft.com/office/powerpoint/2010/main" val="46442457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5_Title Slide">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E6A8465-CCBD-8041-BEBA-90E418435F34}"/>
              </a:ext>
            </a:extLst>
          </p:cNvPr>
          <p:cNvPicPr>
            <a:picLocks noChangeAspect="1"/>
          </p:cNvPicPr>
          <p:nvPr userDrawn="1"/>
        </p:nvPicPr>
        <p:blipFill>
          <a:blip r:embed="rId2"/>
          <a:srcRect/>
          <a:stretch/>
        </p:blipFill>
        <p:spPr>
          <a:xfrm>
            <a:off x="1" y="1673"/>
            <a:ext cx="12191996" cy="6854651"/>
          </a:xfrm>
          <a:prstGeom prst="rect">
            <a:avLst/>
          </a:prstGeom>
        </p:spPr>
      </p:pic>
    </p:spTree>
    <p:extLst>
      <p:ext uri="{BB962C8B-B14F-4D97-AF65-F5344CB8AC3E}">
        <p14:creationId xmlns:p14="http://schemas.microsoft.com/office/powerpoint/2010/main" val="202310616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18C963-1B30-7D45-8BC4-449BF097D9B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1BF7A1F-294D-074D-AE6F-8733DFBA193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3C2CE10-F51A-C445-BE9D-6B4143D9A9AE}"/>
              </a:ext>
            </a:extLst>
          </p:cNvPr>
          <p:cNvSpPr>
            <a:spLocks noGrp="1"/>
          </p:cNvSpPr>
          <p:nvPr>
            <p:ph type="dt" sz="half" idx="10"/>
          </p:nvPr>
        </p:nvSpPr>
        <p:spPr/>
        <p:txBody>
          <a:bodyPr/>
          <a:lstStyle/>
          <a:p>
            <a:fld id="{38E710D7-F005-5347-B867-5E9E4DE64584}" type="datetimeFigureOut">
              <a:rPr lang="en-US" smtClean="0"/>
              <a:t>2/12/2024</a:t>
            </a:fld>
            <a:endParaRPr lang="en-US"/>
          </a:p>
        </p:txBody>
      </p:sp>
      <p:sp>
        <p:nvSpPr>
          <p:cNvPr id="5" name="Footer Placeholder 4">
            <a:extLst>
              <a:ext uri="{FF2B5EF4-FFF2-40B4-BE49-F238E27FC236}">
                <a16:creationId xmlns:a16="http://schemas.microsoft.com/office/drawing/2014/main" id="{5A34C5FE-690A-844B-B4B7-56950C9567F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B875355-024E-A140-B97C-1B1BA67AF4C4}"/>
              </a:ext>
            </a:extLst>
          </p:cNvPr>
          <p:cNvSpPr>
            <a:spLocks noGrp="1"/>
          </p:cNvSpPr>
          <p:nvPr>
            <p:ph type="sldNum" sz="quarter" idx="12"/>
          </p:nvPr>
        </p:nvSpPr>
        <p:spPr/>
        <p:txBody>
          <a:bodyPr/>
          <a:lstStyle/>
          <a:p>
            <a:fld id="{FC93CAB0-109B-CB4E-888A-23AEB86E5BF7}" type="slidenum">
              <a:rPr lang="en-US" smtClean="0"/>
              <a:t>‹#›</a:t>
            </a:fld>
            <a:endParaRPr lang="en-US"/>
          </a:p>
        </p:txBody>
      </p:sp>
    </p:spTree>
    <p:extLst>
      <p:ext uri="{BB962C8B-B14F-4D97-AF65-F5344CB8AC3E}">
        <p14:creationId xmlns:p14="http://schemas.microsoft.com/office/powerpoint/2010/main" val="107028932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A233D5-B4D0-7D45-B6D6-F602DA85E7B3}"/>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4E15B9B9-199D-8945-8DDE-AC47378BE51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A605A04E-D6D0-5949-AF37-1BF1C98F1D96}"/>
              </a:ext>
            </a:extLst>
          </p:cNvPr>
          <p:cNvSpPr>
            <a:spLocks noGrp="1"/>
          </p:cNvSpPr>
          <p:nvPr>
            <p:ph type="dt" sz="half" idx="10"/>
          </p:nvPr>
        </p:nvSpPr>
        <p:spPr/>
        <p:txBody>
          <a:bodyPr/>
          <a:lstStyle/>
          <a:p>
            <a:fld id="{38E710D7-F005-5347-B867-5E9E4DE64584}" type="datetimeFigureOut">
              <a:rPr lang="en-US" smtClean="0"/>
              <a:t>2/12/2024</a:t>
            </a:fld>
            <a:endParaRPr lang="en-US"/>
          </a:p>
        </p:txBody>
      </p:sp>
      <p:sp>
        <p:nvSpPr>
          <p:cNvPr id="5" name="Footer Placeholder 4">
            <a:extLst>
              <a:ext uri="{FF2B5EF4-FFF2-40B4-BE49-F238E27FC236}">
                <a16:creationId xmlns:a16="http://schemas.microsoft.com/office/drawing/2014/main" id="{447144A8-D248-7246-9F76-A6A34FA2B9E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3CA4C76-5ED3-AA4B-8953-5A27D1BBE57D}"/>
              </a:ext>
            </a:extLst>
          </p:cNvPr>
          <p:cNvSpPr>
            <a:spLocks noGrp="1"/>
          </p:cNvSpPr>
          <p:nvPr>
            <p:ph type="sldNum" sz="quarter" idx="12"/>
          </p:nvPr>
        </p:nvSpPr>
        <p:spPr/>
        <p:txBody>
          <a:bodyPr/>
          <a:lstStyle/>
          <a:p>
            <a:fld id="{FC93CAB0-109B-CB4E-888A-23AEB86E5BF7}" type="slidenum">
              <a:rPr lang="en-US" smtClean="0"/>
              <a:t>‹#›</a:t>
            </a:fld>
            <a:endParaRPr lang="en-US"/>
          </a:p>
        </p:txBody>
      </p:sp>
    </p:spTree>
    <p:extLst>
      <p:ext uri="{BB962C8B-B14F-4D97-AF65-F5344CB8AC3E}">
        <p14:creationId xmlns:p14="http://schemas.microsoft.com/office/powerpoint/2010/main" val="349119898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D5A5038-4602-FA43-89EB-F13A0898044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1B2B60CC-EA3A-C148-8832-5D664C4E678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DA346F5-41D7-6A41-9166-524E796CA6E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8E710D7-F005-5347-B867-5E9E4DE64584}" type="datetimeFigureOut">
              <a:rPr lang="en-US" smtClean="0"/>
              <a:t>2/12/2024</a:t>
            </a:fld>
            <a:endParaRPr lang="en-US"/>
          </a:p>
        </p:txBody>
      </p:sp>
      <p:sp>
        <p:nvSpPr>
          <p:cNvPr id="5" name="Footer Placeholder 4">
            <a:extLst>
              <a:ext uri="{FF2B5EF4-FFF2-40B4-BE49-F238E27FC236}">
                <a16:creationId xmlns:a16="http://schemas.microsoft.com/office/drawing/2014/main" id="{05E3A91D-9097-504E-851C-10B995712E1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47FAAF23-DCF8-FA46-9A77-3548486017B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C93CAB0-109B-CB4E-888A-23AEB86E5BF7}" type="slidenum">
              <a:rPr lang="en-US" smtClean="0"/>
              <a:t>‹#›</a:t>
            </a:fld>
            <a:endParaRPr lang="en-US"/>
          </a:p>
        </p:txBody>
      </p:sp>
    </p:spTree>
    <p:extLst>
      <p:ext uri="{BB962C8B-B14F-4D97-AF65-F5344CB8AC3E}">
        <p14:creationId xmlns:p14="http://schemas.microsoft.com/office/powerpoint/2010/main" val="1384161505"/>
      </p:ext>
    </p:extLst>
  </p:cSld>
  <p:clrMap bg1="lt1" tx1="dk1" bg2="lt2" tx2="dk2" accent1="accent1" accent2="accent2" accent3="accent3" accent4="accent4" accent5="accent5" accent6="accent6" hlink="hlink" folHlink="folHlink"/>
  <p:sldLayoutIdLst>
    <p:sldLayoutId id="2147483649" r:id="rId1"/>
    <p:sldLayoutId id="2147483660" r:id="rId2"/>
    <p:sldLayoutId id="2147483665" r:id="rId3"/>
    <p:sldLayoutId id="2147483661" r:id="rId4"/>
    <p:sldLayoutId id="2147483662" r:id="rId5"/>
    <p:sldLayoutId id="2147483663" r:id="rId6"/>
    <p:sldLayoutId id="2147483664" r:id="rId7"/>
    <p:sldLayoutId id="2147483650" r:id="rId8"/>
    <p:sldLayoutId id="2147483651" r:id="rId9"/>
    <p:sldLayoutId id="2147483652" r:id="rId10"/>
    <p:sldLayoutId id="2147483653" r:id="rId11"/>
    <p:sldLayoutId id="2147483654" r:id="rId12"/>
    <p:sldLayoutId id="2147483655" r:id="rId13"/>
    <p:sldLayoutId id="2147483656" r:id="rId14"/>
    <p:sldLayoutId id="2147483657" r:id="rId15"/>
    <p:sldLayoutId id="2147483658" r:id="rId16"/>
    <p:sldLayoutId id="2147483659"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E62C3CDA-0021-EA41-A71E-99518519F871}"/>
              </a:ext>
            </a:extLst>
          </p:cNvPr>
          <p:cNvSpPr txBox="1"/>
          <p:nvPr/>
        </p:nvSpPr>
        <p:spPr>
          <a:xfrm>
            <a:off x="7199587" y="3176751"/>
            <a:ext cx="4204138" cy="1938992"/>
          </a:xfrm>
          <a:prstGeom prst="rect">
            <a:avLst/>
          </a:prstGeom>
          <a:noFill/>
        </p:spPr>
        <p:txBody>
          <a:bodyPr wrap="square" rtlCol="0">
            <a:spAutoFit/>
          </a:bodyPr>
          <a:lstStyle/>
          <a:p>
            <a:pPr algn="r"/>
            <a:r>
              <a:rPr lang="en-US" sz="6000" b="1" dirty="0">
                <a:solidFill>
                  <a:schemeClr val="bg1"/>
                </a:solidFill>
                <a:latin typeface="POLITICA-EXTRABOLD" panose="02000506060000020004" pitchFamily="2" charset="0"/>
                <a:ea typeface="GE SS TV Bold" panose="020A0503020102020204" pitchFamily="18" charset="-78"/>
                <a:cs typeface="GE SS TV Bold" panose="020A0503020102020204" pitchFamily="18" charset="-78"/>
              </a:rPr>
              <a:t>LESSON PLAN</a:t>
            </a:r>
            <a:endParaRPr lang="ar-SA" sz="6000" b="1" dirty="0">
              <a:solidFill>
                <a:schemeClr val="bg1"/>
              </a:solidFill>
              <a:latin typeface="POLITICA-EXTRABOLD" panose="02000506060000020004" pitchFamily="2" charset="0"/>
              <a:ea typeface="GE SS TV Bold" panose="020A0503020102020204" pitchFamily="18" charset="-78"/>
              <a:cs typeface="GE SS TV Bold" panose="020A0503020102020204" pitchFamily="18" charset="-78"/>
            </a:endParaRPr>
          </a:p>
        </p:txBody>
      </p:sp>
    </p:spTree>
    <p:extLst>
      <p:ext uri="{BB962C8B-B14F-4D97-AF65-F5344CB8AC3E}">
        <p14:creationId xmlns:p14="http://schemas.microsoft.com/office/powerpoint/2010/main" val="53195572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458A5727-5FF6-6C4C-9A0A-E4AD12041209}"/>
              </a:ext>
            </a:extLst>
          </p:cNvPr>
          <p:cNvSpPr txBox="1"/>
          <p:nvPr/>
        </p:nvSpPr>
        <p:spPr>
          <a:xfrm>
            <a:off x="243451" y="430852"/>
            <a:ext cx="8071944" cy="523220"/>
          </a:xfrm>
          <a:prstGeom prst="rect">
            <a:avLst/>
          </a:prstGeom>
          <a:noFill/>
        </p:spPr>
        <p:txBody>
          <a:bodyPr wrap="square" rtlCol="0">
            <a:spAutoFit/>
          </a:bodyPr>
          <a:lstStyle/>
          <a:p>
            <a:r>
              <a:rPr lang="en-US" sz="2800" b="1" dirty="0" err="1">
                <a:effectLst/>
                <a:latin typeface="Politica" panose="02000806060000020004" pitchFamily="50" charset="0"/>
                <a:ea typeface="Calibri" panose="020F0502020204030204" pitchFamily="34" charset="0"/>
                <a:cs typeface="AppleSystemUIFont"/>
              </a:rPr>
              <a:t>Plantpedia</a:t>
            </a:r>
            <a:endParaRPr lang="en-QA" sz="2800" b="1" dirty="0">
              <a:effectLst/>
              <a:latin typeface="Politica" panose="02000806060000020004" pitchFamily="50" charset="0"/>
              <a:ea typeface="Calibri" panose="020F0502020204030204" pitchFamily="34" charset="0"/>
            </a:endParaRPr>
          </a:p>
        </p:txBody>
      </p:sp>
      <p:sp>
        <p:nvSpPr>
          <p:cNvPr id="6" name="Google Shape;59;p13">
            <a:extLst>
              <a:ext uri="{FF2B5EF4-FFF2-40B4-BE49-F238E27FC236}">
                <a16:creationId xmlns:a16="http://schemas.microsoft.com/office/drawing/2014/main" id="{FEE3C3D4-BB2E-2048-9158-BA0A8C70E1BD}"/>
              </a:ext>
            </a:extLst>
          </p:cNvPr>
          <p:cNvSpPr txBox="1"/>
          <p:nvPr/>
        </p:nvSpPr>
        <p:spPr>
          <a:xfrm>
            <a:off x="243451" y="1614489"/>
            <a:ext cx="11044654" cy="408621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121874" tIns="121874" rIns="121874" bIns="121874" anchor="ctr">
            <a:spAutoFit/>
          </a:bodyPr>
          <a:lstStyle/>
          <a:p>
            <a:pPr hangingPunct="0">
              <a:lnSpc>
                <a:spcPct val="150000"/>
              </a:lnSpc>
            </a:pPr>
            <a:r>
              <a:rPr lang="en-US" sz="1400" b="1" kern="0" dirty="0">
                <a:solidFill>
                  <a:srgbClr val="4F5AA7"/>
                </a:solidFill>
                <a:latin typeface="Politica" panose="02000506060000020004" pitchFamily="2" charset="0"/>
                <a:ea typeface="Lato"/>
                <a:cs typeface="Lato"/>
                <a:sym typeface="Lato"/>
              </a:rPr>
              <a:t>ZONE: Software Zone			AGE GROUP: 15 -18	EQUIPMENT: Computer, Internet connection.</a:t>
            </a:r>
            <a:br>
              <a:rPr lang="en-US" sz="1400" b="1" kern="0" dirty="0">
                <a:solidFill>
                  <a:srgbClr val="4F5AA7"/>
                </a:solidFill>
                <a:latin typeface="Politica" panose="02000506060000020004" pitchFamily="2" charset="0"/>
                <a:ea typeface="Lato"/>
                <a:cs typeface="Lato"/>
                <a:sym typeface="Lato"/>
              </a:rPr>
            </a:br>
            <a:br>
              <a:rPr lang="en-US" sz="1400" b="1" kern="0" dirty="0">
                <a:solidFill>
                  <a:srgbClr val="4F5AA7"/>
                </a:solidFill>
                <a:latin typeface="Politica" panose="02000506060000020004" pitchFamily="2" charset="0"/>
                <a:ea typeface="Lato"/>
                <a:cs typeface="Lato"/>
                <a:sym typeface="Lato"/>
              </a:rPr>
            </a:br>
            <a:r>
              <a:rPr lang="en-US" sz="1400" b="1" kern="0" dirty="0">
                <a:solidFill>
                  <a:srgbClr val="4F5AA7"/>
                </a:solidFill>
                <a:latin typeface="Politica" panose="02000506060000020004" pitchFamily="2" charset="0"/>
                <a:ea typeface="Lato"/>
                <a:cs typeface="Lato"/>
                <a:sym typeface="Lato"/>
              </a:rPr>
              <a:t>DESCRIPTION: </a:t>
            </a:r>
            <a:r>
              <a:rPr lang="en-US" sz="1400" kern="0" dirty="0">
                <a:solidFill>
                  <a:srgbClr val="4F5AA7"/>
                </a:solidFill>
                <a:latin typeface="Politica" panose="02000506060000020004" pitchFamily="2" charset="0"/>
                <a:ea typeface="Lato"/>
                <a:cs typeface="Lato"/>
                <a:sym typeface="Lato"/>
              </a:rPr>
              <a:t>In this workshop, participants are going to learn about the basics of programming and mobile  app development. They will be using they knowledge of plants and the environment in addition to flowcharts and block coding to create a functional prototype .</a:t>
            </a:r>
          </a:p>
          <a:p>
            <a:pPr hangingPunct="0">
              <a:lnSpc>
                <a:spcPct val="150000"/>
              </a:lnSpc>
            </a:pPr>
            <a:endParaRPr lang="en-US" sz="1400" b="1" kern="0" dirty="0">
              <a:solidFill>
                <a:srgbClr val="4F5AA7"/>
              </a:solidFill>
              <a:latin typeface="Politica" panose="02000506060000020004" pitchFamily="2" charset="0"/>
              <a:ea typeface="Lato"/>
              <a:cs typeface="Lato"/>
              <a:sym typeface="Lato"/>
            </a:endParaRPr>
          </a:p>
          <a:p>
            <a:pPr hangingPunct="0">
              <a:lnSpc>
                <a:spcPct val="150000"/>
              </a:lnSpc>
            </a:pPr>
            <a:r>
              <a:rPr lang="en-US" sz="1400" b="1" kern="0" dirty="0">
                <a:solidFill>
                  <a:srgbClr val="4F5AA7"/>
                </a:solidFill>
                <a:latin typeface="Politica" panose="02000506060000020004" pitchFamily="2" charset="0"/>
                <a:ea typeface="Lato"/>
                <a:cs typeface="Lato"/>
                <a:sym typeface="Lato"/>
              </a:rPr>
              <a:t>ENGINEERING DESIGN CHALLENGE: </a:t>
            </a:r>
            <a:br>
              <a:rPr lang="en-US" sz="1400" kern="0" dirty="0">
                <a:solidFill>
                  <a:srgbClr val="4F5AA7"/>
                </a:solidFill>
                <a:latin typeface="Politica" panose="02000506060000020004" pitchFamily="2" charset="0"/>
                <a:cs typeface="Arial"/>
                <a:sym typeface="Arial"/>
              </a:rPr>
            </a:br>
            <a:br>
              <a:rPr lang="en-US" sz="1400" kern="0" dirty="0">
                <a:solidFill>
                  <a:srgbClr val="4F5AA7"/>
                </a:solidFill>
                <a:latin typeface="Politica" panose="02000506060000020004" pitchFamily="2" charset="0"/>
                <a:cs typeface="Arial"/>
                <a:sym typeface="Arial"/>
              </a:rPr>
            </a:br>
            <a:r>
              <a:rPr lang="en-US" sz="1400" b="1" kern="0" dirty="0">
                <a:solidFill>
                  <a:srgbClr val="4F5AA7"/>
                </a:solidFill>
                <a:latin typeface="Politica" panose="02000506060000020004" pitchFamily="2" charset="0"/>
                <a:ea typeface="Lato"/>
                <a:cs typeface="Lato"/>
                <a:sym typeface="Lato"/>
              </a:rPr>
              <a:t>LEARNING OBJECTIVES:</a:t>
            </a:r>
            <a:br>
              <a:rPr lang="en-US" sz="1400" b="1" kern="0" dirty="0">
                <a:solidFill>
                  <a:srgbClr val="4F5AA7"/>
                </a:solidFill>
                <a:latin typeface="Politica" panose="02000506060000020004" pitchFamily="2" charset="0"/>
                <a:ea typeface="Lato"/>
                <a:cs typeface="Lato"/>
                <a:sym typeface="Lato"/>
              </a:rPr>
            </a:br>
            <a:r>
              <a:rPr lang="en-US" sz="1400" kern="0" dirty="0">
                <a:solidFill>
                  <a:srgbClr val="4F5AA7"/>
                </a:solidFill>
                <a:latin typeface="Politica" panose="02000506060000020004" pitchFamily="2" charset="0"/>
                <a:ea typeface="Lato"/>
                <a:cs typeface="Lato"/>
                <a:sym typeface="Lato"/>
              </a:rPr>
              <a:t>After attending this session, participants will be able to:</a:t>
            </a:r>
            <a:endParaRPr lang="en-US" sz="1400" kern="0" dirty="0">
              <a:solidFill>
                <a:srgbClr val="4F5AA7"/>
              </a:solidFill>
              <a:latin typeface="Politica" panose="02000506060000020004" pitchFamily="2" charset="0"/>
              <a:cs typeface="Arial"/>
              <a:sym typeface="Arial"/>
            </a:endParaRPr>
          </a:p>
          <a:p>
            <a:pPr marL="457200" indent="-317500" hangingPunct="0">
              <a:lnSpc>
                <a:spcPct val="150000"/>
              </a:lnSpc>
              <a:buClr>
                <a:srgbClr val="FFFFFF"/>
              </a:buClr>
              <a:buSzPts val="1400"/>
              <a:buFont typeface="Lato"/>
              <a:buChar char="●"/>
            </a:pPr>
            <a:r>
              <a:rPr lang="en-US" sz="1400" kern="0" dirty="0">
                <a:solidFill>
                  <a:srgbClr val="4F5AA7"/>
                </a:solidFill>
                <a:latin typeface="Politica" panose="02000506060000020004" pitchFamily="2" charset="0"/>
                <a:cs typeface="Arial"/>
                <a:sym typeface="Lato"/>
              </a:rPr>
              <a:t>Understand the basics of Programming. </a:t>
            </a:r>
          </a:p>
          <a:p>
            <a:pPr marL="457200" indent="-317500" hangingPunct="0">
              <a:lnSpc>
                <a:spcPct val="150000"/>
              </a:lnSpc>
              <a:buClr>
                <a:srgbClr val="FFFFFF"/>
              </a:buClr>
              <a:buSzPts val="1400"/>
              <a:buFont typeface="Lato"/>
              <a:buChar char="●"/>
            </a:pPr>
            <a:r>
              <a:rPr lang="en-US" sz="1400" kern="0" dirty="0">
                <a:solidFill>
                  <a:srgbClr val="4F5AA7"/>
                </a:solidFill>
                <a:latin typeface="Politica" panose="02000506060000020004" pitchFamily="2" charset="0"/>
                <a:cs typeface="Arial"/>
                <a:sym typeface="Lato"/>
              </a:rPr>
              <a:t>Learn about flowcharts and how to create one before programming. </a:t>
            </a:r>
          </a:p>
          <a:p>
            <a:pPr marL="457200" indent="-317500" hangingPunct="0">
              <a:lnSpc>
                <a:spcPct val="150000"/>
              </a:lnSpc>
              <a:buClr>
                <a:srgbClr val="FFFFFF"/>
              </a:buClr>
              <a:buSzPts val="1400"/>
              <a:buFont typeface="Lato"/>
              <a:buChar char="●"/>
            </a:pPr>
            <a:r>
              <a:rPr lang="en-US" sz="1400" kern="0" dirty="0">
                <a:solidFill>
                  <a:srgbClr val="4F5AA7"/>
                </a:solidFill>
                <a:latin typeface="Politica" panose="02000506060000020004" pitchFamily="2" charset="0"/>
                <a:cs typeface="Arial"/>
                <a:sym typeface="Lato"/>
              </a:rPr>
              <a:t>Design a simple yet useful user interface and have a functional prototype for a mobile app.</a:t>
            </a:r>
          </a:p>
        </p:txBody>
      </p:sp>
    </p:spTree>
    <p:extLst>
      <p:ext uri="{BB962C8B-B14F-4D97-AF65-F5344CB8AC3E}">
        <p14:creationId xmlns:p14="http://schemas.microsoft.com/office/powerpoint/2010/main" val="130143650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458A5727-5FF6-6C4C-9A0A-E4AD12041209}"/>
              </a:ext>
            </a:extLst>
          </p:cNvPr>
          <p:cNvSpPr txBox="1"/>
          <p:nvPr/>
        </p:nvSpPr>
        <p:spPr>
          <a:xfrm>
            <a:off x="243451" y="430852"/>
            <a:ext cx="8071944" cy="523220"/>
          </a:xfrm>
          <a:prstGeom prst="rect">
            <a:avLst/>
          </a:prstGeom>
          <a:noFill/>
        </p:spPr>
        <p:txBody>
          <a:bodyPr wrap="square" rtlCol="0">
            <a:spAutoFit/>
          </a:bodyPr>
          <a:lstStyle/>
          <a:p>
            <a:r>
              <a:rPr lang="en-US" sz="2800" b="1" dirty="0">
                <a:latin typeface="POLITICA-EXTRABOLD" panose="02000506060000020004" pitchFamily="2" charset="0"/>
                <a:ea typeface="GE SS TV Bold" panose="020A0503020102020204" pitchFamily="18" charset="-78"/>
                <a:cs typeface="GE SS TV Bold" panose="020A0503020102020204" pitchFamily="18" charset="-78"/>
              </a:rPr>
              <a:t> LESSON PLAN (</a:t>
            </a:r>
            <a:r>
              <a:rPr lang="en-US" sz="2800" b="1" dirty="0" err="1">
                <a:latin typeface="POLITICA-EXTRABOLD" panose="02000506060000020004" pitchFamily="2" charset="0"/>
                <a:ea typeface="GE SS TV Bold" panose="020A0503020102020204" pitchFamily="18" charset="-78"/>
                <a:cs typeface="GE SS TV Bold" panose="020A0503020102020204" pitchFamily="18" charset="-78"/>
              </a:rPr>
              <a:t>Pg</a:t>
            </a:r>
            <a:r>
              <a:rPr lang="en-US" sz="2800" b="1" dirty="0">
                <a:latin typeface="POLITICA-EXTRABOLD" panose="02000506060000020004" pitchFamily="2" charset="0"/>
                <a:ea typeface="GE SS TV Bold" panose="020A0503020102020204" pitchFamily="18" charset="-78"/>
                <a:cs typeface="GE SS TV Bold" panose="020A0503020102020204" pitchFamily="18" charset="-78"/>
              </a:rPr>
              <a:t> 2)</a:t>
            </a:r>
          </a:p>
        </p:txBody>
      </p:sp>
      <p:sp>
        <p:nvSpPr>
          <p:cNvPr id="2" name="TextBox 1">
            <a:extLst>
              <a:ext uri="{FF2B5EF4-FFF2-40B4-BE49-F238E27FC236}">
                <a16:creationId xmlns:a16="http://schemas.microsoft.com/office/drawing/2014/main" id="{E190F455-2DBD-5E47-916D-7DA5A21A8D94}"/>
              </a:ext>
            </a:extLst>
          </p:cNvPr>
          <p:cNvSpPr txBox="1"/>
          <p:nvPr/>
        </p:nvSpPr>
        <p:spPr>
          <a:xfrm>
            <a:off x="795130" y="1500809"/>
            <a:ext cx="10823713" cy="4313582"/>
          </a:xfrm>
          <a:prstGeom prst="rect">
            <a:avLst/>
          </a:prstGeom>
          <a:noFill/>
        </p:spPr>
        <p:txBody>
          <a:bodyPr wrap="square" rtlCol="0">
            <a:spAutoFit/>
          </a:bodyPr>
          <a:lstStyle/>
          <a:p>
            <a:endParaRPr lang="en-US" dirty="0"/>
          </a:p>
        </p:txBody>
      </p:sp>
      <p:graphicFrame>
        <p:nvGraphicFramePr>
          <p:cNvPr id="5" name="Google Shape;73;p14">
            <a:extLst>
              <a:ext uri="{FF2B5EF4-FFF2-40B4-BE49-F238E27FC236}">
                <a16:creationId xmlns:a16="http://schemas.microsoft.com/office/drawing/2014/main" id="{37F9FA1C-479A-7B4A-BC7C-866E64D7E704}"/>
              </a:ext>
            </a:extLst>
          </p:cNvPr>
          <p:cNvGraphicFramePr/>
          <p:nvPr>
            <p:extLst>
              <p:ext uri="{D42A27DB-BD31-4B8C-83A1-F6EECF244321}">
                <p14:modId xmlns:p14="http://schemas.microsoft.com/office/powerpoint/2010/main" val="3060437311"/>
              </p:ext>
            </p:extLst>
          </p:nvPr>
        </p:nvGraphicFramePr>
        <p:xfrm>
          <a:off x="1178070" y="1783125"/>
          <a:ext cx="9746232" cy="3926463"/>
        </p:xfrm>
        <a:graphic>
          <a:graphicData uri="http://schemas.openxmlformats.org/drawingml/2006/table">
            <a:tbl>
              <a:tblPr/>
              <a:tblGrid>
                <a:gridCol w="1254032">
                  <a:extLst>
                    <a:ext uri="{9D8B030D-6E8A-4147-A177-3AD203B41FA5}">
                      <a16:colId xmlns:a16="http://schemas.microsoft.com/office/drawing/2014/main" val="20000"/>
                    </a:ext>
                  </a:extLst>
                </a:gridCol>
                <a:gridCol w="5587275">
                  <a:extLst>
                    <a:ext uri="{9D8B030D-6E8A-4147-A177-3AD203B41FA5}">
                      <a16:colId xmlns:a16="http://schemas.microsoft.com/office/drawing/2014/main" val="20001"/>
                    </a:ext>
                  </a:extLst>
                </a:gridCol>
                <a:gridCol w="2904925">
                  <a:extLst>
                    <a:ext uri="{9D8B030D-6E8A-4147-A177-3AD203B41FA5}">
                      <a16:colId xmlns:a16="http://schemas.microsoft.com/office/drawing/2014/main" val="20002"/>
                    </a:ext>
                  </a:extLst>
                </a:gridCol>
              </a:tblGrid>
              <a:tr h="378951">
                <a:tc>
                  <a:txBody>
                    <a:bodyPr/>
                    <a:lstStyle/>
                    <a:p>
                      <a:pPr algn="l">
                        <a:defRPr sz="1800"/>
                      </a:pPr>
                      <a:r>
                        <a:rPr sz="1400" b="1" dirty="0">
                          <a:solidFill>
                            <a:srgbClr val="4F5AA7"/>
                          </a:solidFill>
                          <a:latin typeface="Politica"/>
                          <a:ea typeface="Politica"/>
                          <a:cs typeface="Politica"/>
                          <a:sym typeface="Politica"/>
                        </a:rPr>
                        <a:t> Time / Duration</a:t>
                      </a:r>
                    </a:p>
                  </a:txBody>
                  <a:tcPr marL="91425" marR="91425" marT="91425" marB="91425" horzOverflow="overflow"/>
                </a:tc>
                <a:tc>
                  <a:txBody>
                    <a:bodyPr/>
                    <a:lstStyle/>
                    <a:p>
                      <a:pPr algn="l">
                        <a:defRPr sz="1800"/>
                      </a:pPr>
                      <a:r>
                        <a:rPr sz="1400" b="1" dirty="0">
                          <a:solidFill>
                            <a:srgbClr val="4F5AA7"/>
                          </a:solidFill>
                          <a:latin typeface="Politica"/>
                          <a:ea typeface="Politica"/>
                          <a:cs typeface="Politica"/>
                          <a:sym typeface="Politica"/>
                        </a:rPr>
                        <a:t>Activity</a:t>
                      </a:r>
                    </a:p>
                  </a:txBody>
                  <a:tcPr marL="91425" marR="91425" marT="91425" marB="91425" horzOverflow="overflow"/>
                </a:tc>
                <a:tc>
                  <a:txBody>
                    <a:bodyPr/>
                    <a:lstStyle/>
                    <a:p>
                      <a:pPr algn="l">
                        <a:defRPr sz="1800"/>
                      </a:pPr>
                      <a:r>
                        <a:rPr sz="1400" b="1" dirty="0">
                          <a:solidFill>
                            <a:srgbClr val="4F5AA7"/>
                          </a:solidFill>
                          <a:latin typeface="Politica"/>
                          <a:ea typeface="Politica"/>
                          <a:cs typeface="Politica"/>
                          <a:sym typeface="Politica"/>
                        </a:rPr>
                        <a:t>Materials</a:t>
                      </a:r>
                      <a:r>
                        <a:rPr lang="en-US" sz="1400" b="1" dirty="0">
                          <a:solidFill>
                            <a:srgbClr val="4F5AA7"/>
                          </a:solidFill>
                          <a:latin typeface="Politica"/>
                          <a:ea typeface="Politica"/>
                          <a:cs typeface="Politica"/>
                          <a:sym typeface="Politica"/>
                        </a:rPr>
                        <a:t>/requirements </a:t>
                      </a:r>
                      <a:endParaRPr sz="1400" b="1" dirty="0">
                        <a:solidFill>
                          <a:srgbClr val="4F5AA7"/>
                        </a:solidFill>
                        <a:latin typeface="Politica"/>
                        <a:ea typeface="Politica"/>
                        <a:cs typeface="Politica"/>
                        <a:sym typeface="Politica"/>
                      </a:endParaRPr>
                    </a:p>
                  </a:txBody>
                  <a:tcPr marL="91425" marR="91425" marT="91425" marB="91425" horzOverflow="overflow"/>
                </a:tc>
                <a:extLst>
                  <a:ext uri="{0D108BD9-81ED-4DB2-BD59-A6C34878D82A}">
                    <a16:rowId xmlns:a16="http://schemas.microsoft.com/office/drawing/2014/main" val="10000"/>
                  </a:ext>
                </a:extLst>
              </a:tr>
              <a:tr h="787083">
                <a:tc>
                  <a:txBody>
                    <a:bodyPr/>
                    <a:lstStyle/>
                    <a:p>
                      <a:pPr algn="l">
                        <a:defRPr sz="1800"/>
                      </a:pPr>
                      <a:r>
                        <a:rPr lang="en-US" sz="1400" b="0" dirty="0">
                          <a:solidFill>
                            <a:srgbClr val="4F5AA7"/>
                          </a:solidFill>
                          <a:latin typeface="Politica"/>
                          <a:ea typeface="Politica"/>
                          <a:cs typeface="Politica"/>
                          <a:sym typeface="Politica"/>
                        </a:rPr>
                        <a:t>5 </a:t>
                      </a:r>
                      <a:r>
                        <a:rPr sz="1400" b="0" dirty="0">
                          <a:solidFill>
                            <a:srgbClr val="4F5AA7"/>
                          </a:solidFill>
                          <a:latin typeface="Politica"/>
                          <a:ea typeface="Politica"/>
                          <a:cs typeface="Politica"/>
                          <a:sym typeface="Politica"/>
                        </a:rPr>
                        <a:t>min</a:t>
                      </a:r>
                    </a:p>
                  </a:txBody>
                  <a:tcPr marL="91425" marR="91425" marT="91425" marB="91425" horzOverflow="overflow"/>
                </a:tc>
                <a:tc>
                  <a:txBody>
                    <a:bodyPr/>
                    <a:lstStyle/>
                    <a:p>
                      <a:pPr marL="0" indent="0" algn="l">
                        <a:buFont typeface="Arial" panose="020B0604020202020204" pitchFamily="34" charset="0"/>
                        <a:buNone/>
                        <a:defRPr sz="1400">
                          <a:solidFill>
                            <a:srgbClr val="FFFFFF"/>
                          </a:solidFill>
                          <a:latin typeface="Politica"/>
                          <a:ea typeface="Politica"/>
                          <a:cs typeface="Politica"/>
                          <a:sym typeface="Politica"/>
                        </a:defRPr>
                      </a:pPr>
                      <a:r>
                        <a:rPr lang="en-US" b="0" dirty="0">
                          <a:solidFill>
                            <a:srgbClr val="4F5AA7"/>
                          </a:solidFill>
                        </a:rPr>
                        <a:t>1- </a:t>
                      </a:r>
                      <a:r>
                        <a:rPr b="0" dirty="0">
                          <a:solidFill>
                            <a:srgbClr val="4F5AA7"/>
                          </a:solidFill>
                        </a:rPr>
                        <a:t>Introduce yourself. </a:t>
                      </a:r>
                      <a:endParaRPr lang="en-US" b="0" dirty="0">
                        <a:solidFill>
                          <a:srgbClr val="4F5AA7"/>
                        </a:solidFill>
                      </a:endParaRPr>
                    </a:p>
                    <a:p>
                      <a:pPr marL="0" indent="0" algn="l">
                        <a:buFont typeface="Arial" panose="020B0604020202020204" pitchFamily="34" charset="0"/>
                        <a:buNone/>
                        <a:defRPr sz="1400">
                          <a:solidFill>
                            <a:srgbClr val="FFFFFF"/>
                          </a:solidFill>
                          <a:latin typeface="Politica"/>
                          <a:ea typeface="Politica"/>
                          <a:cs typeface="Politica"/>
                          <a:sym typeface="Politica"/>
                        </a:defRPr>
                      </a:pPr>
                      <a:r>
                        <a:rPr lang="en-US" b="0" dirty="0">
                          <a:solidFill>
                            <a:srgbClr val="4F5AA7"/>
                          </a:solidFill>
                        </a:rPr>
                        <a:t>2- Explain what we are going to do today.</a:t>
                      </a:r>
                    </a:p>
                  </a:txBody>
                  <a:tcPr marL="91425" marR="91425" marT="91425" marB="91425" horzOverflow="overflow"/>
                </a:tc>
                <a:tc>
                  <a:txBody>
                    <a:bodyPr/>
                    <a:lstStyle/>
                    <a:p>
                      <a:pPr algn="l">
                        <a:defRPr sz="1800"/>
                      </a:pPr>
                      <a:r>
                        <a:rPr lang="en-US" sz="1400" b="1" kern="0" dirty="0">
                          <a:solidFill>
                            <a:srgbClr val="4F5AA7"/>
                          </a:solidFill>
                          <a:latin typeface="Politica" panose="02000506060000020004" pitchFamily="2" charset="0"/>
                          <a:ea typeface="Lato"/>
                          <a:cs typeface="Lato"/>
                          <a:sym typeface="Lato"/>
                        </a:rPr>
                        <a:t>Computer, Internet connection.</a:t>
                      </a:r>
                      <a:endParaRPr sz="1400" b="0" dirty="0">
                        <a:solidFill>
                          <a:srgbClr val="4F5AA7"/>
                        </a:solidFill>
                        <a:latin typeface="Politica" panose="02000506060000020004" pitchFamily="2" charset="0"/>
                        <a:ea typeface="Lato"/>
                        <a:cs typeface="Lato"/>
                        <a:sym typeface="Lato"/>
                      </a:endParaRPr>
                    </a:p>
                  </a:txBody>
                  <a:tcPr marL="91425" marR="91425" marT="91425" marB="91425" horzOverflow="overflow"/>
                </a:tc>
                <a:extLst>
                  <a:ext uri="{0D108BD9-81ED-4DB2-BD59-A6C34878D82A}">
                    <a16:rowId xmlns:a16="http://schemas.microsoft.com/office/drawing/2014/main" val="10001"/>
                  </a:ext>
                </a:extLst>
              </a:tr>
              <a:tr h="0">
                <a:tc>
                  <a:txBody>
                    <a:bodyPr/>
                    <a:lstStyle/>
                    <a:p>
                      <a:pPr algn="l">
                        <a:defRPr sz="1800"/>
                      </a:pPr>
                      <a:r>
                        <a:rPr lang="en-US" sz="1400" b="0" dirty="0">
                          <a:solidFill>
                            <a:srgbClr val="4F5AA7"/>
                          </a:solidFill>
                          <a:latin typeface="Politica"/>
                          <a:ea typeface="Politica"/>
                          <a:cs typeface="Politica"/>
                          <a:sym typeface="Politica"/>
                        </a:rPr>
                        <a:t>20 min</a:t>
                      </a:r>
                      <a:endParaRPr sz="1400" b="0" dirty="0">
                        <a:solidFill>
                          <a:srgbClr val="4F5AA7"/>
                        </a:solidFill>
                        <a:latin typeface="Politica"/>
                        <a:ea typeface="Politica"/>
                        <a:cs typeface="Politica"/>
                        <a:sym typeface="Politica"/>
                      </a:endParaRPr>
                    </a:p>
                  </a:txBody>
                  <a:tcPr marL="91425" marR="91425" marT="91425" marB="91425" horzOverflow="overflow"/>
                </a:tc>
                <a:tc>
                  <a:txBody>
                    <a:bodyPr/>
                    <a:lstStyle/>
                    <a:p>
                      <a:pPr algn="l">
                        <a:defRPr sz="1800"/>
                      </a:pPr>
                      <a:r>
                        <a:rPr lang="en-US" sz="1400" b="1" dirty="0">
                          <a:solidFill>
                            <a:srgbClr val="4F5AA7"/>
                          </a:solidFill>
                          <a:latin typeface="Politica"/>
                          <a:ea typeface="Politica"/>
                          <a:cs typeface="Politica"/>
                          <a:sym typeface="Politica"/>
                        </a:rPr>
                        <a:t>Presentation :</a:t>
                      </a:r>
                    </a:p>
                    <a:p>
                      <a:pPr algn="l">
                        <a:defRPr sz="1800"/>
                      </a:pPr>
                      <a:r>
                        <a:rPr lang="en-US" sz="1400" b="0" i="0" u="none" strike="noStrike" cap="none" spc="0" baseline="0" dirty="0">
                          <a:solidFill>
                            <a:srgbClr val="4F5AA7"/>
                          </a:solidFill>
                          <a:effectLst/>
                          <a:uFillTx/>
                          <a:latin typeface="Politica" panose="02000506060000020004" pitchFamily="2" charset="0"/>
                          <a:ea typeface="+mj-ea"/>
                          <a:cs typeface="+mj-cs"/>
                          <a:sym typeface="Arial"/>
                        </a:rPr>
                        <a:t>1- Introduce the participants to Studio 5.</a:t>
                      </a:r>
                    </a:p>
                    <a:p>
                      <a:pPr algn="l">
                        <a:defRPr sz="1800"/>
                      </a:pPr>
                      <a:r>
                        <a:rPr lang="en-US" sz="1400" b="0" i="0" u="none" strike="noStrike" cap="none" spc="0" baseline="0" dirty="0">
                          <a:solidFill>
                            <a:srgbClr val="4F5AA7"/>
                          </a:solidFill>
                          <a:effectLst/>
                          <a:uFillTx/>
                          <a:latin typeface="Politica" panose="02000506060000020004" pitchFamily="2" charset="0"/>
                          <a:ea typeface="+mj-ea"/>
                          <a:cs typeface="+mj-cs"/>
                          <a:sym typeface="Arial"/>
                        </a:rPr>
                        <a:t>2- Introduce the participants to the concept of smart city and smart citizen . </a:t>
                      </a:r>
                    </a:p>
                    <a:p>
                      <a:pPr algn="l">
                        <a:defRPr sz="1800"/>
                      </a:pPr>
                      <a:r>
                        <a:rPr lang="en-US" sz="1400" b="0" i="0" u="none" strike="noStrike" cap="none" spc="0" baseline="0" dirty="0">
                          <a:solidFill>
                            <a:srgbClr val="4F5AA7"/>
                          </a:solidFill>
                          <a:effectLst/>
                          <a:uFillTx/>
                          <a:latin typeface="Politica" panose="02000506060000020004" pitchFamily="2" charset="0"/>
                          <a:ea typeface="+mj-ea"/>
                          <a:cs typeface="+mj-cs"/>
                          <a:sym typeface="Arial"/>
                        </a:rPr>
                        <a:t>3- Show the participants a video about the influence of mobile app development.</a:t>
                      </a:r>
                    </a:p>
                    <a:p>
                      <a:pPr algn="l">
                        <a:defRPr sz="1800"/>
                      </a:pPr>
                      <a:r>
                        <a:rPr lang="en-US" sz="1400" b="0" i="0" u="none" strike="noStrike" cap="none" spc="0" baseline="0" dirty="0">
                          <a:solidFill>
                            <a:srgbClr val="4F5AA7"/>
                          </a:solidFill>
                          <a:effectLst/>
                          <a:uFillTx/>
                          <a:latin typeface="Politica" panose="02000506060000020004" pitchFamily="2" charset="0"/>
                          <a:ea typeface="+mj-ea"/>
                          <a:cs typeface="+mj-cs"/>
                          <a:sym typeface="Arial"/>
                        </a:rPr>
                        <a:t>4-  Ask participants what is the meaning of programming.</a:t>
                      </a:r>
                    </a:p>
                    <a:p>
                      <a:pPr algn="l">
                        <a:defRPr sz="1800"/>
                      </a:pPr>
                      <a:r>
                        <a:rPr lang="en-US" sz="1400" b="0" i="0" u="none" strike="noStrike" cap="none" spc="0" baseline="0" dirty="0">
                          <a:solidFill>
                            <a:srgbClr val="4F5AA7"/>
                          </a:solidFill>
                          <a:effectLst/>
                          <a:uFillTx/>
                          <a:latin typeface="Politica" panose="02000506060000020004" pitchFamily="2" charset="0"/>
                          <a:ea typeface="+mj-ea"/>
                          <a:cs typeface="+mj-cs"/>
                          <a:sym typeface="Arial"/>
                        </a:rPr>
                        <a:t>5-  Introduce the participants to </a:t>
                      </a:r>
                      <a:r>
                        <a:rPr lang="en-US" sz="1400" b="0" i="0" u="none" strike="noStrike" cap="none" spc="0" baseline="0" dirty="0" err="1">
                          <a:solidFill>
                            <a:srgbClr val="4F5AA7"/>
                          </a:solidFill>
                          <a:effectLst/>
                          <a:uFillTx/>
                          <a:latin typeface="Politica" panose="02000506060000020004" pitchFamily="2" charset="0"/>
                          <a:ea typeface="+mj-ea"/>
                          <a:cs typeface="+mj-cs"/>
                          <a:sym typeface="Arial"/>
                        </a:rPr>
                        <a:t>Thunkable</a:t>
                      </a:r>
                      <a:r>
                        <a:rPr lang="en-US" sz="1400" b="0" i="0" u="none" strike="noStrike" cap="none" spc="0" baseline="0" dirty="0">
                          <a:solidFill>
                            <a:srgbClr val="4F5AA7"/>
                          </a:solidFill>
                          <a:effectLst/>
                          <a:uFillTx/>
                          <a:latin typeface="Politica" panose="02000506060000020004" pitchFamily="2" charset="0"/>
                          <a:ea typeface="+mj-ea"/>
                          <a:cs typeface="+mj-cs"/>
                          <a:sym typeface="Arial"/>
                        </a:rPr>
                        <a:t> platform then show a small video about </a:t>
                      </a:r>
                      <a:r>
                        <a:rPr lang="en-US" sz="1400" b="0" i="0" u="none" strike="noStrike" cap="none" spc="0" baseline="0" dirty="0" err="1">
                          <a:solidFill>
                            <a:srgbClr val="4F5AA7"/>
                          </a:solidFill>
                          <a:effectLst/>
                          <a:uFillTx/>
                          <a:latin typeface="Politica" panose="02000506060000020004" pitchFamily="2" charset="0"/>
                          <a:ea typeface="+mj-ea"/>
                          <a:cs typeface="+mj-cs"/>
                          <a:sym typeface="Arial"/>
                        </a:rPr>
                        <a:t>Thunkable</a:t>
                      </a:r>
                      <a:r>
                        <a:rPr lang="en-US" sz="1400" b="0" i="0" u="none" strike="noStrike" cap="none" spc="0" baseline="0" dirty="0">
                          <a:solidFill>
                            <a:srgbClr val="4F5AA7"/>
                          </a:solidFill>
                          <a:effectLst/>
                          <a:uFillTx/>
                          <a:latin typeface="Politica" panose="02000506060000020004" pitchFamily="2" charset="0"/>
                          <a:ea typeface="+mj-ea"/>
                          <a:cs typeface="+mj-cs"/>
                          <a:sym typeface="Arial"/>
                        </a:rPr>
                        <a:t>.</a:t>
                      </a:r>
                    </a:p>
                    <a:p>
                      <a:pPr algn="l">
                        <a:defRPr sz="1800"/>
                      </a:pPr>
                      <a:r>
                        <a:rPr lang="en-US" sz="1400" b="0" i="0" u="none" strike="noStrike" cap="none" spc="0" baseline="0" dirty="0">
                          <a:solidFill>
                            <a:srgbClr val="4F5AA7"/>
                          </a:solidFill>
                          <a:effectLst/>
                          <a:uFillTx/>
                          <a:latin typeface="Politica" panose="02000506060000020004" pitchFamily="2" charset="0"/>
                          <a:ea typeface="+mj-ea"/>
                          <a:cs typeface="+mj-cs"/>
                          <a:sym typeface="Arial"/>
                        </a:rPr>
                        <a:t>6- Introduce participants to flowcharts and show them the flowchart of the app we are creating.</a:t>
                      </a:r>
                    </a:p>
                    <a:p>
                      <a:pPr algn="l">
                        <a:defRPr sz="1800"/>
                      </a:pPr>
                      <a:r>
                        <a:rPr lang="en-US" sz="1400" b="0" i="0" u="none" strike="noStrike" cap="none" spc="0" baseline="0" dirty="0">
                          <a:solidFill>
                            <a:srgbClr val="4F5AA7"/>
                          </a:solidFill>
                          <a:effectLst/>
                          <a:uFillTx/>
                          <a:latin typeface="Politica" panose="02000506060000020004" pitchFamily="2" charset="0"/>
                          <a:ea typeface="+mj-ea"/>
                          <a:cs typeface="+mj-cs"/>
                          <a:sym typeface="Arial"/>
                        </a:rPr>
                        <a:t>7- Show the participant the user interface  of our app.</a:t>
                      </a:r>
                    </a:p>
                    <a:p>
                      <a:pPr algn="l">
                        <a:defRPr sz="1800"/>
                      </a:pPr>
                      <a:r>
                        <a:rPr lang="en-US" sz="1400" b="0" i="0" u="none" strike="noStrike" cap="none" spc="0" baseline="0" dirty="0">
                          <a:solidFill>
                            <a:srgbClr val="4F5AA7"/>
                          </a:solidFill>
                          <a:effectLst/>
                          <a:uFillTx/>
                          <a:latin typeface="Politica" panose="02000506060000020004" pitchFamily="2" charset="0"/>
                          <a:ea typeface="+mj-ea"/>
                          <a:cs typeface="+mj-cs"/>
                          <a:sym typeface="Arial"/>
                        </a:rPr>
                        <a:t>8- introduce the participant to some of the main UI elements and main blocks that can be used in </a:t>
                      </a:r>
                      <a:r>
                        <a:rPr lang="en-US" sz="1400" b="0" i="0" u="none" strike="noStrike" cap="none" spc="0" baseline="0" dirty="0" err="1">
                          <a:solidFill>
                            <a:srgbClr val="4F5AA7"/>
                          </a:solidFill>
                          <a:effectLst/>
                          <a:uFillTx/>
                          <a:latin typeface="Politica" panose="02000506060000020004" pitchFamily="2" charset="0"/>
                          <a:ea typeface="+mj-ea"/>
                          <a:cs typeface="+mj-cs"/>
                          <a:sym typeface="Arial"/>
                        </a:rPr>
                        <a:t>Thunkable</a:t>
                      </a:r>
                      <a:r>
                        <a:rPr lang="en-US" sz="1400" b="0" i="0" u="none" strike="noStrike" cap="none" spc="0" baseline="0" dirty="0">
                          <a:solidFill>
                            <a:srgbClr val="4F5AA7"/>
                          </a:solidFill>
                          <a:effectLst/>
                          <a:uFillTx/>
                          <a:latin typeface="Politica" panose="02000506060000020004" pitchFamily="2" charset="0"/>
                          <a:ea typeface="+mj-ea"/>
                          <a:cs typeface="+mj-cs"/>
                          <a:sym typeface="Arial"/>
                        </a:rPr>
                        <a:t>.</a:t>
                      </a:r>
                      <a:endParaRPr sz="1400" b="1" dirty="0">
                        <a:solidFill>
                          <a:srgbClr val="4F5AA7"/>
                        </a:solidFill>
                        <a:latin typeface="Politica"/>
                        <a:ea typeface="Politica"/>
                        <a:cs typeface="Politica"/>
                        <a:sym typeface="Politica"/>
                      </a:endParaRPr>
                    </a:p>
                  </a:txBody>
                  <a:tcPr marL="91425" marR="91425" marT="91425" marB="91425" horzOverflow="overflow"/>
                </a:tc>
                <a:tc>
                  <a:txBody>
                    <a:bodyPr/>
                    <a:lstStyle/>
                    <a:p>
                      <a:pPr algn="l">
                        <a:defRPr sz="1800"/>
                      </a:pPr>
                      <a:r>
                        <a:rPr lang="en-US" sz="1400" b="1" kern="0" dirty="0">
                          <a:solidFill>
                            <a:srgbClr val="4F5AA7"/>
                          </a:solidFill>
                          <a:latin typeface="Politica" panose="02000506060000020004" pitchFamily="2" charset="0"/>
                          <a:ea typeface="Lato"/>
                          <a:cs typeface="Lato"/>
                          <a:sym typeface="Lato"/>
                        </a:rPr>
                        <a:t>Computer, Internet connection.</a:t>
                      </a:r>
                      <a:endParaRPr lang="en-US" sz="1400" b="0" dirty="0">
                        <a:solidFill>
                          <a:srgbClr val="4F5AA7"/>
                        </a:solidFill>
                        <a:latin typeface="Politica" panose="02000506060000020004" pitchFamily="2" charset="0"/>
                        <a:ea typeface="Lato"/>
                        <a:cs typeface="Lato"/>
                        <a:sym typeface="Lato"/>
                      </a:endParaRPr>
                    </a:p>
                  </a:txBody>
                  <a:tcPr marL="91425" marR="91425" marT="91425" marB="91425" horzOverflow="overflow"/>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283697721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458A5727-5FF6-6C4C-9A0A-E4AD12041209}"/>
              </a:ext>
            </a:extLst>
          </p:cNvPr>
          <p:cNvSpPr txBox="1"/>
          <p:nvPr/>
        </p:nvSpPr>
        <p:spPr>
          <a:xfrm>
            <a:off x="243451" y="430852"/>
            <a:ext cx="8071944" cy="523220"/>
          </a:xfrm>
          <a:prstGeom prst="rect">
            <a:avLst/>
          </a:prstGeom>
          <a:noFill/>
        </p:spPr>
        <p:txBody>
          <a:bodyPr wrap="square" rtlCol="0">
            <a:spAutoFit/>
          </a:bodyPr>
          <a:lstStyle/>
          <a:p>
            <a:r>
              <a:rPr lang="en-US" sz="2800" b="1" dirty="0">
                <a:latin typeface="POLITICA-EXTRABOLD" panose="02000506060000020004" pitchFamily="2" charset="0"/>
                <a:ea typeface="GE SS TV Bold" panose="020A0503020102020204" pitchFamily="18" charset="-78"/>
                <a:cs typeface="GE SS TV Bold" panose="020A0503020102020204" pitchFamily="18" charset="-78"/>
              </a:rPr>
              <a:t> LESSON PLAN (</a:t>
            </a:r>
            <a:r>
              <a:rPr lang="en-US" sz="2800" b="1" dirty="0" err="1">
                <a:latin typeface="POLITICA-EXTRABOLD" panose="02000506060000020004" pitchFamily="2" charset="0"/>
                <a:ea typeface="GE SS TV Bold" panose="020A0503020102020204" pitchFamily="18" charset="-78"/>
                <a:cs typeface="GE SS TV Bold" panose="020A0503020102020204" pitchFamily="18" charset="-78"/>
              </a:rPr>
              <a:t>Pg</a:t>
            </a:r>
            <a:r>
              <a:rPr lang="en-US" sz="2800" b="1" dirty="0">
                <a:latin typeface="POLITICA-EXTRABOLD" panose="02000506060000020004" pitchFamily="2" charset="0"/>
                <a:ea typeface="GE SS TV Bold" panose="020A0503020102020204" pitchFamily="18" charset="-78"/>
                <a:cs typeface="GE SS TV Bold" panose="020A0503020102020204" pitchFamily="18" charset="-78"/>
              </a:rPr>
              <a:t> 3)</a:t>
            </a:r>
          </a:p>
        </p:txBody>
      </p:sp>
      <p:sp>
        <p:nvSpPr>
          <p:cNvPr id="2" name="TextBox 1">
            <a:extLst>
              <a:ext uri="{FF2B5EF4-FFF2-40B4-BE49-F238E27FC236}">
                <a16:creationId xmlns:a16="http://schemas.microsoft.com/office/drawing/2014/main" id="{E190F455-2DBD-5E47-916D-7DA5A21A8D94}"/>
              </a:ext>
            </a:extLst>
          </p:cNvPr>
          <p:cNvSpPr txBox="1"/>
          <p:nvPr/>
        </p:nvSpPr>
        <p:spPr>
          <a:xfrm>
            <a:off x="795130" y="1500809"/>
            <a:ext cx="10823713" cy="4313582"/>
          </a:xfrm>
          <a:prstGeom prst="rect">
            <a:avLst/>
          </a:prstGeom>
          <a:noFill/>
        </p:spPr>
        <p:txBody>
          <a:bodyPr wrap="square" rtlCol="0">
            <a:spAutoFit/>
          </a:bodyPr>
          <a:lstStyle/>
          <a:p>
            <a:endParaRPr lang="en-US" dirty="0"/>
          </a:p>
        </p:txBody>
      </p:sp>
      <p:graphicFrame>
        <p:nvGraphicFramePr>
          <p:cNvPr id="6" name="Google Shape;73;p14">
            <a:extLst>
              <a:ext uri="{FF2B5EF4-FFF2-40B4-BE49-F238E27FC236}">
                <a16:creationId xmlns:a16="http://schemas.microsoft.com/office/drawing/2014/main" id="{9DD8939A-FA90-4A45-B110-2DAA0B92DC60}"/>
              </a:ext>
            </a:extLst>
          </p:cNvPr>
          <p:cNvGraphicFramePr/>
          <p:nvPr>
            <p:extLst>
              <p:ext uri="{D42A27DB-BD31-4B8C-83A1-F6EECF244321}">
                <p14:modId xmlns:p14="http://schemas.microsoft.com/office/powerpoint/2010/main" val="1240127096"/>
              </p:ext>
            </p:extLst>
          </p:nvPr>
        </p:nvGraphicFramePr>
        <p:xfrm>
          <a:off x="573157" y="1649567"/>
          <a:ext cx="9746232" cy="4164824"/>
        </p:xfrm>
        <a:graphic>
          <a:graphicData uri="http://schemas.openxmlformats.org/drawingml/2006/table">
            <a:tbl>
              <a:tblPr/>
              <a:tblGrid>
                <a:gridCol w="1254032">
                  <a:extLst>
                    <a:ext uri="{9D8B030D-6E8A-4147-A177-3AD203B41FA5}">
                      <a16:colId xmlns:a16="http://schemas.microsoft.com/office/drawing/2014/main" val="20000"/>
                    </a:ext>
                  </a:extLst>
                </a:gridCol>
                <a:gridCol w="5587275">
                  <a:extLst>
                    <a:ext uri="{9D8B030D-6E8A-4147-A177-3AD203B41FA5}">
                      <a16:colId xmlns:a16="http://schemas.microsoft.com/office/drawing/2014/main" val="20001"/>
                    </a:ext>
                  </a:extLst>
                </a:gridCol>
                <a:gridCol w="2904925">
                  <a:extLst>
                    <a:ext uri="{9D8B030D-6E8A-4147-A177-3AD203B41FA5}">
                      <a16:colId xmlns:a16="http://schemas.microsoft.com/office/drawing/2014/main" val="20002"/>
                    </a:ext>
                  </a:extLst>
                </a:gridCol>
              </a:tblGrid>
              <a:tr h="378951">
                <a:tc>
                  <a:txBody>
                    <a:bodyPr/>
                    <a:lstStyle/>
                    <a:p>
                      <a:pPr algn="l">
                        <a:defRPr sz="1800"/>
                      </a:pPr>
                      <a:r>
                        <a:rPr sz="1400" b="1" dirty="0">
                          <a:solidFill>
                            <a:srgbClr val="4F5AA7"/>
                          </a:solidFill>
                          <a:latin typeface="Politica"/>
                          <a:ea typeface="Politica"/>
                          <a:cs typeface="Politica"/>
                          <a:sym typeface="Politica"/>
                        </a:rPr>
                        <a:t> Time / Duration</a:t>
                      </a:r>
                    </a:p>
                  </a:txBody>
                  <a:tcPr marL="91425" marR="91425" marT="91425" marB="91425" horzOverflow="overflow"/>
                </a:tc>
                <a:tc>
                  <a:txBody>
                    <a:bodyPr/>
                    <a:lstStyle/>
                    <a:p>
                      <a:pPr algn="l">
                        <a:defRPr sz="1800"/>
                      </a:pPr>
                      <a:r>
                        <a:rPr sz="1400" b="1" dirty="0">
                          <a:solidFill>
                            <a:srgbClr val="4F5AA7"/>
                          </a:solidFill>
                          <a:latin typeface="Politica"/>
                          <a:ea typeface="Politica"/>
                          <a:cs typeface="Politica"/>
                          <a:sym typeface="Politica"/>
                        </a:rPr>
                        <a:t>Activity</a:t>
                      </a:r>
                    </a:p>
                  </a:txBody>
                  <a:tcPr marL="91425" marR="91425" marT="91425" marB="91425" horzOverflow="overflow"/>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sz="1800"/>
                      </a:pPr>
                      <a:r>
                        <a:rPr lang="en-US" sz="1400" b="1" dirty="0">
                          <a:solidFill>
                            <a:srgbClr val="4F5AA7"/>
                          </a:solidFill>
                          <a:latin typeface="Politica"/>
                          <a:ea typeface="Politica"/>
                          <a:cs typeface="Politica"/>
                          <a:sym typeface="Politica"/>
                        </a:rPr>
                        <a:t>Materials/requirements </a:t>
                      </a:r>
                    </a:p>
                  </a:txBody>
                  <a:tcPr marL="91425" marR="91425" marT="91425" marB="91425" horzOverflow="overflow"/>
                </a:tc>
                <a:extLst>
                  <a:ext uri="{0D108BD9-81ED-4DB2-BD59-A6C34878D82A}">
                    <a16:rowId xmlns:a16="http://schemas.microsoft.com/office/drawing/2014/main" val="10000"/>
                  </a:ext>
                </a:extLst>
              </a:tr>
              <a:tr h="1469882">
                <a:tc>
                  <a:txBody>
                    <a:bodyPr/>
                    <a:lstStyle/>
                    <a:p>
                      <a:pPr algn="l">
                        <a:defRPr sz="1800"/>
                      </a:pPr>
                      <a:r>
                        <a:rPr lang="en-US" sz="1400" dirty="0">
                          <a:solidFill>
                            <a:srgbClr val="4F5AA7"/>
                          </a:solidFill>
                          <a:latin typeface="Politica"/>
                          <a:ea typeface="Politica"/>
                          <a:cs typeface="Politica"/>
                          <a:sym typeface="Politica"/>
                        </a:rPr>
                        <a:t> 85 min</a:t>
                      </a:r>
                    </a:p>
                    <a:p>
                      <a:pPr algn="l">
                        <a:defRPr sz="1800"/>
                      </a:pPr>
                      <a:endParaRPr lang="en-US" sz="1400" dirty="0">
                        <a:solidFill>
                          <a:srgbClr val="4F5AA7"/>
                        </a:solidFill>
                        <a:latin typeface="Politica"/>
                        <a:ea typeface="Politica"/>
                        <a:cs typeface="Politica"/>
                        <a:sym typeface="Politica"/>
                      </a:endParaRPr>
                    </a:p>
                    <a:p>
                      <a:pPr algn="l">
                        <a:defRPr sz="1800"/>
                      </a:pPr>
                      <a:endParaRPr lang="en-US" sz="1400" dirty="0">
                        <a:solidFill>
                          <a:srgbClr val="4F5AA7"/>
                        </a:solidFill>
                        <a:latin typeface="Politica"/>
                        <a:ea typeface="Politica"/>
                        <a:cs typeface="Politica"/>
                        <a:sym typeface="Politica"/>
                      </a:endParaRPr>
                    </a:p>
                    <a:p>
                      <a:pPr algn="l">
                        <a:defRPr sz="1800"/>
                      </a:pPr>
                      <a:endParaRPr lang="en-US" sz="1400" dirty="0">
                        <a:solidFill>
                          <a:srgbClr val="4F5AA7"/>
                        </a:solidFill>
                        <a:latin typeface="Politica"/>
                        <a:ea typeface="Politica"/>
                        <a:cs typeface="Politica"/>
                        <a:sym typeface="Politica"/>
                      </a:endParaRPr>
                    </a:p>
                    <a:p>
                      <a:pPr algn="l">
                        <a:defRPr sz="1800"/>
                      </a:pPr>
                      <a:endParaRPr lang="en-US" sz="1400" dirty="0">
                        <a:solidFill>
                          <a:srgbClr val="4F5AA7"/>
                        </a:solidFill>
                        <a:latin typeface="Politica"/>
                        <a:ea typeface="Politica"/>
                        <a:cs typeface="Politica"/>
                        <a:sym typeface="Politica"/>
                      </a:endParaRPr>
                    </a:p>
                    <a:p>
                      <a:pPr algn="l">
                        <a:defRPr sz="1800"/>
                      </a:pPr>
                      <a:endParaRPr lang="en-US" sz="1400" dirty="0">
                        <a:solidFill>
                          <a:srgbClr val="4F5AA7"/>
                        </a:solidFill>
                        <a:latin typeface="Politica"/>
                        <a:ea typeface="Politica"/>
                        <a:cs typeface="Politica"/>
                        <a:sym typeface="Politica"/>
                      </a:endParaRPr>
                    </a:p>
                    <a:p>
                      <a:pPr algn="l">
                        <a:defRPr sz="1800"/>
                      </a:pPr>
                      <a:endParaRPr lang="en-US" sz="1400" dirty="0">
                        <a:solidFill>
                          <a:srgbClr val="4F5AA7"/>
                        </a:solidFill>
                        <a:latin typeface="Politica"/>
                        <a:ea typeface="Politica"/>
                        <a:cs typeface="Politica"/>
                        <a:sym typeface="Politica"/>
                      </a:endParaRPr>
                    </a:p>
                    <a:p>
                      <a:pPr algn="l">
                        <a:defRPr sz="1800"/>
                      </a:pPr>
                      <a:endParaRPr lang="en-US" sz="1400" dirty="0">
                        <a:solidFill>
                          <a:srgbClr val="4F5AA7"/>
                        </a:solidFill>
                        <a:latin typeface="Politica"/>
                        <a:ea typeface="Politica"/>
                        <a:cs typeface="Politica"/>
                        <a:sym typeface="Politica"/>
                      </a:endParaRPr>
                    </a:p>
                    <a:p>
                      <a:pPr algn="l">
                        <a:defRPr sz="1800"/>
                      </a:pPr>
                      <a:endParaRPr lang="en-US" sz="1400" dirty="0">
                        <a:solidFill>
                          <a:srgbClr val="4F5AA7"/>
                        </a:solidFill>
                        <a:latin typeface="Politica"/>
                        <a:ea typeface="Politica"/>
                        <a:cs typeface="Politica"/>
                        <a:sym typeface="Politica"/>
                      </a:endParaRPr>
                    </a:p>
                    <a:p>
                      <a:pPr algn="l">
                        <a:defRPr sz="1800"/>
                      </a:pPr>
                      <a:endParaRPr lang="en-US" sz="1400" dirty="0">
                        <a:solidFill>
                          <a:srgbClr val="4F5AA7"/>
                        </a:solidFill>
                        <a:latin typeface="Politica"/>
                        <a:ea typeface="Politica"/>
                        <a:cs typeface="Politica"/>
                        <a:sym typeface="Politica"/>
                      </a:endParaRPr>
                    </a:p>
                    <a:p>
                      <a:pPr algn="l">
                        <a:defRPr sz="1800"/>
                      </a:pPr>
                      <a:endParaRPr lang="en-US" sz="1400" dirty="0">
                        <a:solidFill>
                          <a:srgbClr val="4F5AA7"/>
                        </a:solidFill>
                        <a:latin typeface="Politica"/>
                        <a:ea typeface="Politica"/>
                        <a:cs typeface="Politica"/>
                        <a:sym typeface="Politica"/>
                      </a:endParaRPr>
                    </a:p>
                    <a:p>
                      <a:pPr algn="l">
                        <a:defRPr sz="1800"/>
                      </a:pPr>
                      <a:endParaRPr lang="en-US" sz="1400" dirty="0">
                        <a:solidFill>
                          <a:srgbClr val="4F5AA7"/>
                        </a:solidFill>
                        <a:latin typeface="Politica"/>
                        <a:ea typeface="Politica"/>
                        <a:cs typeface="Politica"/>
                        <a:sym typeface="Politica"/>
                      </a:endParaRPr>
                    </a:p>
                    <a:p>
                      <a:pPr algn="l">
                        <a:defRPr sz="1800"/>
                      </a:pPr>
                      <a:endParaRPr lang="en-US" sz="1400" dirty="0">
                        <a:solidFill>
                          <a:srgbClr val="4F5AA7"/>
                        </a:solidFill>
                        <a:latin typeface="Politica"/>
                        <a:ea typeface="Politica"/>
                        <a:cs typeface="Politica"/>
                        <a:sym typeface="Politica"/>
                      </a:endParaRPr>
                    </a:p>
                    <a:p>
                      <a:pPr algn="l">
                        <a:defRPr sz="1800"/>
                      </a:pPr>
                      <a:endParaRPr sz="1400" dirty="0">
                        <a:solidFill>
                          <a:srgbClr val="4F5AA7"/>
                        </a:solidFill>
                        <a:latin typeface="Politica"/>
                        <a:ea typeface="Politica"/>
                        <a:cs typeface="Politica"/>
                        <a:sym typeface="Politica"/>
                      </a:endParaRPr>
                    </a:p>
                  </a:txBody>
                  <a:tcPr marL="91425" marR="91425" marT="91425" marB="91425" horzOverflow="overflow"/>
                </a:tc>
                <a:tc>
                  <a:txBody>
                    <a:bodyPr/>
                    <a:lstStyle/>
                    <a:p>
                      <a:pPr algn="l">
                        <a:defRPr sz="1800"/>
                      </a:pPr>
                      <a:r>
                        <a:rPr lang="en-US" sz="1400" b="0" dirty="0">
                          <a:solidFill>
                            <a:srgbClr val="4F5AA7"/>
                          </a:solidFill>
                          <a:latin typeface="Politica"/>
                          <a:ea typeface="Politica"/>
                          <a:cs typeface="Politica"/>
                          <a:sym typeface="Politica"/>
                        </a:rPr>
                        <a:t>1- Show participants </a:t>
                      </a:r>
                      <a:r>
                        <a:rPr lang="en-US" sz="1400" b="0" dirty="0" err="1">
                          <a:solidFill>
                            <a:srgbClr val="4F5AA7"/>
                          </a:solidFill>
                          <a:latin typeface="Politica"/>
                          <a:ea typeface="Politica"/>
                          <a:cs typeface="Politica"/>
                          <a:sym typeface="Politica"/>
                        </a:rPr>
                        <a:t>Thunkable</a:t>
                      </a:r>
                      <a:r>
                        <a:rPr lang="en-US" sz="1400" b="0" dirty="0">
                          <a:solidFill>
                            <a:srgbClr val="4F5AA7"/>
                          </a:solidFill>
                          <a:latin typeface="Politica"/>
                          <a:ea typeface="Politica"/>
                          <a:cs typeface="Politica"/>
                          <a:sym typeface="Politica"/>
                        </a:rPr>
                        <a:t> platform and its main feature.</a:t>
                      </a:r>
                    </a:p>
                    <a:p>
                      <a:pPr algn="l">
                        <a:defRPr sz="1800"/>
                      </a:pPr>
                      <a:r>
                        <a:rPr lang="en-US" sz="1400" b="0" dirty="0">
                          <a:solidFill>
                            <a:srgbClr val="4F5AA7"/>
                          </a:solidFill>
                          <a:latin typeface="Politica"/>
                          <a:ea typeface="Politica"/>
                          <a:cs typeface="Politica"/>
                          <a:sym typeface="Politica"/>
                        </a:rPr>
                        <a:t>2- Desing the user interface of  the app with the participants.</a:t>
                      </a:r>
                    </a:p>
                    <a:p>
                      <a:pPr algn="l">
                        <a:defRPr sz="1800"/>
                      </a:pPr>
                      <a:r>
                        <a:rPr lang="en-US" sz="1400" b="0" dirty="0">
                          <a:solidFill>
                            <a:srgbClr val="4F5AA7"/>
                          </a:solidFill>
                          <a:latin typeface="Politica"/>
                          <a:ea typeface="Politica"/>
                          <a:cs typeface="Politica"/>
                          <a:sym typeface="Politica"/>
                        </a:rPr>
                        <a:t>3- import all the assets needed for the app.</a:t>
                      </a:r>
                    </a:p>
                    <a:p>
                      <a:pPr algn="l">
                        <a:defRPr sz="1800"/>
                      </a:pPr>
                      <a:r>
                        <a:rPr lang="en-US" sz="1400" b="0" dirty="0">
                          <a:solidFill>
                            <a:srgbClr val="4F5AA7"/>
                          </a:solidFill>
                          <a:latin typeface="Politica"/>
                          <a:ea typeface="Politica"/>
                          <a:cs typeface="Politica"/>
                          <a:sym typeface="Politica"/>
                        </a:rPr>
                        <a:t>4- Start coding the first screen by initializing the needed variables.</a:t>
                      </a:r>
                    </a:p>
                    <a:p>
                      <a:pPr algn="l">
                        <a:defRPr sz="1800"/>
                      </a:pPr>
                      <a:r>
                        <a:rPr lang="en-US" sz="1400" b="0" dirty="0">
                          <a:solidFill>
                            <a:srgbClr val="4F5AA7"/>
                          </a:solidFill>
                          <a:latin typeface="Politica"/>
                          <a:ea typeface="Politica"/>
                          <a:cs typeface="Politica"/>
                          <a:sym typeface="Politica"/>
                        </a:rPr>
                        <a:t>5- Code the on screen start and on screen open handlers.</a:t>
                      </a:r>
                    </a:p>
                    <a:p>
                      <a:pPr algn="l">
                        <a:defRPr sz="1800"/>
                      </a:pPr>
                      <a:r>
                        <a:rPr lang="en-US" sz="1400" b="0" dirty="0">
                          <a:solidFill>
                            <a:srgbClr val="4F5AA7"/>
                          </a:solidFill>
                          <a:latin typeface="Politica"/>
                          <a:ea typeface="Politica"/>
                          <a:cs typeface="Politica"/>
                          <a:sym typeface="Politica"/>
                        </a:rPr>
                        <a:t>6-Code the search button handler and make it navigate to the next screen after validating the user input.</a:t>
                      </a:r>
                    </a:p>
                    <a:p>
                      <a:pPr algn="l">
                        <a:defRPr sz="1800"/>
                      </a:pPr>
                      <a:r>
                        <a:rPr lang="en-US" sz="1400" b="0" dirty="0">
                          <a:solidFill>
                            <a:srgbClr val="4F5AA7"/>
                          </a:solidFill>
                          <a:latin typeface="Politica"/>
                          <a:ea typeface="Politica"/>
                          <a:cs typeface="Politica"/>
                          <a:sym typeface="Politica"/>
                        </a:rPr>
                        <a:t>7- initialize the variables of the second screen.</a:t>
                      </a:r>
                    </a:p>
                    <a:p>
                      <a:pPr algn="l">
                        <a:defRPr sz="1800"/>
                      </a:pPr>
                      <a:r>
                        <a:rPr lang="en-US" sz="1400" b="0" dirty="0">
                          <a:solidFill>
                            <a:srgbClr val="4F5AA7"/>
                          </a:solidFill>
                          <a:latin typeface="Politica"/>
                          <a:ea typeface="Politica"/>
                          <a:cs typeface="Politica"/>
                          <a:sym typeface="Politica"/>
                        </a:rPr>
                        <a:t>8- Code the on screen opens handler.</a:t>
                      </a:r>
                    </a:p>
                    <a:p>
                      <a:pPr algn="l">
                        <a:defRPr sz="1800"/>
                      </a:pPr>
                      <a:r>
                        <a:rPr lang="en-US" sz="1400" b="0" dirty="0">
                          <a:solidFill>
                            <a:srgbClr val="4F5AA7"/>
                          </a:solidFill>
                          <a:latin typeface="Politica"/>
                          <a:ea typeface="Politica"/>
                          <a:cs typeface="Politica"/>
                          <a:sym typeface="Politica"/>
                        </a:rPr>
                        <a:t>9- Create the find plant function and code it.</a:t>
                      </a:r>
                    </a:p>
                    <a:p>
                      <a:pPr algn="l">
                        <a:defRPr sz="1800"/>
                      </a:pPr>
                      <a:r>
                        <a:rPr lang="en-US" sz="1400" b="0" dirty="0">
                          <a:solidFill>
                            <a:srgbClr val="4F5AA7"/>
                          </a:solidFill>
                          <a:latin typeface="Politica"/>
                          <a:ea typeface="Politica"/>
                          <a:cs typeface="Politica"/>
                          <a:sym typeface="Politica"/>
                        </a:rPr>
                        <a:t>10- Code the back button.</a:t>
                      </a:r>
                    </a:p>
                  </a:txBody>
                  <a:tcPr marL="91425" marR="91425" marT="91425" marB="91425" horzOverflow="overflow"/>
                </a:tc>
                <a:tc>
                  <a:txBody>
                    <a:bodyPr/>
                    <a:lstStyle/>
                    <a:p>
                      <a:pPr algn="l">
                        <a:defRPr sz="1800"/>
                      </a:pPr>
                      <a:r>
                        <a:rPr lang="en-US" sz="1400" b="1" kern="0" dirty="0">
                          <a:solidFill>
                            <a:srgbClr val="4F5AA7"/>
                          </a:solidFill>
                          <a:latin typeface="Politica" panose="02000506060000020004" pitchFamily="2" charset="0"/>
                          <a:ea typeface="Lato"/>
                          <a:cs typeface="Lato"/>
                          <a:sym typeface="Lato"/>
                        </a:rPr>
                        <a:t>Computer, Internet connection.</a:t>
                      </a:r>
                      <a:endParaRPr lang="en-US" sz="1400" b="0" dirty="0">
                        <a:solidFill>
                          <a:srgbClr val="4F5AA7"/>
                        </a:solidFill>
                        <a:latin typeface="Politica" panose="02000506060000020004" pitchFamily="2" charset="0"/>
                        <a:ea typeface="Lato"/>
                        <a:cs typeface="Lato"/>
                        <a:sym typeface="Lato"/>
                      </a:endParaRPr>
                    </a:p>
                  </a:txBody>
                  <a:tcPr marL="91425" marR="91425" marT="91425" marB="91425" horzOverflow="overflow"/>
                </a:tc>
                <a:extLst>
                  <a:ext uri="{0D108BD9-81ED-4DB2-BD59-A6C34878D82A}">
                    <a16:rowId xmlns:a16="http://schemas.microsoft.com/office/drawing/2014/main" val="1358293293"/>
                  </a:ext>
                </a:extLst>
              </a:tr>
              <a:tr h="598724">
                <a:tc>
                  <a:txBody>
                    <a:bodyPr/>
                    <a:lstStyle/>
                    <a:p>
                      <a:pPr algn="l">
                        <a:defRPr sz="1800"/>
                      </a:pPr>
                      <a:r>
                        <a:rPr lang="en-US" sz="1400" dirty="0">
                          <a:solidFill>
                            <a:srgbClr val="4F5AA7"/>
                          </a:solidFill>
                          <a:latin typeface="Politica"/>
                          <a:ea typeface="Politica"/>
                          <a:cs typeface="Politica"/>
                          <a:sym typeface="Politica"/>
                        </a:rPr>
                        <a:t>10 min </a:t>
                      </a:r>
                      <a:endParaRPr sz="1400" dirty="0">
                        <a:solidFill>
                          <a:srgbClr val="4F5AA7"/>
                        </a:solidFill>
                        <a:latin typeface="Politica"/>
                        <a:ea typeface="Politica"/>
                        <a:cs typeface="Politica"/>
                        <a:sym typeface="Politica"/>
                      </a:endParaRPr>
                    </a:p>
                  </a:txBody>
                  <a:tcPr marL="91425" marR="91425" marT="91425" marB="91425" horzOverflow="overflow"/>
                </a:tc>
                <a:tc>
                  <a:txBody>
                    <a:bodyPr/>
                    <a:lstStyle/>
                    <a:p>
                      <a:pPr algn="l">
                        <a:defRPr sz="1800"/>
                      </a:pPr>
                      <a:r>
                        <a:rPr lang="en-US" sz="1400" dirty="0">
                          <a:solidFill>
                            <a:srgbClr val="4F5AA7"/>
                          </a:solidFill>
                          <a:latin typeface="Politica"/>
                          <a:ea typeface="Politica"/>
                          <a:cs typeface="Politica"/>
                          <a:sym typeface="Politica"/>
                        </a:rPr>
                        <a:t>Challenge participants to find ways to optimize the app and improve it.</a:t>
                      </a:r>
                    </a:p>
                  </a:txBody>
                  <a:tcPr marL="91425" marR="91425" marT="91425" marB="91425" horzOverflow="overflow"/>
                </a:tc>
                <a:tc>
                  <a:txBody>
                    <a:bodyPr/>
                    <a:lstStyle/>
                    <a:p>
                      <a:pPr algn="l">
                        <a:defRPr sz="1800"/>
                      </a:pPr>
                      <a:r>
                        <a:rPr lang="en-US" sz="1400" b="1" kern="0" dirty="0">
                          <a:solidFill>
                            <a:srgbClr val="4F5AA7"/>
                          </a:solidFill>
                          <a:latin typeface="Politica" panose="02000506060000020004" pitchFamily="2" charset="0"/>
                          <a:ea typeface="Lato"/>
                          <a:cs typeface="Lato"/>
                          <a:sym typeface="Lato"/>
                        </a:rPr>
                        <a:t>Computer, Internet connection.</a:t>
                      </a:r>
                      <a:endParaRPr lang="en-US" sz="1400" b="0" dirty="0">
                        <a:solidFill>
                          <a:srgbClr val="4F5AA7"/>
                        </a:solidFill>
                        <a:latin typeface="Politica" panose="02000506060000020004" pitchFamily="2" charset="0"/>
                        <a:ea typeface="Lato"/>
                        <a:cs typeface="Lato"/>
                        <a:sym typeface="Lato"/>
                      </a:endParaRPr>
                    </a:p>
                  </a:txBody>
                  <a:tcPr marL="91425" marR="91425" marT="91425" marB="91425" horzOverflow="overflow"/>
                </a:tc>
                <a:extLst>
                  <a:ext uri="{0D108BD9-81ED-4DB2-BD59-A6C34878D82A}">
                    <a16:rowId xmlns:a16="http://schemas.microsoft.com/office/drawing/2014/main" val="2677463817"/>
                  </a:ext>
                </a:extLst>
              </a:tr>
            </a:tbl>
          </a:graphicData>
        </a:graphic>
      </p:graphicFrame>
    </p:spTree>
    <p:extLst>
      <p:ext uri="{BB962C8B-B14F-4D97-AF65-F5344CB8AC3E}">
        <p14:creationId xmlns:p14="http://schemas.microsoft.com/office/powerpoint/2010/main" val="226518179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9AFE82D-40E8-234C-B257-480F28C632DE}"/>
              </a:ext>
            </a:extLst>
          </p:cNvPr>
          <p:cNvSpPr txBox="1"/>
          <p:nvPr/>
        </p:nvSpPr>
        <p:spPr>
          <a:xfrm>
            <a:off x="7062952" y="3281856"/>
            <a:ext cx="4204138" cy="1015663"/>
          </a:xfrm>
          <a:prstGeom prst="rect">
            <a:avLst/>
          </a:prstGeom>
          <a:noFill/>
        </p:spPr>
        <p:txBody>
          <a:bodyPr wrap="square" rtlCol="0">
            <a:spAutoFit/>
          </a:bodyPr>
          <a:lstStyle/>
          <a:p>
            <a:pPr algn="r" rtl="1"/>
            <a:r>
              <a:rPr lang="en-US" sz="6000" b="1" dirty="0">
                <a:solidFill>
                  <a:schemeClr val="bg1"/>
                </a:solidFill>
                <a:latin typeface="Politica" panose="02000506060000020004" pitchFamily="2" charset="0"/>
                <a:ea typeface="GE SS TV Bold" panose="020A0503020102020204" pitchFamily="18" charset="-78"/>
                <a:cs typeface="GE SS TV Bold" panose="020A0503020102020204" pitchFamily="18" charset="-78"/>
              </a:rPr>
              <a:t>THANK YOU</a:t>
            </a:r>
            <a:endParaRPr lang="ar-SA" sz="6000" b="1" dirty="0">
              <a:solidFill>
                <a:schemeClr val="bg1"/>
              </a:solidFill>
              <a:latin typeface="Politica" panose="02000506060000020004" pitchFamily="2" charset="0"/>
              <a:ea typeface="GE SS TV Bold" panose="020A0503020102020204" pitchFamily="18" charset="-78"/>
              <a:cs typeface="GE SS TV Bold" panose="020A0503020102020204" pitchFamily="18" charset="-78"/>
            </a:endParaRPr>
          </a:p>
        </p:txBody>
      </p:sp>
    </p:spTree>
    <p:extLst>
      <p:ext uri="{BB962C8B-B14F-4D97-AF65-F5344CB8AC3E}">
        <p14:creationId xmlns:p14="http://schemas.microsoft.com/office/powerpoint/2010/main" val="308560864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239</TotalTime>
  <Words>434</Words>
  <Application>Microsoft Office PowerPoint</Application>
  <PresentationFormat>Widescreen</PresentationFormat>
  <Paragraphs>58</Paragraphs>
  <Slides>5</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5</vt:i4>
      </vt:variant>
    </vt:vector>
  </HeadingPairs>
  <TitlesOfParts>
    <vt:vector size="12" baseType="lpstr">
      <vt:lpstr>Arial</vt:lpstr>
      <vt:lpstr>Calibri</vt:lpstr>
      <vt:lpstr>Calibri Light</vt:lpstr>
      <vt:lpstr>Lato</vt:lpstr>
      <vt:lpstr>Politica</vt:lpstr>
      <vt:lpstr>POLITICA-EXTRABOLD</vt:lpstr>
      <vt:lpstr>Office Theme</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Mohammed Mohammed</cp:lastModifiedBy>
  <cp:revision>18</cp:revision>
  <dcterms:created xsi:type="dcterms:W3CDTF">2023-08-10T11:19:01Z</dcterms:created>
  <dcterms:modified xsi:type="dcterms:W3CDTF">2024-02-12T07:07:29Z</dcterms:modified>
</cp:coreProperties>
</file>