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7" r:id="rId3"/>
    <p:sldId id="268" r:id="rId4"/>
    <p:sldId id="269" r:id="rId5"/>
    <p:sldId id="270" r:id="rId6"/>
    <p:sldId id="271" r:id="rId7"/>
    <p:sldId id="272" r:id="rId8"/>
    <p:sldId id="273" r:id="rId9"/>
    <p:sldId id="274" r:id="rId10"/>
    <p:sldId id="275" r:id="rId11"/>
    <p:sldId id="276" r:id="rId12"/>
    <p:sldId id="277" r:id="rId13"/>
    <p:sldId id="278" r:id="rId14"/>
    <p:sldId id="265"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59C9"/>
    <a:srgbClr val="8E99DE"/>
    <a:srgbClr val="8591DB"/>
    <a:srgbClr val="6A79D3"/>
    <a:srgbClr val="B6BDEA"/>
    <a:srgbClr val="F4F4F5"/>
    <a:srgbClr val="4F5A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71D88-513C-459B-B39E-BED676DAE7A3}" v="1" dt="2024-02-12T10:23:59.3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327"/>
  </p:normalViewPr>
  <p:slideViewPr>
    <p:cSldViewPr snapToGrid="0" snapToObjects="1">
      <p:cViewPr varScale="1">
        <p:scale>
          <a:sx n="109" d="100"/>
          <a:sy n="109" d="100"/>
        </p:scale>
        <p:origin x="100" y="1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Zaid Abusini" userId="094ac0d8-3c32-4d19-8cdd-f5a50fb8084c" providerId="ADAL" clId="{38C77BD5-111B-446B-90FE-4A5AFF537C67}"/>
    <pc:docChg chg="undo custSel modSld">
      <pc:chgData name="Zaid Abusini" userId="094ac0d8-3c32-4d19-8cdd-f5a50fb8084c" providerId="ADAL" clId="{38C77BD5-111B-446B-90FE-4A5AFF537C67}" dt="2023-11-16T10:23:33.989" v="4094" actId="20577"/>
      <pc:docMkLst>
        <pc:docMk/>
      </pc:docMkLst>
      <pc:sldChg chg="modSp mod">
        <pc:chgData name="Zaid Abusini" userId="094ac0d8-3c32-4d19-8cdd-f5a50fb8084c" providerId="ADAL" clId="{38C77BD5-111B-446B-90FE-4A5AFF537C67}" dt="2023-11-16T10:04:54.957" v="1666" actId="20577"/>
        <pc:sldMkLst>
          <pc:docMk/>
          <pc:sldMk cId="1301436504" sldId="267"/>
        </pc:sldMkLst>
        <pc:spChg chg="mod">
          <ac:chgData name="Zaid Abusini" userId="094ac0d8-3c32-4d19-8cdd-f5a50fb8084c" providerId="ADAL" clId="{38C77BD5-111B-446B-90FE-4A5AFF537C67}" dt="2023-11-15T11:33:28.087" v="129" actId="20577"/>
          <ac:spMkLst>
            <pc:docMk/>
            <pc:sldMk cId="1301436504" sldId="267"/>
            <ac:spMk id="3" creationId="{458A5727-5FF6-6C4C-9A0A-E4AD12041209}"/>
          </ac:spMkLst>
        </pc:spChg>
        <pc:spChg chg="mod">
          <ac:chgData name="Zaid Abusini" userId="094ac0d8-3c32-4d19-8cdd-f5a50fb8084c" providerId="ADAL" clId="{38C77BD5-111B-446B-90FE-4A5AFF537C67}" dt="2023-11-16T10:04:54.957" v="1666" actId="20577"/>
          <ac:spMkLst>
            <pc:docMk/>
            <pc:sldMk cId="1301436504" sldId="267"/>
            <ac:spMk id="6" creationId="{FEE3C3D4-BB2E-2048-9158-BA0A8C70E1BD}"/>
          </ac:spMkLst>
        </pc:spChg>
      </pc:sldChg>
      <pc:sldChg chg="modSp mod">
        <pc:chgData name="Zaid Abusini" userId="094ac0d8-3c32-4d19-8cdd-f5a50fb8084c" providerId="ADAL" clId="{38C77BD5-111B-446B-90FE-4A5AFF537C67}" dt="2023-11-16T10:23:25.511" v="4090" actId="20577"/>
        <pc:sldMkLst>
          <pc:docMk/>
          <pc:sldMk cId="2836977215" sldId="268"/>
        </pc:sldMkLst>
        <pc:spChg chg="mod">
          <ac:chgData name="Zaid Abusini" userId="094ac0d8-3c32-4d19-8cdd-f5a50fb8084c" providerId="ADAL" clId="{38C77BD5-111B-446B-90FE-4A5AFF537C67}" dt="2023-11-16T10:23:25.511" v="4090" actId="20577"/>
          <ac:spMkLst>
            <pc:docMk/>
            <pc:sldMk cId="2836977215" sldId="268"/>
            <ac:spMk id="3" creationId="{458A5727-5FF6-6C4C-9A0A-E4AD12041209}"/>
          </ac:spMkLst>
        </pc:spChg>
        <pc:graphicFrameChg chg="modGraphic">
          <ac:chgData name="Zaid Abusini" userId="094ac0d8-3c32-4d19-8cdd-f5a50fb8084c" providerId="ADAL" clId="{38C77BD5-111B-446B-90FE-4A5AFF537C67}" dt="2023-11-16T10:11:51.906" v="2516" actId="20577"/>
          <ac:graphicFrameMkLst>
            <pc:docMk/>
            <pc:sldMk cId="2836977215" sldId="268"/>
            <ac:graphicFrameMk id="5" creationId="{37F9FA1C-479A-7B4A-BC7C-866E64D7E704}"/>
          </ac:graphicFrameMkLst>
        </pc:graphicFrameChg>
      </pc:sldChg>
      <pc:sldChg chg="modSp mod">
        <pc:chgData name="Zaid Abusini" userId="094ac0d8-3c32-4d19-8cdd-f5a50fb8084c" providerId="ADAL" clId="{38C77BD5-111B-446B-90FE-4A5AFF537C67}" dt="2023-11-16T10:23:29.288" v="4092" actId="20577"/>
        <pc:sldMkLst>
          <pc:docMk/>
          <pc:sldMk cId="2265181793" sldId="269"/>
        </pc:sldMkLst>
        <pc:spChg chg="mod">
          <ac:chgData name="Zaid Abusini" userId="094ac0d8-3c32-4d19-8cdd-f5a50fb8084c" providerId="ADAL" clId="{38C77BD5-111B-446B-90FE-4A5AFF537C67}" dt="2023-11-16T10:23:29.288" v="4092" actId="20577"/>
          <ac:spMkLst>
            <pc:docMk/>
            <pc:sldMk cId="2265181793" sldId="269"/>
            <ac:spMk id="3" creationId="{458A5727-5FF6-6C4C-9A0A-E4AD12041209}"/>
          </ac:spMkLst>
        </pc:spChg>
        <pc:graphicFrameChg chg="modGraphic">
          <ac:chgData name="Zaid Abusini" userId="094ac0d8-3c32-4d19-8cdd-f5a50fb8084c" providerId="ADAL" clId="{38C77BD5-111B-446B-90FE-4A5AFF537C67}" dt="2023-11-16T10:19:34.118" v="3742" actId="20577"/>
          <ac:graphicFrameMkLst>
            <pc:docMk/>
            <pc:sldMk cId="2265181793" sldId="269"/>
            <ac:graphicFrameMk id="6" creationId="{9DD8939A-FA90-4A45-B110-2DAA0B92DC60}"/>
          </ac:graphicFrameMkLst>
        </pc:graphicFrameChg>
      </pc:sldChg>
      <pc:sldChg chg="modSp mod">
        <pc:chgData name="Zaid Abusini" userId="094ac0d8-3c32-4d19-8cdd-f5a50fb8084c" providerId="ADAL" clId="{38C77BD5-111B-446B-90FE-4A5AFF537C67}" dt="2023-11-16T10:23:33.989" v="4094" actId="20577"/>
        <pc:sldMkLst>
          <pc:docMk/>
          <pc:sldMk cId="2087824722" sldId="270"/>
        </pc:sldMkLst>
        <pc:spChg chg="mod">
          <ac:chgData name="Zaid Abusini" userId="094ac0d8-3c32-4d19-8cdd-f5a50fb8084c" providerId="ADAL" clId="{38C77BD5-111B-446B-90FE-4A5AFF537C67}" dt="2023-11-16T10:23:33.989" v="4094" actId="20577"/>
          <ac:spMkLst>
            <pc:docMk/>
            <pc:sldMk cId="2087824722" sldId="270"/>
            <ac:spMk id="3" creationId="{458A5727-5FF6-6C4C-9A0A-E4AD12041209}"/>
          </ac:spMkLst>
        </pc:spChg>
        <pc:graphicFrameChg chg="modGraphic">
          <ac:chgData name="Zaid Abusini" userId="094ac0d8-3c32-4d19-8cdd-f5a50fb8084c" providerId="ADAL" clId="{38C77BD5-111B-446B-90FE-4A5AFF537C67}" dt="2023-11-16T10:21:14.934" v="4088" actId="20577"/>
          <ac:graphicFrameMkLst>
            <pc:docMk/>
            <pc:sldMk cId="2087824722" sldId="270"/>
            <ac:graphicFrameMk id="5" creationId="{E195B1B9-E1B6-5F4A-BC28-5AC33881DD56}"/>
          </ac:graphicFrameMkLst>
        </pc:graphicFrameChg>
      </pc:sldChg>
    </pc:docChg>
  </pc:docChgLst>
  <pc:docChgLst>
    <pc:chgData name="Zaid Abusini" userId="094ac0d8-3c32-4d19-8cdd-f5a50fb8084c" providerId="ADAL" clId="{5FE71D88-513C-459B-B39E-BED676DAE7A3}"/>
    <pc:docChg chg="undo custSel modSld">
      <pc:chgData name="Zaid Abusini" userId="094ac0d8-3c32-4d19-8cdd-f5a50fb8084c" providerId="ADAL" clId="{5FE71D88-513C-459B-B39E-BED676DAE7A3}" dt="2024-02-12T13:08:00.043" v="2034" actId="20577"/>
      <pc:docMkLst>
        <pc:docMk/>
      </pc:docMkLst>
      <pc:sldChg chg="modSp mod">
        <pc:chgData name="Zaid Abusini" userId="094ac0d8-3c32-4d19-8cdd-f5a50fb8084c" providerId="ADAL" clId="{5FE71D88-513C-459B-B39E-BED676DAE7A3}" dt="2024-02-12T13:00:47.290" v="2031" actId="20577"/>
        <pc:sldMkLst>
          <pc:docMk/>
          <pc:sldMk cId="1301436504" sldId="267"/>
        </pc:sldMkLst>
        <pc:spChg chg="mod">
          <ac:chgData name="Zaid Abusini" userId="094ac0d8-3c32-4d19-8cdd-f5a50fb8084c" providerId="ADAL" clId="{5FE71D88-513C-459B-B39E-BED676DAE7A3}" dt="2024-02-12T08:41:42.405" v="12" actId="20577"/>
          <ac:spMkLst>
            <pc:docMk/>
            <pc:sldMk cId="1301436504" sldId="267"/>
            <ac:spMk id="3" creationId="{458A5727-5FF6-6C4C-9A0A-E4AD12041209}"/>
          </ac:spMkLst>
        </pc:spChg>
        <pc:spChg chg="mod">
          <ac:chgData name="Zaid Abusini" userId="094ac0d8-3c32-4d19-8cdd-f5a50fb8084c" providerId="ADAL" clId="{5FE71D88-513C-459B-B39E-BED676DAE7A3}" dt="2024-02-12T13:00:47.290" v="2031" actId="20577"/>
          <ac:spMkLst>
            <pc:docMk/>
            <pc:sldMk cId="1301436504" sldId="267"/>
            <ac:spMk id="6" creationId="{FEE3C3D4-BB2E-2048-9158-BA0A8C70E1BD}"/>
          </ac:spMkLst>
        </pc:spChg>
      </pc:sldChg>
      <pc:sldChg chg="modSp mod">
        <pc:chgData name="Zaid Abusini" userId="094ac0d8-3c32-4d19-8cdd-f5a50fb8084c" providerId="ADAL" clId="{5FE71D88-513C-459B-B39E-BED676DAE7A3}" dt="2024-02-12T10:23:23.051" v="1316" actId="20577"/>
        <pc:sldMkLst>
          <pc:docMk/>
          <pc:sldMk cId="2836977215" sldId="268"/>
        </pc:sldMkLst>
        <pc:graphicFrameChg chg="modGraphic">
          <ac:chgData name="Zaid Abusini" userId="094ac0d8-3c32-4d19-8cdd-f5a50fb8084c" providerId="ADAL" clId="{5FE71D88-513C-459B-B39E-BED676DAE7A3}" dt="2024-02-12T10:23:23.051" v="1316" actId="20577"/>
          <ac:graphicFrameMkLst>
            <pc:docMk/>
            <pc:sldMk cId="2836977215" sldId="268"/>
            <ac:graphicFrameMk id="5" creationId="{37F9FA1C-479A-7B4A-BC7C-866E64D7E704}"/>
          </ac:graphicFrameMkLst>
        </pc:graphicFrameChg>
      </pc:sldChg>
      <pc:sldChg chg="modSp mod">
        <pc:chgData name="Zaid Abusini" userId="094ac0d8-3c32-4d19-8cdd-f5a50fb8084c" providerId="ADAL" clId="{5FE71D88-513C-459B-B39E-BED676DAE7A3}" dt="2024-02-12T13:08:00.043" v="2034" actId="20577"/>
        <pc:sldMkLst>
          <pc:docMk/>
          <pc:sldMk cId="2265181793" sldId="269"/>
        </pc:sldMkLst>
        <pc:graphicFrameChg chg="mod modGraphic">
          <ac:chgData name="Zaid Abusini" userId="094ac0d8-3c32-4d19-8cdd-f5a50fb8084c" providerId="ADAL" clId="{5FE71D88-513C-459B-B39E-BED676DAE7A3}" dt="2024-02-12T13:08:00.043" v="2034" actId="20577"/>
          <ac:graphicFrameMkLst>
            <pc:docMk/>
            <pc:sldMk cId="2265181793" sldId="269"/>
            <ac:graphicFrameMk id="6" creationId="{9DD8939A-FA90-4A45-B110-2DAA0B92DC60}"/>
          </ac:graphicFrameMkLst>
        </pc:graphicFrameChg>
      </pc:sldChg>
      <pc:sldChg chg="modSp mod">
        <pc:chgData name="Zaid Abusini" userId="094ac0d8-3c32-4d19-8cdd-f5a50fb8084c" providerId="ADAL" clId="{5FE71D88-513C-459B-B39E-BED676DAE7A3}" dt="2024-02-12T12:55:22.091" v="2028" actId="20577"/>
        <pc:sldMkLst>
          <pc:docMk/>
          <pc:sldMk cId="2087824722" sldId="270"/>
        </pc:sldMkLst>
        <pc:graphicFrameChg chg="modGraphic">
          <ac:chgData name="Zaid Abusini" userId="094ac0d8-3c32-4d19-8cdd-f5a50fb8084c" providerId="ADAL" clId="{5FE71D88-513C-459B-B39E-BED676DAE7A3}" dt="2024-02-12T12:55:22.091" v="2028" actId="20577"/>
          <ac:graphicFrameMkLst>
            <pc:docMk/>
            <pc:sldMk cId="2087824722" sldId="270"/>
            <ac:graphicFrameMk id="5" creationId="{E195B1B9-E1B6-5F4A-BC28-5AC33881DD56}"/>
          </ac:graphicFrameMkLst>
        </pc:graphicFrameChg>
      </pc:sldChg>
    </pc:docChg>
  </pc:docChgLst>
  <pc:docChgLst>
    <pc:chgData name="Zaid Abusini" userId="094ac0d8-3c32-4d19-8cdd-f5a50fb8084c" providerId="ADAL" clId="{780DE949-DF52-49B2-B771-06B63E5E2FDB}"/>
    <pc:docChg chg="undo custSel modSld">
      <pc:chgData name="Zaid Abusini" userId="094ac0d8-3c32-4d19-8cdd-f5a50fb8084c" providerId="ADAL" clId="{780DE949-DF52-49B2-B771-06B63E5E2FDB}" dt="2024-02-12T08:33:45.984" v="1757" actId="20577"/>
      <pc:docMkLst>
        <pc:docMk/>
      </pc:docMkLst>
      <pc:sldChg chg="modSp mod">
        <pc:chgData name="Zaid Abusini" userId="094ac0d8-3c32-4d19-8cdd-f5a50fb8084c" providerId="ADAL" clId="{780DE949-DF52-49B2-B771-06B63E5E2FDB}" dt="2024-02-12T08:28:59.973" v="1756" actId="6549"/>
        <pc:sldMkLst>
          <pc:docMk/>
          <pc:sldMk cId="1301436504" sldId="267"/>
        </pc:sldMkLst>
        <pc:spChg chg="mod">
          <ac:chgData name="Zaid Abusini" userId="094ac0d8-3c32-4d19-8cdd-f5a50fb8084c" providerId="ADAL" clId="{780DE949-DF52-49B2-B771-06B63E5E2FDB}" dt="2024-02-12T08:28:22.039" v="1697" actId="20577"/>
          <ac:spMkLst>
            <pc:docMk/>
            <pc:sldMk cId="1301436504" sldId="267"/>
            <ac:spMk id="3" creationId="{458A5727-5FF6-6C4C-9A0A-E4AD12041209}"/>
          </ac:spMkLst>
        </pc:spChg>
        <pc:spChg chg="mod">
          <ac:chgData name="Zaid Abusini" userId="094ac0d8-3c32-4d19-8cdd-f5a50fb8084c" providerId="ADAL" clId="{780DE949-DF52-49B2-B771-06B63E5E2FDB}" dt="2024-02-12T08:28:59.973" v="1756" actId="6549"/>
          <ac:spMkLst>
            <pc:docMk/>
            <pc:sldMk cId="1301436504" sldId="267"/>
            <ac:spMk id="6" creationId="{FEE3C3D4-BB2E-2048-9158-BA0A8C70E1BD}"/>
          </ac:spMkLst>
        </pc:spChg>
      </pc:sldChg>
      <pc:sldChg chg="modSp mod">
        <pc:chgData name="Zaid Abusini" userId="094ac0d8-3c32-4d19-8cdd-f5a50fb8084c" providerId="ADAL" clId="{780DE949-DF52-49B2-B771-06B63E5E2FDB}" dt="2024-02-12T08:33:45.984" v="1757" actId="20577"/>
        <pc:sldMkLst>
          <pc:docMk/>
          <pc:sldMk cId="2836977215" sldId="268"/>
        </pc:sldMkLst>
        <pc:graphicFrameChg chg="modGraphic">
          <ac:chgData name="Zaid Abusini" userId="094ac0d8-3c32-4d19-8cdd-f5a50fb8084c" providerId="ADAL" clId="{780DE949-DF52-49B2-B771-06B63E5E2FDB}" dt="2024-02-12T08:33:45.984" v="1757" actId="20577"/>
          <ac:graphicFrameMkLst>
            <pc:docMk/>
            <pc:sldMk cId="2836977215" sldId="268"/>
            <ac:graphicFrameMk id="5" creationId="{37F9FA1C-479A-7B4A-BC7C-866E64D7E704}"/>
          </ac:graphicFrameMkLst>
        </pc:graphicFrameChg>
      </pc:sldChg>
      <pc:sldChg chg="modSp mod">
        <pc:chgData name="Zaid Abusini" userId="094ac0d8-3c32-4d19-8cdd-f5a50fb8084c" providerId="ADAL" clId="{780DE949-DF52-49B2-B771-06B63E5E2FDB}" dt="2024-02-12T08:24:00.163" v="1415" actId="20577"/>
        <pc:sldMkLst>
          <pc:docMk/>
          <pc:sldMk cId="2265181793" sldId="269"/>
        </pc:sldMkLst>
        <pc:graphicFrameChg chg="modGraphic">
          <ac:chgData name="Zaid Abusini" userId="094ac0d8-3c32-4d19-8cdd-f5a50fb8084c" providerId="ADAL" clId="{780DE949-DF52-49B2-B771-06B63E5E2FDB}" dt="2024-02-12T08:24:00.163" v="1415" actId="20577"/>
          <ac:graphicFrameMkLst>
            <pc:docMk/>
            <pc:sldMk cId="2265181793" sldId="269"/>
            <ac:graphicFrameMk id="6" creationId="{9DD8939A-FA90-4A45-B110-2DAA0B92DC60}"/>
          </ac:graphicFrameMkLst>
        </pc:graphicFrameChg>
      </pc:sldChg>
      <pc:sldChg chg="modSp mod">
        <pc:chgData name="Zaid Abusini" userId="094ac0d8-3c32-4d19-8cdd-f5a50fb8084c" providerId="ADAL" clId="{780DE949-DF52-49B2-B771-06B63E5E2FDB}" dt="2024-02-12T08:25:26.507" v="1682" actId="20577"/>
        <pc:sldMkLst>
          <pc:docMk/>
          <pc:sldMk cId="2087824722" sldId="270"/>
        </pc:sldMkLst>
        <pc:graphicFrameChg chg="modGraphic">
          <ac:chgData name="Zaid Abusini" userId="094ac0d8-3c32-4d19-8cdd-f5a50fb8084c" providerId="ADAL" clId="{780DE949-DF52-49B2-B771-06B63E5E2FDB}" dt="2024-02-12T08:25:26.507" v="1682" actId="20577"/>
          <ac:graphicFrameMkLst>
            <pc:docMk/>
            <pc:sldMk cId="2087824722" sldId="270"/>
            <ac:graphicFrameMk id="5" creationId="{E195B1B9-E1B6-5F4A-BC28-5AC33881DD56}"/>
          </ac:graphicFrameMkLst>
        </pc:graphicFrame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FC12AE-5990-BE46-9D88-316BA7C50766}"/>
              </a:ext>
            </a:extLst>
          </p:cNvPr>
          <p:cNvPicPr>
            <a:picLocks noChangeAspect="1"/>
          </p:cNvPicPr>
          <p:nvPr userDrawn="1"/>
        </p:nvPicPr>
        <p:blipFill>
          <a:blip r:embed="rId2"/>
          <a:srcRect/>
          <a:stretch/>
        </p:blipFill>
        <p:spPr>
          <a:xfrm>
            <a:off x="1" y="1673"/>
            <a:ext cx="12191996" cy="6854650"/>
          </a:xfrm>
          <a:prstGeom prst="rect">
            <a:avLst/>
          </a:prstGeom>
        </p:spPr>
      </p:pic>
    </p:spTree>
    <p:extLst>
      <p:ext uri="{BB962C8B-B14F-4D97-AF65-F5344CB8AC3E}">
        <p14:creationId xmlns:p14="http://schemas.microsoft.com/office/powerpoint/2010/main" val="3981203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DF22C7-347D-A845-9A84-F9981463703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0DBF4D-D23C-CE4E-AE38-1FA555725D9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494B56-4956-AB4D-B3A5-C0B27C4E63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56210B-98A0-F845-B872-8C0D09D482B7}"/>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6" name="Footer Placeholder 5">
            <a:extLst>
              <a:ext uri="{FF2B5EF4-FFF2-40B4-BE49-F238E27FC236}">
                <a16:creationId xmlns:a16="http://schemas.microsoft.com/office/drawing/2014/main" id="{0A56020A-EC60-B946-A8A9-B7F3CD4A14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99CFFA-7792-584B-8E50-6D2775B373D8}"/>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566144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5C13EC-D44D-E646-99D7-0659E1C1A3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0C09338-EA36-194A-A949-2071FDBB042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9D0EA3-D12F-9749-90CF-2A1DB6CEE0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A2AB8F-A19A-8B40-BD87-E35FB2EFE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F2BF89-80D5-2C4D-B909-80CADE20622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D0167F-C193-FF41-84F2-B4FBE4E701D1}"/>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8" name="Footer Placeholder 7">
            <a:extLst>
              <a:ext uri="{FF2B5EF4-FFF2-40B4-BE49-F238E27FC236}">
                <a16:creationId xmlns:a16="http://schemas.microsoft.com/office/drawing/2014/main" id="{447711AA-D975-0043-9626-B817FB3D12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3CDD0F-66F9-0846-A905-372CA81876F2}"/>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1089625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CDC4E0-FFE6-9A4C-AE27-A5E730D390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E803E9E-7568-1646-B700-523C30C8A739}"/>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4" name="Footer Placeholder 3">
            <a:extLst>
              <a:ext uri="{FF2B5EF4-FFF2-40B4-BE49-F238E27FC236}">
                <a16:creationId xmlns:a16="http://schemas.microsoft.com/office/drawing/2014/main" id="{78809F1D-19FC-F849-9FDB-A7DD1036B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3C2B52D-99E9-4D46-B7E0-87E56A9BC071}"/>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990039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B4E08A-2D0E-5442-8FD9-CB6E31F386D9}"/>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3" name="Footer Placeholder 2">
            <a:extLst>
              <a:ext uri="{FF2B5EF4-FFF2-40B4-BE49-F238E27FC236}">
                <a16:creationId xmlns:a16="http://schemas.microsoft.com/office/drawing/2014/main" id="{4C8C3514-824E-1248-8CD7-40C7F92CC6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9F080B1-D320-B842-A46B-56479985D272}"/>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781960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F4A3B1-D1E9-194D-81C0-75963D5CF2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C16EC7-BF7B-3741-A379-35453F70B0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2D0456E-3C60-B746-BF72-217ED7CB07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E6436-45F9-D04B-8588-F5829BDB5D98}"/>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6" name="Footer Placeholder 5">
            <a:extLst>
              <a:ext uri="{FF2B5EF4-FFF2-40B4-BE49-F238E27FC236}">
                <a16:creationId xmlns:a16="http://schemas.microsoft.com/office/drawing/2014/main" id="{78AB83F9-4342-DE4C-8A7C-40368FAD6D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46FED22-65C1-E64F-9561-14E8E52E522E}"/>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083610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1AAE5-9A9A-4641-A460-3E8A3C9B31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35AA944-4B7D-8649-886A-EC25F545FD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ECAEA83-39EC-134B-8F8E-CC4087F4D7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1ADBA-80BF-1E4C-8786-117772C52517}"/>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6" name="Footer Placeholder 5">
            <a:extLst>
              <a:ext uri="{FF2B5EF4-FFF2-40B4-BE49-F238E27FC236}">
                <a16:creationId xmlns:a16="http://schemas.microsoft.com/office/drawing/2014/main" id="{3DC29B4F-8DD2-724F-B9DC-7FCFF4ED7A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3AF5F-74BE-A842-840F-E05C643102D4}"/>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41758926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C4E76-AC60-164A-8235-3366ADABBC6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564E3B9-2EC6-2645-B1EE-D8B6F30CCA8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B64325-AA3D-7342-844A-79B224A4BDE5}"/>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5" name="Footer Placeholder 4">
            <a:extLst>
              <a:ext uri="{FF2B5EF4-FFF2-40B4-BE49-F238E27FC236}">
                <a16:creationId xmlns:a16="http://schemas.microsoft.com/office/drawing/2014/main" id="{C7A4FEDA-A15C-5147-AA88-B8461277BC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FB097-B180-F248-AB47-37EC6200FEAF}"/>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673048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FD7FE1-1708-3840-B986-A7283C4D9CA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F794457-ED53-7440-97ED-1D9D0B22B3C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CDD2A-3296-C448-B57F-D0171C56194C}"/>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5" name="Footer Placeholder 4">
            <a:extLst>
              <a:ext uri="{FF2B5EF4-FFF2-40B4-BE49-F238E27FC236}">
                <a16:creationId xmlns:a16="http://schemas.microsoft.com/office/drawing/2014/main" id="{5477FBB6-3703-EA49-B586-8D9E443000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103C856-094E-2D4A-AC45-6A0A3CC66F5C}"/>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91639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l="24" r="24"/>
          <a:stretch/>
        </p:blipFill>
        <p:spPr>
          <a:xfrm>
            <a:off x="0" y="0"/>
            <a:ext cx="12191999" cy="6858000"/>
          </a:xfrm>
          <a:prstGeom prst="rect">
            <a:avLst/>
          </a:prstGeom>
        </p:spPr>
      </p:pic>
    </p:spTree>
    <p:extLst>
      <p:ext uri="{BB962C8B-B14F-4D97-AF65-F5344CB8AC3E}">
        <p14:creationId xmlns:p14="http://schemas.microsoft.com/office/powerpoint/2010/main" val="1011844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l="24" r="24"/>
          <a:stretch/>
        </p:blipFill>
        <p:spPr>
          <a:xfrm>
            <a:off x="0" y="0"/>
            <a:ext cx="12191999" cy="6858000"/>
          </a:xfrm>
          <a:prstGeom prst="rect">
            <a:avLst/>
          </a:prstGeom>
        </p:spPr>
      </p:pic>
    </p:spTree>
    <p:extLst>
      <p:ext uri="{BB962C8B-B14F-4D97-AF65-F5344CB8AC3E}">
        <p14:creationId xmlns:p14="http://schemas.microsoft.com/office/powerpoint/2010/main" val="4086389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9" cy="6854652"/>
          </a:xfrm>
          <a:prstGeom prst="rect">
            <a:avLst/>
          </a:prstGeom>
        </p:spPr>
      </p:pic>
    </p:spTree>
    <p:extLst>
      <p:ext uri="{BB962C8B-B14F-4D97-AF65-F5344CB8AC3E}">
        <p14:creationId xmlns:p14="http://schemas.microsoft.com/office/powerpoint/2010/main" val="2988819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8" cy="6854652"/>
          </a:xfrm>
          <a:prstGeom prst="rect">
            <a:avLst/>
          </a:prstGeom>
        </p:spPr>
      </p:pic>
    </p:spTree>
    <p:extLst>
      <p:ext uri="{BB962C8B-B14F-4D97-AF65-F5344CB8AC3E}">
        <p14:creationId xmlns:p14="http://schemas.microsoft.com/office/powerpoint/2010/main" val="3148708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0" y="1673"/>
            <a:ext cx="12191998" cy="6854651"/>
          </a:xfrm>
          <a:prstGeom prst="rect">
            <a:avLst/>
          </a:prstGeom>
        </p:spPr>
      </p:pic>
    </p:spTree>
    <p:extLst>
      <p:ext uri="{BB962C8B-B14F-4D97-AF65-F5344CB8AC3E}">
        <p14:creationId xmlns:p14="http://schemas.microsoft.com/office/powerpoint/2010/main" val="464424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E6A8465-CCBD-8041-BEBA-90E418435F34}"/>
              </a:ext>
            </a:extLst>
          </p:cNvPr>
          <p:cNvPicPr>
            <a:picLocks noChangeAspect="1"/>
          </p:cNvPicPr>
          <p:nvPr userDrawn="1"/>
        </p:nvPicPr>
        <p:blipFill>
          <a:blip r:embed="rId2"/>
          <a:srcRect/>
          <a:stretch/>
        </p:blipFill>
        <p:spPr>
          <a:xfrm>
            <a:off x="1" y="1673"/>
            <a:ext cx="12191996" cy="6854651"/>
          </a:xfrm>
          <a:prstGeom prst="rect">
            <a:avLst/>
          </a:prstGeom>
        </p:spPr>
      </p:pic>
    </p:spTree>
    <p:extLst>
      <p:ext uri="{BB962C8B-B14F-4D97-AF65-F5344CB8AC3E}">
        <p14:creationId xmlns:p14="http://schemas.microsoft.com/office/powerpoint/2010/main" val="20231061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8C963-1B30-7D45-8BC4-449BF097D9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BF7A1F-294D-074D-AE6F-8733DFBA19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C2CE10-F51A-C445-BE9D-6B4143D9A9AE}"/>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5" name="Footer Placeholder 4">
            <a:extLst>
              <a:ext uri="{FF2B5EF4-FFF2-40B4-BE49-F238E27FC236}">
                <a16:creationId xmlns:a16="http://schemas.microsoft.com/office/drawing/2014/main" id="{5A34C5FE-690A-844B-B4B7-56950C9567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875355-024E-A140-B97C-1B1BA67AF4C4}"/>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10702893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233D5-B4D0-7D45-B6D6-F602DA85E7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E15B9B9-199D-8945-8DDE-AC47378BE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605A04E-D6D0-5949-AF37-1BF1C98F1D96}"/>
              </a:ext>
            </a:extLst>
          </p:cNvPr>
          <p:cNvSpPr>
            <a:spLocks noGrp="1"/>
          </p:cNvSpPr>
          <p:nvPr>
            <p:ph type="dt" sz="half" idx="10"/>
          </p:nvPr>
        </p:nvSpPr>
        <p:spPr/>
        <p:txBody>
          <a:bodyPr/>
          <a:lstStyle/>
          <a:p>
            <a:fld id="{38E710D7-F005-5347-B867-5E9E4DE64584}" type="datetimeFigureOut">
              <a:rPr lang="en-US" smtClean="0"/>
              <a:t>1/15/2025</a:t>
            </a:fld>
            <a:endParaRPr lang="en-US"/>
          </a:p>
        </p:txBody>
      </p:sp>
      <p:sp>
        <p:nvSpPr>
          <p:cNvPr id="5" name="Footer Placeholder 4">
            <a:extLst>
              <a:ext uri="{FF2B5EF4-FFF2-40B4-BE49-F238E27FC236}">
                <a16:creationId xmlns:a16="http://schemas.microsoft.com/office/drawing/2014/main" id="{447144A8-D248-7246-9F76-A6A34FA2B9E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CA4C76-5ED3-AA4B-8953-5A27D1BBE57D}"/>
              </a:ext>
            </a:extLst>
          </p:cNvPr>
          <p:cNvSpPr>
            <a:spLocks noGrp="1"/>
          </p:cNvSpPr>
          <p:nvPr>
            <p:ph type="sldNum" sz="quarter" idx="12"/>
          </p:nvPr>
        </p:nvSpPr>
        <p:spPr/>
        <p:txBody>
          <a:bodyPr/>
          <a:lstStyle/>
          <a:p>
            <a:fld id="{FC93CAB0-109B-CB4E-888A-23AEB86E5BF7}" type="slidenum">
              <a:rPr lang="en-US" smtClean="0"/>
              <a:t>‹#›</a:t>
            </a:fld>
            <a:endParaRPr lang="en-US"/>
          </a:p>
        </p:txBody>
      </p:sp>
    </p:spTree>
    <p:extLst>
      <p:ext uri="{BB962C8B-B14F-4D97-AF65-F5344CB8AC3E}">
        <p14:creationId xmlns:p14="http://schemas.microsoft.com/office/powerpoint/2010/main" val="3491198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A5038-4602-FA43-89EB-F13A0898044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B2B60CC-EA3A-C148-8832-5D664C4E67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A346F5-41D7-6A41-9166-524E796CA6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E710D7-F005-5347-B867-5E9E4DE64584}" type="datetimeFigureOut">
              <a:rPr lang="en-US" smtClean="0"/>
              <a:t>1/15/2025</a:t>
            </a:fld>
            <a:endParaRPr lang="en-US"/>
          </a:p>
        </p:txBody>
      </p:sp>
      <p:sp>
        <p:nvSpPr>
          <p:cNvPr id="5" name="Footer Placeholder 4">
            <a:extLst>
              <a:ext uri="{FF2B5EF4-FFF2-40B4-BE49-F238E27FC236}">
                <a16:creationId xmlns:a16="http://schemas.microsoft.com/office/drawing/2014/main" id="{05E3A91D-9097-504E-851C-10B995712E1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7FAAF23-DCF8-FA46-9A77-3548486017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93CAB0-109B-CB4E-888A-23AEB86E5BF7}" type="slidenum">
              <a:rPr lang="en-US" smtClean="0"/>
              <a:t>‹#›</a:t>
            </a:fld>
            <a:endParaRPr lang="en-US"/>
          </a:p>
        </p:txBody>
      </p:sp>
    </p:spTree>
    <p:extLst>
      <p:ext uri="{BB962C8B-B14F-4D97-AF65-F5344CB8AC3E}">
        <p14:creationId xmlns:p14="http://schemas.microsoft.com/office/powerpoint/2010/main" val="138416150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5"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 id="2147483658" r:id="rId16"/>
    <p:sldLayoutId id="214748365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62C3CDA-0021-EA41-A71E-99518519F871}"/>
              </a:ext>
            </a:extLst>
          </p:cNvPr>
          <p:cNvSpPr txBox="1"/>
          <p:nvPr/>
        </p:nvSpPr>
        <p:spPr>
          <a:xfrm>
            <a:off x="7199587" y="3176751"/>
            <a:ext cx="4204138" cy="1938992"/>
          </a:xfrm>
          <a:prstGeom prst="rect">
            <a:avLst/>
          </a:prstGeom>
          <a:noFill/>
        </p:spPr>
        <p:txBody>
          <a:bodyPr wrap="square" rtlCol="0">
            <a:spAutoFit/>
          </a:bodyPr>
          <a:lstStyle/>
          <a:p>
            <a:pPr algn="r"/>
            <a:r>
              <a:rPr lang="en-US"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rPr>
              <a:t>LESSON PLAN</a:t>
            </a:r>
            <a:endParaRPr lang="ar-SA"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5319557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6D6F6F-E852-11C3-2CEB-FDA8BCE6DE6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4AE5F092-4A6A-CA69-9941-DC0E62889E81}"/>
              </a:ext>
            </a:extLst>
          </p:cNvPr>
          <p:cNvSpPr txBox="1"/>
          <p:nvPr/>
        </p:nvSpPr>
        <p:spPr>
          <a:xfrm>
            <a:off x="7199587" y="3176751"/>
            <a:ext cx="4204138" cy="1015663"/>
          </a:xfrm>
          <a:prstGeom prst="rect">
            <a:avLst/>
          </a:prstGeom>
          <a:noFill/>
        </p:spPr>
        <p:txBody>
          <a:bodyPr wrap="square" rtlCol="0">
            <a:spAutoFit/>
          </a:bodyPr>
          <a:lstStyle/>
          <a:p>
            <a:pPr algn="r"/>
            <a:r>
              <a:rPr lang="en-US"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rPr>
              <a:t>Day 3</a:t>
            </a:r>
            <a:endParaRPr lang="ar-SA"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26977541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FAD98-BBFB-4E3F-B800-233D065E6EBF}"/>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94DEC80-2BEE-F9E7-78CB-C8ECE7732761}"/>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1)</a:t>
            </a:r>
          </a:p>
        </p:txBody>
      </p:sp>
      <p:sp>
        <p:nvSpPr>
          <p:cNvPr id="2" name="TextBox 1">
            <a:extLst>
              <a:ext uri="{FF2B5EF4-FFF2-40B4-BE49-F238E27FC236}">
                <a16:creationId xmlns:a16="http://schemas.microsoft.com/office/drawing/2014/main" id="{37CA03F6-70DE-BF1B-3F3F-C18D35FA4B76}"/>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D2E71399-910D-BE73-B389-62E305933C22}"/>
              </a:ext>
            </a:extLst>
          </p:cNvPr>
          <p:cNvGraphicFramePr/>
          <p:nvPr>
            <p:extLst>
              <p:ext uri="{D42A27DB-BD31-4B8C-83A1-F6EECF244321}">
                <p14:modId xmlns:p14="http://schemas.microsoft.com/office/powerpoint/2010/main" val="2077820800"/>
              </p:ext>
            </p:extLst>
          </p:nvPr>
        </p:nvGraphicFramePr>
        <p:xfrm>
          <a:off x="1178070" y="1783125"/>
          <a:ext cx="9624375" cy="3962310"/>
        </p:xfrm>
        <a:graphic>
          <a:graphicData uri="http://schemas.openxmlformats.org/drawingml/2006/table">
            <a:tbl>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Materials</a:t>
                      </a:r>
                      <a:r>
                        <a:rPr lang="en-US" sz="1400" b="1" dirty="0">
                          <a:solidFill>
                            <a:srgbClr val="4F5AA7"/>
                          </a:solidFill>
                          <a:latin typeface="Politica"/>
                          <a:ea typeface="Politica"/>
                          <a:cs typeface="Politica"/>
                          <a:sym typeface="Politica"/>
                        </a:rPr>
                        <a:t>/requirements </a:t>
                      </a:r>
                      <a:endParaRPr sz="1400" b="1" dirty="0">
                        <a:solidFill>
                          <a:srgbClr val="4F5AA7"/>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4F5AA7"/>
                          </a:solidFill>
                          <a:latin typeface="Politica"/>
                          <a:ea typeface="Politica"/>
                          <a:cs typeface="Politica"/>
                          <a:sym typeface="Politica"/>
                        </a:rPr>
                        <a:t>5 </a:t>
                      </a:r>
                      <a:r>
                        <a:rPr sz="1400" b="0" dirty="0">
                          <a:solidFill>
                            <a:srgbClr val="4F5AA7"/>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Full revision for the last session and encourage the participant to have a careful look and consideration for the ML model at home if they want in order to enhance it. </a:t>
                      </a: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endParaRPr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0" dirty="0">
                          <a:solidFill>
                            <a:srgbClr val="4F5AA7"/>
                          </a:solidFill>
                          <a:latin typeface="Politica"/>
                          <a:ea typeface="Politica"/>
                          <a:cs typeface="Politica"/>
                          <a:sym typeface="Politica"/>
                        </a:rPr>
                        <a:t>20 min</a:t>
                      </a:r>
                      <a:endParaRPr sz="1400" b="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Presentation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Introduce the participant to the new topic we are about to discuss in this day through some icebreaking questions.</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Explain how electronics devices are able to process and take decisions. </a:t>
                      </a:r>
                      <a:endParaRPr lang="en-US" sz="1400" b="1" i="0" u="none" strike="noStrike" cap="none" spc="0" baseline="0" dirty="0">
                        <a:solidFill>
                          <a:srgbClr val="4F5AA7"/>
                        </a:solidFill>
                        <a:effectLst/>
                        <a:uFillTx/>
                        <a:latin typeface="Politica"/>
                        <a:ea typeface="+mj-ea"/>
                        <a:cs typeface="+mj-cs"/>
                        <a:sym typeface="Politica"/>
                      </a:endParaRPr>
                    </a:p>
                    <a:p>
                      <a:pPr marL="342900" indent="-342900" algn="l">
                        <a:buFont typeface="+mj-lt"/>
                        <a:buAutoNum type="arabicPeriod"/>
                        <a:defRPr sz="1800"/>
                      </a:pPr>
                      <a:r>
                        <a:rPr lang="en-US" sz="1400" b="0" i="0" u="none" strike="noStrike" cap="none" spc="0" baseline="0" dirty="0">
                          <a:solidFill>
                            <a:srgbClr val="4F5AA7"/>
                          </a:solidFill>
                          <a:effectLst/>
                          <a:uFillTx/>
                          <a:latin typeface="Politica"/>
                          <a:ea typeface="+mj-ea"/>
                          <a:cs typeface="+mj-cs"/>
                          <a:sym typeface="Politica"/>
                        </a:rPr>
                        <a:t>What are microcontrollers and how they work.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a:ea typeface="+mj-ea"/>
                          <a:cs typeface="+mj-cs"/>
                          <a:sym typeface="Politica"/>
                        </a:rPr>
                        <a:t>Examples from the real world about working microcontrollers and what are the main differences between them.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a:ea typeface="+mj-ea"/>
                          <a:cs typeface="+mj-cs"/>
                          <a:sym typeface="Politica"/>
                        </a:rPr>
                        <a:t>What is the microcontroller we are about to work with this time.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a:ea typeface="+mj-ea"/>
                          <a:cs typeface="+mj-cs"/>
                          <a:sym typeface="Politica"/>
                        </a:rPr>
                        <a:t>What is meant by sensors and what they are useful for.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a:ea typeface="+mj-ea"/>
                          <a:cs typeface="+mj-cs"/>
                          <a:sym typeface="Politica"/>
                        </a:rPr>
                        <a:t>Real life example about a working principle using the </a:t>
                      </a:r>
                      <a:r>
                        <a:rPr lang="en-US" sz="1400" b="0" i="0" u="none" strike="noStrike" cap="none" spc="0" baseline="0" dirty="0" err="1">
                          <a:solidFill>
                            <a:srgbClr val="4F5AA7"/>
                          </a:solidFill>
                          <a:effectLst/>
                          <a:uFillTx/>
                          <a:latin typeface="Politica"/>
                          <a:ea typeface="+mj-ea"/>
                          <a:cs typeface="+mj-cs"/>
                          <a:sym typeface="Politica"/>
                        </a:rPr>
                        <a:t>microbit</a:t>
                      </a:r>
                      <a:r>
                        <a:rPr lang="en-US" sz="1400" b="0" i="0" u="none" strike="noStrike" cap="none" spc="0" baseline="0" dirty="0">
                          <a:solidFill>
                            <a:srgbClr val="4F5AA7"/>
                          </a:solidFill>
                          <a:effectLst/>
                          <a:uFillTx/>
                          <a:latin typeface="Politica"/>
                          <a:ea typeface="+mj-ea"/>
                          <a:cs typeface="+mj-cs"/>
                          <a:sym typeface="Politica"/>
                        </a:rPr>
                        <a:t> microcontroller. </a:t>
                      </a: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094724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8C23C4-5DCF-C509-CC3D-9B8CB4D105B0}"/>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F805BF-5D54-B349-9BAB-6FB423628688}"/>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2)</a:t>
            </a:r>
          </a:p>
        </p:txBody>
      </p:sp>
      <p:sp>
        <p:nvSpPr>
          <p:cNvPr id="2" name="TextBox 1">
            <a:extLst>
              <a:ext uri="{FF2B5EF4-FFF2-40B4-BE49-F238E27FC236}">
                <a16:creationId xmlns:a16="http://schemas.microsoft.com/office/drawing/2014/main" id="{7A57796A-678D-D0CD-200A-D38A52C4BD3B}"/>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6" name="Google Shape;73;p14">
            <a:extLst>
              <a:ext uri="{FF2B5EF4-FFF2-40B4-BE49-F238E27FC236}">
                <a16:creationId xmlns:a16="http://schemas.microsoft.com/office/drawing/2014/main" id="{8F3E20DF-35FD-81E7-D4A5-807BAA3F3FF3}"/>
              </a:ext>
            </a:extLst>
          </p:cNvPr>
          <p:cNvGraphicFramePr/>
          <p:nvPr>
            <p:extLst>
              <p:ext uri="{D42A27DB-BD31-4B8C-83A1-F6EECF244321}">
                <p14:modId xmlns:p14="http://schemas.microsoft.com/office/powerpoint/2010/main" val="297721713"/>
              </p:ext>
            </p:extLst>
          </p:nvPr>
        </p:nvGraphicFramePr>
        <p:xfrm>
          <a:off x="573157" y="1649567"/>
          <a:ext cx="9623994" cy="4439144"/>
        </p:xfrm>
        <a:graphic>
          <a:graphicData uri="http://schemas.openxmlformats.org/drawingml/2006/table">
            <a:tbl>
              <a:tblPr/>
              <a:tblGrid>
                <a:gridCol w="1131794">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r>
                        <a:rPr lang="en-US" sz="1400" dirty="0">
                          <a:solidFill>
                            <a:srgbClr val="4F5AA7"/>
                          </a:solidFill>
                          <a:latin typeface="Politica"/>
                          <a:ea typeface="Politica"/>
                          <a:cs typeface="Politica"/>
                          <a:sym typeface="Politica"/>
                        </a:rPr>
                        <a:t>90 min</a:t>
                      </a: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800" b="1" u="sng" baseline="0" dirty="0">
                          <a:solidFill>
                            <a:srgbClr val="4F5AA7"/>
                          </a:solidFill>
                          <a:latin typeface="Politica"/>
                          <a:ea typeface="Politica"/>
                          <a:cs typeface="Politica"/>
                          <a:sym typeface="Politica"/>
                        </a:rPr>
                        <a:t>Hands on : ( Step by Step)</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We will start a new </a:t>
                      </a:r>
                      <a:r>
                        <a:rPr lang="en-US" sz="1400" b="0" noProof="0" dirty="0" err="1">
                          <a:solidFill>
                            <a:srgbClr val="4F5AA7"/>
                          </a:solidFill>
                          <a:latin typeface="Politica"/>
                          <a:ea typeface="Politica"/>
                          <a:cs typeface="Calibri"/>
                          <a:sym typeface="Politica"/>
                        </a:rPr>
                        <a:t>Pictoblox</a:t>
                      </a:r>
                      <a:r>
                        <a:rPr lang="en-US" sz="1400" b="0" noProof="0" dirty="0">
                          <a:solidFill>
                            <a:srgbClr val="4F5AA7"/>
                          </a:solidFill>
                          <a:latin typeface="Politica"/>
                          <a:ea typeface="Politica"/>
                          <a:cs typeface="Calibri"/>
                          <a:sym typeface="Politica"/>
                        </a:rPr>
                        <a:t> sketch in order to build the new Code.</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Explain how to connect the </a:t>
                      </a:r>
                      <a:r>
                        <a:rPr lang="en-US" sz="1400" b="0" noProof="0" dirty="0" err="1">
                          <a:solidFill>
                            <a:srgbClr val="4F5AA7"/>
                          </a:solidFill>
                          <a:latin typeface="Politica"/>
                          <a:ea typeface="Politica"/>
                          <a:cs typeface="Calibri"/>
                          <a:sym typeface="Politica"/>
                        </a:rPr>
                        <a:t>microbot</a:t>
                      </a:r>
                      <a:r>
                        <a:rPr lang="en-US" sz="1400" b="0" noProof="0" dirty="0">
                          <a:solidFill>
                            <a:srgbClr val="4F5AA7"/>
                          </a:solidFill>
                          <a:latin typeface="Politica"/>
                          <a:ea typeface="Politica"/>
                          <a:cs typeface="Calibri"/>
                          <a:sym typeface="Politica"/>
                        </a:rPr>
                        <a:t> microcontroller and how to be switched on.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How to add a board to the sketch on </a:t>
                      </a:r>
                      <a:r>
                        <a:rPr lang="en-US" sz="1400" b="0" noProof="0" dirty="0" err="1">
                          <a:solidFill>
                            <a:srgbClr val="4F5AA7"/>
                          </a:solidFill>
                          <a:latin typeface="Politica"/>
                          <a:ea typeface="Politica"/>
                          <a:cs typeface="Calibri"/>
                          <a:sym typeface="Politica"/>
                        </a:rPr>
                        <a:t>Pictoblox</a:t>
                      </a:r>
                      <a:r>
                        <a:rPr lang="en-US" sz="1400" b="0" noProof="0" dirty="0">
                          <a:solidFill>
                            <a:srgbClr val="4F5AA7"/>
                          </a:solidFill>
                          <a:latin typeface="Politica"/>
                          <a:ea typeface="Politica"/>
                          <a:cs typeface="Calibri"/>
                          <a:sym typeface="Politica"/>
                        </a:rPr>
                        <a:t>.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How to link the board with the </a:t>
                      </a:r>
                      <a:r>
                        <a:rPr lang="en-US" sz="1400" b="0" noProof="0" dirty="0" err="1">
                          <a:solidFill>
                            <a:srgbClr val="4F5AA7"/>
                          </a:solidFill>
                          <a:latin typeface="Politica"/>
                          <a:ea typeface="Politica"/>
                          <a:cs typeface="Calibri"/>
                          <a:sym typeface="Politica"/>
                        </a:rPr>
                        <a:t>pictoblox</a:t>
                      </a:r>
                      <a:r>
                        <a:rPr lang="en-US" sz="1400" b="0" noProof="0" dirty="0">
                          <a:solidFill>
                            <a:srgbClr val="4F5AA7"/>
                          </a:solidFill>
                          <a:latin typeface="Politica"/>
                          <a:ea typeface="Politica"/>
                          <a:cs typeface="Calibri"/>
                          <a:sym typeface="Politica"/>
                        </a:rPr>
                        <a:t> platform.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How to add codes for the </a:t>
                      </a:r>
                      <a:r>
                        <a:rPr lang="en-US" sz="1400" b="0" noProof="0" dirty="0" err="1">
                          <a:solidFill>
                            <a:srgbClr val="4F5AA7"/>
                          </a:solidFill>
                          <a:latin typeface="Politica"/>
                          <a:ea typeface="Politica"/>
                          <a:cs typeface="Calibri"/>
                          <a:sym typeface="Politica"/>
                        </a:rPr>
                        <a:t>Microbit</a:t>
                      </a:r>
                      <a:r>
                        <a:rPr lang="en-US" sz="1400" b="0" noProof="0" dirty="0">
                          <a:solidFill>
                            <a:srgbClr val="4F5AA7"/>
                          </a:solidFill>
                          <a:latin typeface="Politica"/>
                          <a:ea typeface="Politica"/>
                          <a:cs typeface="Calibri"/>
                          <a:sym typeface="Politica"/>
                        </a:rPr>
                        <a:t> microcontroller.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Give the participant a few minutes to discover the codes within the </a:t>
                      </a:r>
                      <a:r>
                        <a:rPr lang="en-US" sz="1400" b="0" noProof="0" dirty="0" err="1">
                          <a:solidFill>
                            <a:srgbClr val="4F5AA7"/>
                          </a:solidFill>
                          <a:latin typeface="Politica"/>
                          <a:ea typeface="Politica"/>
                          <a:cs typeface="Calibri"/>
                          <a:sym typeface="Politica"/>
                        </a:rPr>
                        <a:t>Microbit</a:t>
                      </a:r>
                      <a:r>
                        <a:rPr lang="en-US" sz="1400" b="0" noProof="0" dirty="0">
                          <a:solidFill>
                            <a:srgbClr val="4F5AA7"/>
                          </a:solidFill>
                          <a:latin typeface="Politica"/>
                          <a:ea typeface="Politica"/>
                          <a:cs typeface="Calibri"/>
                          <a:sym typeface="Politica"/>
                        </a:rPr>
                        <a:t> extension.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Show the participant the available sensors within the </a:t>
                      </a:r>
                      <a:r>
                        <a:rPr lang="en-US" sz="1400" b="0" noProof="0" dirty="0" err="1">
                          <a:solidFill>
                            <a:srgbClr val="4F5AA7"/>
                          </a:solidFill>
                          <a:latin typeface="Politica"/>
                          <a:ea typeface="Politica"/>
                          <a:cs typeface="Calibri"/>
                          <a:sym typeface="Politica"/>
                        </a:rPr>
                        <a:t>Microbit</a:t>
                      </a:r>
                      <a:r>
                        <a:rPr lang="en-US" sz="1400" b="0" noProof="0" dirty="0">
                          <a:solidFill>
                            <a:srgbClr val="4F5AA7"/>
                          </a:solidFill>
                          <a:latin typeface="Politica"/>
                          <a:ea typeface="Politica"/>
                          <a:cs typeface="Calibri"/>
                          <a:sym typeface="Politica"/>
                        </a:rPr>
                        <a:t> and show if possible how they can be used.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Link the previous code with today code.</a:t>
                      </a: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a:ea typeface="Politica"/>
                        <a:cs typeface="Calibri"/>
                        <a:sym typeface="Politica"/>
                      </a:endParaRP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panose="02000506060000020004" pitchFamily="2" charset="0"/>
                        <a:ea typeface="Politica"/>
                        <a:cs typeface="Calibri"/>
                        <a:sym typeface="Calibri"/>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4F5AA7"/>
                          </a:solidFill>
                          <a:latin typeface="Politica" panose="02000506060000020004" pitchFamily="2" charset="0"/>
                          <a:ea typeface="Lato"/>
                          <a:cs typeface="Lato"/>
                          <a:sym typeface="Lato"/>
                        </a:rPr>
                        <a:t>Computer, internet access, screen, Embroidery machine.</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err="1">
                          <a:solidFill>
                            <a:srgbClr val="4F5AA7"/>
                          </a:solidFill>
                          <a:latin typeface="Politica" panose="02000506060000020004" pitchFamily="2" charset="0"/>
                          <a:ea typeface="Lato"/>
                          <a:cs typeface="Lato"/>
                          <a:sym typeface="Lato"/>
                        </a:rPr>
                        <a:t>Microbit</a:t>
                      </a:r>
                      <a:r>
                        <a:rPr lang="en-US" sz="1400" dirty="0">
                          <a:solidFill>
                            <a:srgbClr val="4F5AA7"/>
                          </a:solidFill>
                          <a:latin typeface="Politica" panose="02000506060000020004" pitchFamily="2" charset="0"/>
                          <a:ea typeface="Lato"/>
                          <a:cs typeface="Lato"/>
                          <a:sym typeface="Lato"/>
                        </a:rPr>
                        <a:t> Microcontroller.</a:t>
                      </a: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598724">
                <a:tc>
                  <a:txBody>
                    <a:bodyPr/>
                    <a:lstStyle/>
                    <a:p>
                      <a:pPr algn="l">
                        <a:defRPr sz="1800"/>
                      </a:pPr>
                      <a:r>
                        <a:rPr lang="en-US" sz="1400" dirty="0">
                          <a:solidFill>
                            <a:srgbClr val="4F5AA7"/>
                          </a:solidFill>
                          <a:latin typeface="Politica"/>
                          <a:ea typeface="Politica"/>
                          <a:cs typeface="Politica"/>
                          <a:sym typeface="Politica"/>
                        </a:rPr>
                        <a:t>5 min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4F5AA7"/>
                          </a:solidFill>
                          <a:latin typeface="Politica"/>
                          <a:ea typeface="Politica"/>
                          <a:cs typeface="Politica"/>
                          <a:sym typeface="Politica"/>
                        </a:rPr>
                        <a:t>Give the participant the needed time to finalize the code and have it works.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spTree>
    <p:extLst>
      <p:ext uri="{BB962C8B-B14F-4D97-AF65-F5344CB8AC3E}">
        <p14:creationId xmlns:p14="http://schemas.microsoft.com/office/powerpoint/2010/main" val="3542669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E00BD-467D-CA04-6F0B-46CFDFA84C92}"/>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D4C7A52-373D-4A02-F1D9-664035622D9E}"/>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a:t>
            </a:r>
            <a:r>
              <a:rPr lang="en-US" sz="2800" b="1" err="1">
                <a:latin typeface="POLITICA-EXTRABOLD" panose="02000506060000020004" pitchFamily="2" charset="0"/>
                <a:ea typeface="GE SS TV Bold" panose="020A0503020102020204" pitchFamily="18" charset="-78"/>
                <a:cs typeface="GE SS TV Bold" panose="020A0503020102020204" pitchFamily="18" charset="-78"/>
              </a:rPr>
              <a:t>Pg</a:t>
            </a:r>
            <a:r>
              <a:rPr lang="en-US" sz="2800" b="1">
                <a:latin typeface="POLITICA-EXTRABOLD" panose="02000506060000020004" pitchFamily="2" charset="0"/>
                <a:ea typeface="GE SS TV Bold" panose="020A0503020102020204" pitchFamily="18" charset="-78"/>
                <a:cs typeface="GE SS TV Bold" panose="020A0503020102020204" pitchFamily="18" charset="-78"/>
              </a:rPr>
              <a:t> 3)</a:t>
            </a:r>
            <a:endParaRPr lang="en-US" sz="2800" b="1" dirty="0">
              <a:latin typeface="POLITICA-EXTRABOLD" panose="02000506060000020004" pitchFamily="2" charset="0"/>
              <a:ea typeface="GE SS TV Bold" panose="020A0503020102020204" pitchFamily="18" charset="-78"/>
              <a:cs typeface="GE SS TV Bold" panose="020A0503020102020204" pitchFamily="18" charset="-78"/>
            </a:endParaRPr>
          </a:p>
        </p:txBody>
      </p:sp>
      <p:sp>
        <p:nvSpPr>
          <p:cNvPr id="2" name="TextBox 1">
            <a:extLst>
              <a:ext uri="{FF2B5EF4-FFF2-40B4-BE49-F238E27FC236}">
                <a16:creationId xmlns:a16="http://schemas.microsoft.com/office/drawing/2014/main" id="{E7D33ECE-4BB9-D2AF-A262-7533E56BE7D8}"/>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98EC598E-D848-B5E5-3D3D-59EDE8D1872E}"/>
              </a:ext>
            </a:extLst>
          </p:cNvPr>
          <p:cNvGraphicFramePr/>
          <p:nvPr>
            <p:extLst>
              <p:ext uri="{D42A27DB-BD31-4B8C-83A1-F6EECF244321}">
                <p14:modId xmlns:p14="http://schemas.microsoft.com/office/powerpoint/2010/main" val="3468932873"/>
              </p:ext>
            </p:extLst>
          </p:nvPr>
        </p:nvGraphicFramePr>
        <p:xfrm>
          <a:off x="815250" y="1981230"/>
          <a:ext cx="10561500" cy="3352740"/>
        </p:xfrm>
        <a:graphic>
          <a:graphicData uri="http://schemas.openxmlformats.org/drawingml/2006/table">
            <a:tbl>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4F5AA7"/>
                          </a:solidFill>
                          <a:latin typeface="Politica"/>
                          <a:ea typeface="Politica"/>
                          <a:cs typeface="Politica"/>
                          <a:sym typeface="Politica"/>
                        </a:rPr>
                        <a:t> </a:t>
                      </a: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Consideration</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342900" indent="-342900" algn="l">
                        <a:buFont typeface="+mj-lt"/>
                        <a:buAutoNum type="arabicPeriod"/>
                        <a:defRPr sz="1800"/>
                      </a:pPr>
                      <a:r>
                        <a:rPr lang="en-US" sz="1400" dirty="0">
                          <a:solidFill>
                            <a:srgbClr val="4F5AA7"/>
                          </a:solidFill>
                          <a:latin typeface="Politica"/>
                          <a:ea typeface="Politica"/>
                          <a:cs typeface="Politica"/>
                          <a:sym typeface="Politica"/>
                        </a:rPr>
                        <a:t>Code are a bit tricky so participant should be fully focused with the instructor. </a:t>
                      </a:r>
                    </a:p>
                    <a:p>
                      <a:pPr marL="342900" indent="-342900" algn="l">
                        <a:buFont typeface="+mj-lt"/>
                        <a:buAutoNum type="arabicPeriod"/>
                        <a:defRPr sz="1800"/>
                      </a:pPr>
                      <a:r>
                        <a:rPr lang="en-US" sz="1400" dirty="0">
                          <a:solidFill>
                            <a:srgbClr val="4F5AA7"/>
                          </a:solidFill>
                          <a:latin typeface="Politica"/>
                          <a:ea typeface="Politica"/>
                          <a:cs typeface="Politica"/>
                          <a:sym typeface="Politica"/>
                        </a:rPr>
                        <a:t>Participant has to use the online version of </a:t>
                      </a:r>
                      <a:r>
                        <a:rPr lang="en-US" sz="1400" dirty="0" err="1">
                          <a:solidFill>
                            <a:srgbClr val="4F5AA7"/>
                          </a:solidFill>
                          <a:latin typeface="Politica"/>
                          <a:ea typeface="Politica"/>
                          <a:cs typeface="Politica"/>
                          <a:sym typeface="Politica"/>
                        </a:rPr>
                        <a:t>pictoblox</a:t>
                      </a:r>
                      <a:r>
                        <a:rPr lang="en-US" sz="1400" dirty="0">
                          <a:solidFill>
                            <a:srgbClr val="4F5AA7"/>
                          </a:solidFill>
                          <a:latin typeface="Politica"/>
                          <a:ea typeface="Politica"/>
                          <a:cs typeface="Politica"/>
                          <a:sym typeface="Politica"/>
                        </a:rPr>
                        <a:t> in order to connect the </a:t>
                      </a:r>
                      <a:r>
                        <a:rPr lang="en-US" sz="1400" dirty="0" err="1">
                          <a:solidFill>
                            <a:srgbClr val="4F5AA7"/>
                          </a:solidFill>
                          <a:latin typeface="Politica"/>
                          <a:ea typeface="Politica"/>
                          <a:cs typeface="Politica"/>
                          <a:sym typeface="Politica"/>
                        </a:rPr>
                        <a:t>Microbit</a:t>
                      </a:r>
                      <a:r>
                        <a:rPr lang="en-US" sz="1400" dirty="0">
                          <a:solidFill>
                            <a:srgbClr val="4F5AA7"/>
                          </a:solidFill>
                          <a:latin typeface="Politica"/>
                          <a:ea typeface="Politica"/>
                          <a:cs typeface="Politica"/>
                          <a:sym typeface="Politica"/>
                        </a:rPr>
                        <a:t> as the offline version is currently having an Issue to connect the </a:t>
                      </a:r>
                      <a:r>
                        <a:rPr lang="en-US" sz="1400" dirty="0" err="1">
                          <a:solidFill>
                            <a:srgbClr val="4F5AA7"/>
                          </a:solidFill>
                          <a:latin typeface="Politica"/>
                          <a:ea typeface="Politica"/>
                          <a:cs typeface="Politica"/>
                          <a:sym typeface="Politica"/>
                        </a:rPr>
                        <a:t>microbit</a:t>
                      </a:r>
                      <a:r>
                        <a:rPr lang="en-US" sz="1400" dirty="0">
                          <a:solidFill>
                            <a:srgbClr val="4F5AA7"/>
                          </a:solidFill>
                          <a:latin typeface="Politica"/>
                          <a:ea typeface="Politica"/>
                          <a:cs typeface="Politica"/>
                          <a:sym typeface="Politica"/>
                        </a:rPr>
                        <a:t>. </a:t>
                      </a:r>
                    </a:p>
                    <a:p>
                      <a:pPr marL="342900" indent="-342900" algn="l">
                        <a:buFont typeface="+mj-lt"/>
                        <a:buAutoNum type="arabicPeriod"/>
                        <a:defRPr sz="1800"/>
                      </a:pPr>
                      <a:r>
                        <a:rPr lang="en-US" sz="1400" b="0" noProof="0" dirty="0">
                          <a:solidFill>
                            <a:srgbClr val="4F5AA7"/>
                          </a:solidFill>
                          <a:latin typeface="Politica"/>
                          <a:ea typeface="Politica"/>
                          <a:cs typeface="Calibri"/>
                          <a:sym typeface="Politica"/>
                        </a:rPr>
                        <a:t>Some of the codes between the online and offline version are not similar so this might affect importing the files from the offline to the online. </a:t>
                      </a:r>
                    </a:p>
                    <a:p>
                      <a:pPr marL="0" indent="0" algn="l">
                        <a:buFont typeface="+mj-lt"/>
                        <a:buNone/>
                        <a:defRPr sz="1800"/>
                      </a:pPr>
                      <a:endParaRPr lang="en-US" sz="1400" b="0" noProof="0" dirty="0">
                        <a:solidFill>
                          <a:srgbClr val="4F5AA7"/>
                        </a:solidFill>
                        <a:latin typeface="Politica"/>
                        <a:ea typeface="Politica"/>
                        <a:cs typeface="Calibri"/>
                        <a:sym typeface="Politica"/>
                      </a:endParaRPr>
                    </a:p>
                    <a:p>
                      <a:pPr marL="0" indent="0" algn="l">
                        <a:buFont typeface="+mj-lt"/>
                        <a:buNone/>
                        <a:defRPr sz="1800"/>
                      </a:pPr>
                      <a:endParaRPr lang="en-US"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spTree>
    <p:extLst>
      <p:ext uri="{BB962C8B-B14F-4D97-AF65-F5344CB8AC3E}">
        <p14:creationId xmlns:p14="http://schemas.microsoft.com/office/powerpoint/2010/main" val="2403719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9AFE82D-40E8-234C-B257-480F28C632DE}"/>
              </a:ext>
            </a:extLst>
          </p:cNvPr>
          <p:cNvSpPr txBox="1"/>
          <p:nvPr/>
        </p:nvSpPr>
        <p:spPr>
          <a:xfrm>
            <a:off x="7062952" y="3281856"/>
            <a:ext cx="4204138" cy="1015663"/>
          </a:xfrm>
          <a:prstGeom prst="rect">
            <a:avLst/>
          </a:prstGeom>
          <a:noFill/>
        </p:spPr>
        <p:txBody>
          <a:bodyPr wrap="square" rtlCol="0">
            <a:spAutoFit/>
          </a:bodyPr>
          <a:lstStyle/>
          <a:p>
            <a:pPr algn="r" rtl="1"/>
            <a:r>
              <a:rPr lang="en-US" sz="6000" b="1" dirty="0">
                <a:solidFill>
                  <a:schemeClr val="bg1"/>
                </a:solidFill>
                <a:latin typeface="Politica" panose="02000506060000020004" pitchFamily="2" charset="0"/>
                <a:ea typeface="GE SS TV Bold" panose="020A0503020102020204" pitchFamily="18" charset="-78"/>
                <a:cs typeface="GE SS TV Bold" panose="020A0503020102020204" pitchFamily="18" charset="-78"/>
              </a:rPr>
              <a:t>THANK YOU</a:t>
            </a:r>
            <a:endParaRPr lang="ar-SA" sz="6000" b="1" dirty="0">
              <a:solidFill>
                <a:schemeClr val="bg1"/>
              </a:solidFill>
              <a:latin typeface="Politica"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30856086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dirty="0">
                <a:latin typeface="Politica" panose="00000500000000000000" pitchFamily="50" charset="0"/>
              </a:rPr>
              <a:t>AI Climate Monitoring </a:t>
            </a:r>
            <a:endParaRPr lang="en-US" sz="2800" b="1" dirty="0">
              <a:latin typeface="Politica" panose="00000500000000000000" pitchFamily="50" charset="0"/>
              <a:ea typeface="GE SS TV Bold" panose="020A0503020102020204" pitchFamily="18" charset="-78"/>
              <a:cs typeface="GE SS TV Bold" panose="020A0503020102020204" pitchFamily="18" charset="-78"/>
            </a:endParaRPr>
          </a:p>
        </p:txBody>
      </p:sp>
      <p:sp>
        <p:nvSpPr>
          <p:cNvPr id="6" name="Google Shape;59;p13">
            <a:extLst>
              <a:ext uri="{FF2B5EF4-FFF2-40B4-BE49-F238E27FC236}">
                <a16:creationId xmlns:a16="http://schemas.microsoft.com/office/drawing/2014/main" id="{FEE3C3D4-BB2E-2048-9158-BA0A8C70E1BD}"/>
              </a:ext>
            </a:extLst>
          </p:cNvPr>
          <p:cNvSpPr txBox="1"/>
          <p:nvPr/>
        </p:nvSpPr>
        <p:spPr>
          <a:xfrm>
            <a:off x="243451" y="806613"/>
            <a:ext cx="11044654" cy="570198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1874" tIns="121874" rIns="121874" bIns="121874" anchor="ctr">
            <a:spAutoFit/>
          </a:bodyPr>
          <a:lstStyle/>
          <a:p>
            <a:pPr hangingPunct="0">
              <a:lnSpc>
                <a:spcPct val="150000"/>
              </a:lnSpc>
            </a:pPr>
            <a:r>
              <a:rPr lang="en-US" sz="1400" b="1" kern="0" dirty="0">
                <a:solidFill>
                  <a:srgbClr val="4759C9"/>
                </a:solidFill>
                <a:latin typeface="Politica" panose="02000506060000020004" pitchFamily="2" charset="0"/>
                <a:ea typeface="Lato"/>
                <a:cs typeface="Lato"/>
                <a:sym typeface="Lato"/>
              </a:rPr>
              <a:t>ZONE: Creativity Zone			AGE GROUP: 11 - 14	EQUIPMENT: Laptops, </a:t>
            </a:r>
            <a:r>
              <a:rPr lang="en-US" sz="1400" b="1" kern="0" dirty="0" err="1">
                <a:solidFill>
                  <a:srgbClr val="4759C9"/>
                </a:solidFill>
                <a:latin typeface="Politica" panose="02000506060000020004" pitchFamily="2" charset="0"/>
                <a:ea typeface="Lato"/>
                <a:cs typeface="Lato"/>
                <a:sym typeface="Lato"/>
              </a:rPr>
              <a:t>Microbit</a:t>
            </a:r>
            <a:r>
              <a:rPr lang="en-US" sz="1400" b="1" kern="0" dirty="0">
                <a:solidFill>
                  <a:srgbClr val="4759C9"/>
                </a:solidFill>
                <a:latin typeface="Politica" panose="02000506060000020004" pitchFamily="2" charset="0"/>
                <a:ea typeface="Lato"/>
                <a:cs typeface="Lato"/>
                <a:sym typeface="Lato"/>
              </a:rPr>
              <a:t>.</a:t>
            </a:r>
          </a:p>
          <a:p>
            <a:pPr>
              <a:lnSpc>
                <a:spcPct val="150000"/>
              </a:lnSpc>
              <a:defRPr>
                <a:solidFill>
                  <a:srgbClr val="FFFFFF"/>
                </a:solidFill>
                <a:latin typeface="Politica"/>
                <a:ea typeface="Politica"/>
                <a:cs typeface="Politica"/>
                <a:sym typeface="Politica"/>
              </a:defRPr>
            </a:pPr>
            <a:r>
              <a:rPr lang="en-US" sz="1400" b="1" kern="0" dirty="0">
                <a:solidFill>
                  <a:srgbClr val="4759C9"/>
                </a:solidFill>
                <a:latin typeface="Politica" panose="02000506060000020004" pitchFamily="2" charset="0"/>
                <a:ea typeface="Lato"/>
                <a:cs typeface="Lato"/>
                <a:sym typeface="Lato"/>
              </a:rPr>
              <a:t>MATERIALS:</a:t>
            </a:r>
            <a:endParaRPr lang="en-US" sz="1400" kern="0" dirty="0">
              <a:solidFill>
                <a:srgbClr val="4759C9"/>
              </a:solidFill>
              <a:latin typeface="Politica" panose="02000506060000020004" pitchFamily="2" charset="0"/>
              <a:ea typeface="Lato"/>
              <a:cs typeface="Lato"/>
              <a:sym typeface="Lato"/>
            </a:endParaRPr>
          </a:p>
          <a:p>
            <a:pPr>
              <a:lnSpc>
                <a:spcPct val="150000"/>
              </a:lnSpc>
              <a:defRPr>
                <a:solidFill>
                  <a:srgbClr val="FFFFFF"/>
                </a:solidFill>
                <a:latin typeface="Politica"/>
                <a:ea typeface="Politica"/>
                <a:cs typeface="Politica"/>
                <a:sym typeface="Politica"/>
              </a:defRPr>
            </a:pPr>
            <a:r>
              <a:rPr lang="en-US" sz="1400" b="1" kern="0" dirty="0">
                <a:solidFill>
                  <a:srgbClr val="4759C9"/>
                </a:solidFill>
                <a:latin typeface="Politica" panose="02000506060000020004" pitchFamily="2" charset="0"/>
                <a:ea typeface="Lato"/>
                <a:cs typeface="Lato"/>
                <a:sym typeface="Lato"/>
              </a:rPr>
              <a:t>Software: </a:t>
            </a:r>
            <a:r>
              <a:rPr lang="en-US" sz="1400" b="1" kern="0" dirty="0" err="1">
                <a:solidFill>
                  <a:srgbClr val="4759C9"/>
                </a:solidFill>
                <a:latin typeface="Politica" panose="02000506060000020004" pitchFamily="2" charset="0"/>
                <a:ea typeface="Lato"/>
                <a:cs typeface="Lato"/>
                <a:sym typeface="Lato"/>
              </a:rPr>
              <a:t>Pictoblox</a:t>
            </a:r>
            <a:r>
              <a:rPr lang="en-US" sz="1400" kern="0" dirty="0">
                <a:solidFill>
                  <a:srgbClr val="4759C9"/>
                </a:solidFill>
                <a:latin typeface="Politica" panose="02000506060000020004" pitchFamily="2" charset="0"/>
                <a:ea typeface="Lato"/>
                <a:cs typeface="Lato"/>
                <a:sym typeface="Lato"/>
              </a:rPr>
              <a:t>.</a:t>
            </a:r>
            <a:br>
              <a:rPr lang="en-US" sz="1400" b="1" kern="0" dirty="0">
                <a:solidFill>
                  <a:srgbClr val="4759C9"/>
                </a:solidFill>
                <a:latin typeface="Politica" panose="02000506060000020004" pitchFamily="2" charset="0"/>
                <a:ea typeface="Lato"/>
                <a:cs typeface="Lato"/>
                <a:sym typeface="Lato"/>
              </a:rPr>
            </a:br>
            <a:r>
              <a:rPr lang="en-US" sz="1400" b="1" kern="0" dirty="0">
                <a:solidFill>
                  <a:srgbClr val="4759C9"/>
                </a:solidFill>
                <a:latin typeface="Politica" panose="02000506060000020004" pitchFamily="2" charset="0"/>
                <a:ea typeface="Lato"/>
                <a:cs typeface="Lato"/>
                <a:sym typeface="Lato"/>
              </a:rPr>
              <a:t>DESCRIPTION: </a:t>
            </a:r>
            <a:r>
              <a:rPr lang="en-US" sz="1400" dirty="0">
                <a:solidFill>
                  <a:srgbClr val="4759C9"/>
                </a:solidFill>
                <a:latin typeface="Politica" panose="00000500000000000000" pitchFamily="50" charset="0"/>
              </a:rPr>
              <a:t>This is a three-day workshop focused on identifying climate-related challenges and, where possible, proposing solutions for each issue. Additionally, we will explore the role of artificial intelligence in addressing climate change and its potential contributions to sustainable solutions. Finally, participants will have the opportunity to introduce and demonstrate hardware tools for data presentation and visualization.</a:t>
            </a:r>
          </a:p>
          <a:p>
            <a:pPr>
              <a:lnSpc>
                <a:spcPct val="150000"/>
              </a:lnSpc>
              <a:defRPr>
                <a:solidFill>
                  <a:srgbClr val="FFFFFF"/>
                </a:solidFill>
                <a:latin typeface="Politica"/>
                <a:ea typeface="Politica"/>
                <a:cs typeface="Politica"/>
                <a:sym typeface="Politica"/>
              </a:defRPr>
            </a:pPr>
            <a:r>
              <a:rPr lang="en-US" sz="1400" dirty="0">
                <a:solidFill>
                  <a:srgbClr val="4759C9"/>
                </a:solidFill>
                <a:sym typeface="Politica"/>
              </a:rPr>
              <a:t>.</a:t>
            </a:r>
            <a:endParaRPr lang="en-US" sz="1400" b="1" kern="0" dirty="0">
              <a:solidFill>
                <a:srgbClr val="4759C9"/>
              </a:solidFill>
              <a:latin typeface="Politica" panose="02000506060000020004" pitchFamily="2" charset="0"/>
              <a:ea typeface="Lato"/>
              <a:cs typeface="Lato"/>
              <a:sym typeface="Lato"/>
            </a:endParaRPr>
          </a:p>
          <a:p>
            <a:pPr hangingPunct="0">
              <a:lnSpc>
                <a:spcPct val="150000"/>
              </a:lnSpc>
            </a:pPr>
            <a:r>
              <a:rPr lang="en-US" sz="1400" b="1" kern="0" dirty="0">
                <a:solidFill>
                  <a:srgbClr val="4759C9"/>
                </a:solidFill>
                <a:latin typeface="Politica" panose="02000506060000020004" pitchFamily="2" charset="0"/>
                <a:ea typeface="Lato"/>
                <a:cs typeface="Lato"/>
                <a:sym typeface="Lato"/>
              </a:rPr>
              <a:t>ENGINEERING DESIGN CHALLENGE: </a:t>
            </a:r>
            <a:endParaRPr lang="en-US" sz="1400" b="1" kern="0" dirty="0">
              <a:solidFill>
                <a:srgbClr val="4759C9"/>
              </a:solidFill>
              <a:latin typeface="Politica" panose="02000506060000020004" pitchFamily="2" charset="0"/>
              <a:cs typeface="Arial"/>
              <a:sym typeface="Lato"/>
            </a:endParaRPr>
          </a:p>
          <a:p>
            <a:pPr>
              <a:lnSpc>
                <a:spcPct val="150000"/>
              </a:lnSpc>
              <a:defRPr>
                <a:solidFill>
                  <a:srgbClr val="FFFFFF"/>
                </a:solidFill>
                <a:latin typeface="Politica"/>
                <a:ea typeface="Politica"/>
                <a:cs typeface="Politica"/>
                <a:sym typeface="Politica"/>
              </a:defRPr>
            </a:pPr>
            <a:r>
              <a:rPr lang="en-US" sz="1400" dirty="0">
                <a:solidFill>
                  <a:srgbClr val="4759C9"/>
                </a:solidFill>
                <a:latin typeface="Politica" panose="02000506060000020004" pitchFamily="2" charset="0"/>
              </a:rPr>
              <a:t>Jassem is a 14 years student has been introduced lately to AI and ML, his interest in this field guided him towards leaning a new tool (</a:t>
            </a:r>
            <a:r>
              <a:rPr lang="en-US" sz="1400" dirty="0" err="1">
                <a:solidFill>
                  <a:srgbClr val="4759C9"/>
                </a:solidFill>
                <a:latin typeface="Politica" panose="02000506060000020004" pitchFamily="2" charset="0"/>
              </a:rPr>
              <a:t>Pictoblox</a:t>
            </a:r>
            <a:r>
              <a:rPr lang="en-US" sz="1400" dirty="0">
                <a:solidFill>
                  <a:srgbClr val="4759C9"/>
                </a:solidFill>
                <a:latin typeface="Politica" panose="02000506060000020004" pitchFamily="2" charset="0"/>
              </a:rPr>
              <a:t>) and he is so excited to learn how to link AI to his codes as he wants to create a program able to distinguish the difference between glasses bottles and plastic bottles. He faced a lot of issues in coding so he is asking for our help to code the recognition part for him but he will take care of training the </a:t>
            </a:r>
            <a:r>
              <a:rPr lang="en-US" sz="1400">
                <a:solidFill>
                  <a:srgbClr val="4759C9"/>
                </a:solidFill>
                <a:latin typeface="Politica" panose="02000506060000020004" pitchFamily="2" charset="0"/>
              </a:rPr>
              <a:t>AI model.</a:t>
            </a:r>
            <a:endParaRPr lang="en-US" sz="1400" dirty="0">
              <a:solidFill>
                <a:srgbClr val="4759C9"/>
              </a:solidFill>
            </a:endParaRPr>
          </a:p>
          <a:p>
            <a:pPr>
              <a:lnSpc>
                <a:spcPct val="150000"/>
              </a:lnSpc>
              <a:defRPr>
                <a:solidFill>
                  <a:srgbClr val="FFFFFF"/>
                </a:solidFill>
                <a:latin typeface="Politica"/>
                <a:ea typeface="Politica"/>
                <a:cs typeface="Politica"/>
                <a:sym typeface="Politica"/>
              </a:defRPr>
            </a:pPr>
            <a:br>
              <a:rPr lang="en-US" sz="1400" kern="0" dirty="0">
                <a:solidFill>
                  <a:srgbClr val="4759C9"/>
                </a:solidFill>
                <a:latin typeface="Politica" panose="02000506060000020004" pitchFamily="2" charset="0"/>
                <a:cs typeface="Arial"/>
                <a:sym typeface="Arial"/>
              </a:rPr>
            </a:br>
            <a:r>
              <a:rPr lang="en-US" sz="1400" b="1" kern="0" dirty="0">
                <a:solidFill>
                  <a:srgbClr val="4759C9"/>
                </a:solidFill>
                <a:latin typeface="Politica" panose="02000506060000020004" pitchFamily="2" charset="0"/>
                <a:ea typeface="Lato"/>
                <a:cs typeface="Lato"/>
                <a:sym typeface="Lato"/>
              </a:rPr>
              <a:t>LEARNING OBJECTIVES:</a:t>
            </a:r>
            <a:br>
              <a:rPr lang="en-US" sz="1400" b="1" kern="0" dirty="0">
                <a:solidFill>
                  <a:srgbClr val="4759C9"/>
                </a:solidFill>
                <a:latin typeface="Politica" panose="02000506060000020004" pitchFamily="2" charset="0"/>
                <a:ea typeface="Lato"/>
                <a:cs typeface="Lato"/>
                <a:sym typeface="Lato"/>
              </a:rPr>
            </a:br>
            <a:r>
              <a:rPr lang="en-US" sz="1400" kern="0" dirty="0">
                <a:solidFill>
                  <a:srgbClr val="4759C9"/>
                </a:solidFill>
                <a:latin typeface="Politica" panose="02000506060000020004" pitchFamily="2" charset="0"/>
                <a:ea typeface="Lato"/>
                <a:cs typeface="Lato"/>
                <a:sym typeface="Lato"/>
              </a:rPr>
              <a:t>After attending this session, participants will be able to:</a:t>
            </a:r>
            <a:endParaRPr lang="en-US" sz="1400" kern="0" dirty="0">
              <a:solidFill>
                <a:srgbClr val="4759C9"/>
              </a:solidFill>
              <a:latin typeface="Politica" panose="02000506060000020004" pitchFamily="2" charset="0"/>
              <a:cs typeface="Arial"/>
              <a:sym typeface="Arial"/>
            </a:endParaRPr>
          </a:p>
          <a:p>
            <a:pPr marL="457200" indent="-317500" hangingPunct="0">
              <a:lnSpc>
                <a:spcPct val="150000"/>
              </a:lnSpc>
              <a:buClr>
                <a:srgbClr val="FFFFFF"/>
              </a:buClr>
              <a:buSzPts val="1400"/>
              <a:buFont typeface="Lato"/>
              <a:buChar char="●"/>
            </a:pPr>
            <a:r>
              <a:rPr lang="en-US" sz="1400" kern="0" dirty="0">
                <a:solidFill>
                  <a:srgbClr val="4759C9"/>
                </a:solidFill>
                <a:latin typeface="Politica" panose="02000506060000020004" pitchFamily="2" charset="0"/>
                <a:cs typeface="Arial"/>
                <a:sym typeface="Lato"/>
              </a:rPr>
              <a:t>What is the </a:t>
            </a:r>
            <a:r>
              <a:rPr lang="en-US" sz="1400" kern="0" dirty="0" err="1">
                <a:solidFill>
                  <a:srgbClr val="4759C9"/>
                </a:solidFill>
                <a:latin typeface="Politica" panose="02000506060000020004" pitchFamily="2" charset="0"/>
                <a:cs typeface="Arial"/>
                <a:sym typeface="Lato"/>
              </a:rPr>
              <a:t>pictoblox</a:t>
            </a:r>
            <a:r>
              <a:rPr lang="en-US" sz="1400" kern="0" dirty="0">
                <a:solidFill>
                  <a:srgbClr val="4759C9"/>
                </a:solidFill>
                <a:latin typeface="Politica" panose="02000506060000020004" pitchFamily="2" charset="0"/>
                <a:cs typeface="Arial"/>
                <a:sym typeface="Lato"/>
              </a:rPr>
              <a:t> platform and how to use it.</a:t>
            </a:r>
          </a:p>
          <a:p>
            <a:pPr marL="457200" indent="-317500" hangingPunct="0">
              <a:lnSpc>
                <a:spcPct val="150000"/>
              </a:lnSpc>
              <a:buClr>
                <a:srgbClr val="FFFFFF"/>
              </a:buClr>
              <a:buSzPts val="1400"/>
              <a:buFont typeface="Lato"/>
              <a:buChar char="●"/>
            </a:pPr>
            <a:r>
              <a:rPr lang="en-US" sz="1400" kern="0" dirty="0">
                <a:solidFill>
                  <a:srgbClr val="4759C9"/>
                </a:solidFill>
                <a:latin typeface="Politica" panose="02000506060000020004" pitchFamily="2" charset="0"/>
                <a:cs typeface="Arial"/>
                <a:sym typeface="Lato"/>
              </a:rPr>
              <a:t>Distinguish the difference between AI and ML. </a:t>
            </a:r>
          </a:p>
          <a:p>
            <a:pPr marL="457200" indent="-317500" hangingPunct="0">
              <a:lnSpc>
                <a:spcPct val="150000"/>
              </a:lnSpc>
              <a:buClr>
                <a:srgbClr val="FFFFFF"/>
              </a:buClr>
              <a:buSzPts val="1400"/>
              <a:buFont typeface="Lato"/>
              <a:buChar char="●"/>
            </a:pPr>
            <a:r>
              <a:rPr lang="en-US" sz="1400" kern="0" dirty="0">
                <a:solidFill>
                  <a:srgbClr val="4759C9"/>
                </a:solidFill>
                <a:latin typeface="Politica" panose="02000506060000020004" pitchFamily="2" charset="0"/>
                <a:cs typeface="Arial"/>
                <a:sym typeface="Lato"/>
              </a:rPr>
              <a:t>Know how to use hardware with the </a:t>
            </a:r>
            <a:r>
              <a:rPr lang="en-US" sz="1400" kern="0" dirty="0" err="1">
                <a:solidFill>
                  <a:srgbClr val="4759C9"/>
                </a:solidFill>
                <a:latin typeface="Politica" panose="02000506060000020004" pitchFamily="2" charset="0"/>
                <a:cs typeface="Arial"/>
                <a:sym typeface="Lato"/>
              </a:rPr>
              <a:t>Pictoblox</a:t>
            </a:r>
            <a:r>
              <a:rPr lang="en-US" sz="1400" kern="0" dirty="0">
                <a:solidFill>
                  <a:srgbClr val="4759C9"/>
                </a:solidFill>
                <a:latin typeface="Politica" panose="02000506060000020004" pitchFamily="2" charset="0"/>
                <a:cs typeface="Arial"/>
                <a:sym typeface="Lato"/>
              </a:rPr>
              <a:t> platform. </a:t>
            </a:r>
          </a:p>
        </p:txBody>
      </p:sp>
    </p:spTree>
    <p:extLst>
      <p:ext uri="{BB962C8B-B14F-4D97-AF65-F5344CB8AC3E}">
        <p14:creationId xmlns:p14="http://schemas.microsoft.com/office/powerpoint/2010/main" val="130143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1)</a:t>
            </a: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37F9FA1C-479A-7B4A-BC7C-866E64D7E704}"/>
              </a:ext>
            </a:extLst>
          </p:cNvPr>
          <p:cNvGraphicFramePr/>
          <p:nvPr>
            <p:extLst>
              <p:ext uri="{D42A27DB-BD31-4B8C-83A1-F6EECF244321}">
                <p14:modId xmlns:p14="http://schemas.microsoft.com/office/powerpoint/2010/main" val="3288957682"/>
              </p:ext>
            </p:extLst>
          </p:nvPr>
        </p:nvGraphicFramePr>
        <p:xfrm>
          <a:off x="1178070" y="1783125"/>
          <a:ext cx="9624375" cy="4175670"/>
        </p:xfrm>
        <a:graphic>
          <a:graphicData uri="http://schemas.openxmlformats.org/drawingml/2006/table">
            <a:tbl>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Materials</a:t>
                      </a:r>
                      <a:r>
                        <a:rPr lang="en-US" sz="1400" b="1" dirty="0">
                          <a:solidFill>
                            <a:srgbClr val="4F5AA7"/>
                          </a:solidFill>
                          <a:latin typeface="Politica"/>
                          <a:ea typeface="Politica"/>
                          <a:cs typeface="Politica"/>
                          <a:sym typeface="Politica"/>
                        </a:rPr>
                        <a:t>/requirements </a:t>
                      </a:r>
                      <a:endParaRPr sz="1400" b="1" dirty="0">
                        <a:solidFill>
                          <a:srgbClr val="4F5AA7"/>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4F5AA7"/>
                          </a:solidFill>
                          <a:latin typeface="Politica"/>
                          <a:ea typeface="Politica"/>
                          <a:cs typeface="Politica"/>
                          <a:sym typeface="Politica"/>
                        </a:rPr>
                        <a:t>5 </a:t>
                      </a:r>
                      <a:r>
                        <a:rPr sz="1400" b="0" dirty="0">
                          <a:solidFill>
                            <a:srgbClr val="4F5AA7"/>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1- </a:t>
                      </a:r>
                      <a:r>
                        <a:rPr b="0" dirty="0">
                          <a:solidFill>
                            <a:srgbClr val="4F5AA7"/>
                          </a:solidFill>
                        </a:rPr>
                        <a:t>Introduce yourself. </a:t>
                      </a:r>
                      <a:endParaRPr lang="en-US" b="0" dirty="0">
                        <a:solidFill>
                          <a:srgbClr val="4F5AA7"/>
                        </a:solidFill>
                      </a:endParaRPr>
                    </a:p>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2- </a:t>
                      </a:r>
                      <a:r>
                        <a:rPr b="0" dirty="0">
                          <a:solidFill>
                            <a:srgbClr val="4F5AA7"/>
                          </a:solidFill>
                        </a:rPr>
                        <a:t>Introduce students to </a:t>
                      </a:r>
                      <a:r>
                        <a:rPr lang="en-US" b="0" dirty="0">
                          <a:solidFill>
                            <a:srgbClr val="4F5AA7"/>
                          </a:solidFill>
                        </a:rPr>
                        <a:t>each other  (Ice breaking). / Start introducing the workshop through a series of questions.</a:t>
                      </a: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endParaRPr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0" dirty="0">
                          <a:solidFill>
                            <a:srgbClr val="4F5AA7"/>
                          </a:solidFill>
                          <a:latin typeface="Politica"/>
                          <a:ea typeface="Politica"/>
                          <a:cs typeface="Politica"/>
                          <a:sym typeface="Politica"/>
                        </a:rPr>
                        <a:t>20 min</a:t>
                      </a:r>
                      <a:endParaRPr sz="1400" b="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Presentation :</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1- Who we are and our role at Studio 5.  </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2- Introduce the team and the zones of studio 5 and what is studio 5 is about as a fabrication laboratory.</a:t>
                      </a:r>
                      <a:br>
                        <a:rPr lang="en-US" sz="1400" b="0" i="0" u="none" strike="noStrike" cap="none" spc="0" baseline="0" dirty="0">
                          <a:solidFill>
                            <a:srgbClr val="4F5AA7"/>
                          </a:solidFill>
                          <a:effectLst/>
                          <a:uFillTx/>
                          <a:latin typeface="Politica" panose="02000506060000020004" pitchFamily="2" charset="0"/>
                          <a:ea typeface="+mj-ea"/>
                          <a:cs typeface="+mj-cs"/>
                          <a:sym typeface="Arial"/>
                        </a:rPr>
                      </a:br>
                      <a:r>
                        <a:rPr lang="en-US" sz="1400" b="0" i="0" u="none" strike="noStrike" cap="none" spc="0" baseline="0" dirty="0">
                          <a:solidFill>
                            <a:srgbClr val="4F5AA7"/>
                          </a:solidFill>
                          <a:effectLst/>
                          <a:uFillTx/>
                          <a:latin typeface="Politica" panose="02000506060000020004" pitchFamily="2" charset="0"/>
                          <a:ea typeface="+mj-ea"/>
                          <a:cs typeface="+mj-cs"/>
                          <a:sym typeface="Arial"/>
                        </a:rPr>
                        <a:t>3- Series of question to introduce the topic we are about to explain. </a:t>
                      </a:r>
                      <a:br>
                        <a:rPr lang="en-US" sz="1400" b="0" i="0" u="none" strike="noStrike" cap="none" spc="0" baseline="0" dirty="0">
                          <a:solidFill>
                            <a:srgbClr val="4F5AA7"/>
                          </a:solidFill>
                          <a:effectLst/>
                          <a:uFillTx/>
                          <a:latin typeface="Politica" panose="02000506060000020004" pitchFamily="2" charset="0"/>
                          <a:ea typeface="+mj-ea"/>
                          <a:cs typeface="+mj-cs"/>
                          <a:sym typeface="Arial"/>
                        </a:rPr>
                      </a:br>
                      <a:r>
                        <a:rPr lang="en-US" sz="1400" b="0" i="0" u="none" strike="noStrike" cap="none" spc="0" baseline="0" dirty="0">
                          <a:solidFill>
                            <a:srgbClr val="4F5AA7"/>
                          </a:solidFill>
                          <a:effectLst/>
                          <a:uFillTx/>
                          <a:latin typeface="Politica" panose="02000506060000020004" pitchFamily="2" charset="0"/>
                          <a:ea typeface="+mj-ea"/>
                          <a:cs typeface="+mj-cs"/>
                          <a:sym typeface="Arial"/>
                        </a:rPr>
                        <a:t>4- What is the dominate climate in Qatar and how Qatar is dealing with this challenge.</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5- The solution Qatar is making and adapting across the country.</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6- The new world wide challenge affecting all the world countries.</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7- What are the sustainable goals and focusing on the climate action goal.</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8-What is the </a:t>
                      </a:r>
                      <a:r>
                        <a:rPr lang="en-US" sz="1400" b="0" i="0" u="none" strike="noStrike" cap="none" spc="0" baseline="0" dirty="0" err="1">
                          <a:solidFill>
                            <a:srgbClr val="4F5AA7"/>
                          </a:solidFill>
                          <a:effectLst/>
                          <a:uFillTx/>
                          <a:latin typeface="Politica" panose="02000506060000020004" pitchFamily="2" charset="0"/>
                          <a:ea typeface="+mj-ea"/>
                          <a:cs typeface="+mj-cs"/>
                          <a:sym typeface="Arial"/>
                        </a:rPr>
                        <a:t>Pictoblox</a:t>
                      </a:r>
                      <a:r>
                        <a:rPr lang="en-US" sz="1400" b="0" i="0" u="none" strike="noStrike" cap="none" spc="0" baseline="0" dirty="0">
                          <a:solidFill>
                            <a:srgbClr val="4F5AA7"/>
                          </a:solidFill>
                          <a:effectLst/>
                          <a:uFillTx/>
                          <a:latin typeface="Politica" panose="02000506060000020004" pitchFamily="2" charset="0"/>
                          <a:ea typeface="+mj-ea"/>
                          <a:cs typeface="+mj-cs"/>
                          <a:sym typeface="Arial"/>
                        </a:rPr>
                        <a:t> platform and How to use it.</a:t>
                      </a:r>
                    </a:p>
                    <a:p>
                      <a:pPr algn="l">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9- How to add sprites, backdrops, and how to use extensions. </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6977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2)</a:t>
            </a: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6" name="Google Shape;73;p14">
            <a:extLst>
              <a:ext uri="{FF2B5EF4-FFF2-40B4-BE49-F238E27FC236}">
                <a16:creationId xmlns:a16="http://schemas.microsoft.com/office/drawing/2014/main" id="{9DD8939A-FA90-4A45-B110-2DAA0B92DC60}"/>
              </a:ext>
            </a:extLst>
          </p:cNvPr>
          <p:cNvGraphicFramePr/>
          <p:nvPr>
            <p:extLst>
              <p:ext uri="{D42A27DB-BD31-4B8C-83A1-F6EECF244321}">
                <p14:modId xmlns:p14="http://schemas.microsoft.com/office/powerpoint/2010/main" val="245047242"/>
              </p:ext>
            </p:extLst>
          </p:nvPr>
        </p:nvGraphicFramePr>
        <p:xfrm>
          <a:off x="573157" y="1649567"/>
          <a:ext cx="9623994" cy="4865864"/>
        </p:xfrm>
        <a:graphic>
          <a:graphicData uri="http://schemas.openxmlformats.org/drawingml/2006/table">
            <a:tbl>
              <a:tblPr/>
              <a:tblGrid>
                <a:gridCol w="1131794">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r>
                        <a:rPr lang="en-US" sz="1400" dirty="0">
                          <a:solidFill>
                            <a:srgbClr val="4F5AA7"/>
                          </a:solidFill>
                          <a:latin typeface="Politica"/>
                          <a:ea typeface="Politica"/>
                          <a:cs typeface="Politica"/>
                          <a:sym typeface="Politica"/>
                        </a:rPr>
                        <a:t>60 min</a:t>
                      </a: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800" b="1" u="sng" baseline="0" dirty="0">
                          <a:solidFill>
                            <a:srgbClr val="4F5AA7"/>
                          </a:solidFill>
                          <a:latin typeface="Politica"/>
                          <a:ea typeface="Politica"/>
                          <a:cs typeface="Politica"/>
                          <a:sym typeface="Politica"/>
                        </a:rPr>
                        <a:t>Hands on : ( Step by Step)</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We will start by accessing </a:t>
                      </a:r>
                      <a:r>
                        <a:rPr lang="en-US" sz="1400" b="0" noProof="0" dirty="0" err="1">
                          <a:solidFill>
                            <a:srgbClr val="4F5AA7"/>
                          </a:solidFill>
                          <a:latin typeface="Politica"/>
                          <a:ea typeface="Politica"/>
                          <a:cs typeface="Calibri"/>
                          <a:sym typeface="Politica"/>
                        </a:rPr>
                        <a:t>Pictoblox</a:t>
                      </a:r>
                      <a:r>
                        <a:rPr lang="en-US" sz="1400" b="0" noProof="0" dirty="0">
                          <a:solidFill>
                            <a:srgbClr val="4F5AA7"/>
                          </a:solidFill>
                          <a:latin typeface="Politica"/>
                          <a:ea typeface="Politica"/>
                          <a:cs typeface="Calibri"/>
                          <a:sym typeface="Politica"/>
                        </a:rPr>
                        <a:t> platform and show participant the layout and how to navigate through the platform.</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Participant will get to know how to add the backdrops, sprites, codes, and how to add extensions.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Participant should then follow the rules to structure and build the code with the instructor.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The participant will then get to know what is meant by longitude and latitude.</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Participant will then get to know how to create a conversation using the code.</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Participant will then build the code to retrieve the weather data of the decided place and show the entire information through the conversation created. </a:t>
                      </a: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a:ea typeface="Politica"/>
                        <a:cs typeface="Calibri"/>
                        <a:sym typeface="Politica"/>
                      </a:endParaRP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panose="02000506060000020004" pitchFamily="2" charset="0"/>
                        <a:ea typeface="Politica"/>
                        <a:cs typeface="Calibri"/>
                        <a:sym typeface="Calibri"/>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4F5AA7"/>
                          </a:solidFill>
                          <a:latin typeface="Politica" panose="02000506060000020004" pitchFamily="2" charset="0"/>
                          <a:ea typeface="Lato"/>
                          <a:cs typeface="Lato"/>
                          <a:sym typeface="Lato"/>
                        </a:rPr>
                        <a:t>Computer, internet access, screen, Embroidery machine.</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598724">
                <a:tc>
                  <a:txBody>
                    <a:bodyPr/>
                    <a:lstStyle/>
                    <a:p>
                      <a:pPr algn="l">
                        <a:defRPr sz="1800"/>
                      </a:pPr>
                      <a:r>
                        <a:rPr lang="en-US" sz="1400" dirty="0">
                          <a:solidFill>
                            <a:srgbClr val="4F5AA7"/>
                          </a:solidFill>
                          <a:latin typeface="Politica"/>
                          <a:ea typeface="Politica"/>
                          <a:cs typeface="Politica"/>
                          <a:sym typeface="Politica"/>
                        </a:rPr>
                        <a:t>5 min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4F5AA7"/>
                          </a:solidFill>
                          <a:latin typeface="Politica"/>
                          <a:ea typeface="Politica"/>
                          <a:cs typeface="Politica"/>
                          <a:sym typeface="Politica"/>
                        </a:rPr>
                        <a:t>Give the participant the needed time to finalize the code and have it works.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spTree>
    <p:extLst>
      <p:ext uri="{BB962C8B-B14F-4D97-AF65-F5344CB8AC3E}">
        <p14:creationId xmlns:p14="http://schemas.microsoft.com/office/powerpoint/2010/main" val="22651817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58A5727-5FF6-6C4C-9A0A-E4AD12041209}"/>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a:t>
            </a:r>
            <a:r>
              <a:rPr lang="en-US" sz="2800" b="1" err="1">
                <a:latin typeface="POLITICA-EXTRABOLD" panose="02000506060000020004" pitchFamily="2" charset="0"/>
                <a:ea typeface="GE SS TV Bold" panose="020A0503020102020204" pitchFamily="18" charset="-78"/>
                <a:cs typeface="GE SS TV Bold" panose="020A0503020102020204" pitchFamily="18" charset="-78"/>
              </a:rPr>
              <a:t>Pg</a:t>
            </a:r>
            <a:r>
              <a:rPr lang="en-US" sz="2800" b="1">
                <a:latin typeface="POLITICA-EXTRABOLD" panose="02000506060000020004" pitchFamily="2" charset="0"/>
                <a:ea typeface="GE SS TV Bold" panose="020A0503020102020204" pitchFamily="18" charset="-78"/>
                <a:cs typeface="GE SS TV Bold" panose="020A0503020102020204" pitchFamily="18" charset="-78"/>
              </a:rPr>
              <a:t> 3)</a:t>
            </a:r>
            <a:endParaRPr lang="en-US" sz="2800" b="1" dirty="0">
              <a:latin typeface="POLITICA-EXTRABOLD" panose="02000506060000020004" pitchFamily="2" charset="0"/>
              <a:ea typeface="GE SS TV Bold" panose="020A0503020102020204" pitchFamily="18" charset="-78"/>
              <a:cs typeface="GE SS TV Bold" panose="020A0503020102020204" pitchFamily="18" charset="-78"/>
            </a:endParaRPr>
          </a:p>
        </p:txBody>
      </p:sp>
      <p:sp>
        <p:nvSpPr>
          <p:cNvPr id="2" name="TextBox 1">
            <a:extLst>
              <a:ext uri="{FF2B5EF4-FFF2-40B4-BE49-F238E27FC236}">
                <a16:creationId xmlns:a16="http://schemas.microsoft.com/office/drawing/2014/main" id="{E190F455-2DBD-5E47-916D-7DA5A21A8D94}"/>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E195B1B9-E1B6-5F4A-BC28-5AC33881DD56}"/>
              </a:ext>
            </a:extLst>
          </p:cNvPr>
          <p:cNvGraphicFramePr/>
          <p:nvPr>
            <p:extLst>
              <p:ext uri="{D42A27DB-BD31-4B8C-83A1-F6EECF244321}">
                <p14:modId xmlns:p14="http://schemas.microsoft.com/office/powerpoint/2010/main" val="860167534"/>
              </p:ext>
            </p:extLst>
          </p:nvPr>
        </p:nvGraphicFramePr>
        <p:xfrm>
          <a:off x="815250" y="1981230"/>
          <a:ext cx="10561500" cy="3352740"/>
        </p:xfrm>
        <a:graphic>
          <a:graphicData uri="http://schemas.openxmlformats.org/drawingml/2006/table">
            <a:tbl>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4F5AA7"/>
                          </a:solidFill>
                          <a:latin typeface="Politica"/>
                          <a:ea typeface="Politica"/>
                          <a:cs typeface="Politica"/>
                          <a:sym typeface="Politica"/>
                        </a:rPr>
                        <a:t> </a:t>
                      </a: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Consideration</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342900" indent="-342900" algn="l">
                        <a:buFont typeface="+mj-lt"/>
                        <a:buAutoNum type="arabicPeriod"/>
                        <a:defRPr sz="1800"/>
                      </a:pPr>
                      <a:r>
                        <a:rPr lang="en-US" sz="1400" dirty="0">
                          <a:solidFill>
                            <a:srgbClr val="4F5AA7"/>
                          </a:solidFill>
                          <a:latin typeface="Politica"/>
                          <a:ea typeface="Politica"/>
                          <a:cs typeface="Politica"/>
                          <a:sym typeface="Politica"/>
                        </a:rPr>
                        <a:t>Code are a bit tricky so participant should be fully focused with the instructor. </a:t>
                      </a:r>
                    </a:p>
                    <a:p>
                      <a:pPr marL="342900" indent="-342900" algn="l">
                        <a:buFont typeface="+mj-lt"/>
                        <a:buAutoNum type="arabicPeriod"/>
                        <a:defRPr sz="1800"/>
                      </a:pPr>
                      <a:r>
                        <a:rPr lang="en-US" sz="1400" dirty="0">
                          <a:solidFill>
                            <a:srgbClr val="4F5AA7"/>
                          </a:solidFill>
                          <a:latin typeface="Politica"/>
                          <a:ea typeface="Politica"/>
                          <a:cs typeface="Politica"/>
                          <a:sym typeface="Politica"/>
                        </a:rPr>
                        <a:t>The participant are free to use the </a:t>
                      </a:r>
                      <a:r>
                        <a:rPr lang="en-US" sz="1400" b="0" noProof="0" dirty="0">
                          <a:solidFill>
                            <a:srgbClr val="4F5AA7"/>
                          </a:solidFill>
                          <a:latin typeface="Politica"/>
                          <a:ea typeface="Politica"/>
                          <a:cs typeface="Calibri"/>
                          <a:sym typeface="Politica"/>
                        </a:rPr>
                        <a:t>longitude and latitude they need.</a:t>
                      </a:r>
                    </a:p>
                    <a:p>
                      <a:pPr marL="0" indent="0" algn="l">
                        <a:buFont typeface="+mj-lt"/>
                        <a:buNone/>
                        <a:defRPr sz="1800"/>
                      </a:pPr>
                      <a:endParaRPr lang="en-US"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spTree>
    <p:extLst>
      <p:ext uri="{BB962C8B-B14F-4D97-AF65-F5344CB8AC3E}">
        <p14:creationId xmlns:p14="http://schemas.microsoft.com/office/powerpoint/2010/main" val="20878247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F7450-AE8B-603A-16C5-57261DA91A1C}"/>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2F1D2624-8B6E-39BC-9C6E-872430BB2F2A}"/>
              </a:ext>
            </a:extLst>
          </p:cNvPr>
          <p:cNvSpPr txBox="1"/>
          <p:nvPr/>
        </p:nvSpPr>
        <p:spPr>
          <a:xfrm>
            <a:off x="7199587" y="3176751"/>
            <a:ext cx="4204138" cy="1015663"/>
          </a:xfrm>
          <a:prstGeom prst="rect">
            <a:avLst/>
          </a:prstGeom>
          <a:noFill/>
        </p:spPr>
        <p:txBody>
          <a:bodyPr wrap="square" rtlCol="0">
            <a:spAutoFit/>
          </a:bodyPr>
          <a:lstStyle/>
          <a:p>
            <a:pPr algn="r"/>
            <a:r>
              <a:rPr lang="en-US"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rPr>
              <a:t>Day 2</a:t>
            </a:r>
            <a:endParaRPr lang="ar-SA" sz="6000" b="1" dirty="0">
              <a:solidFill>
                <a:schemeClr val="bg1"/>
              </a:solidFill>
              <a:latin typeface="POLITICA-EXTRABOLD" panose="02000506060000020004" pitchFamily="2" charset="0"/>
              <a:ea typeface="GE SS TV Bold" panose="020A0503020102020204" pitchFamily="18" charset="-78"/>
              <a:cs typeface="GE SS TV Bold" panose="020A0503020102020204" pitchFamily="18" charset="-78"/>
            </a:endParaRPr>
          </a:p>
        </p:txBody>
      </p:sp>
    </p:spTree>
    <p:extLst>
      <p:ext uri="{BB962C8B-B14F-4D97-AF65-F5344CB8AC3E}">
        <p14:creationId xmlns:p14="http://schemas.microsoft.com/office/powerpoint/2010/main" val="371003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D6B8C7-A4E2-B2A1-A0D8-8DC128CC4E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448EB6E-4E9F-BBC0-EA69-E5AB13534004}"/>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1)</a:t>
            </a:r>
          </a:p>
        </p:txBody>
      </p:sp>
      <p:sp>
        <p:nvSpPr>
          <p:cNvPr id="2" name="TextBox 1">
            <a:extLst>
              <a:ext uri="{FF2B5EF4-FFF2-40B4-BE49-F238E27FC236}">
                <a16:creationId xmlns:a16="http://schemas.microsoft.com/office/drawing/2014/main" id="{E6A4AEF2-E251-055F-13A4-5D4C28C4B3E0}"/>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A957048A-CA6A-9BF9-F7BF-05DE0855EA9C}"/>
              </a:ext>
            </a:extLst>
          </p:cNvPr>
          <p:cNvGraphicFramePr/>
          <p:nvPr>
            <p:extLst>
              <p:ext uri="{D42A27DB-BD31-4B8C-83A1-F6EECF244321}">
                <p14:modId xmlns:p14="http://schemas.microsoft.com/office/powerpoint/2010/main" val="2444516662"/>
              </p:ext>
            </p:extLst>
          </p:nvPr>
        </p:nvGraphicFramePr>
        <p:xfrm>
          <a:off x="1178070" y="1783125"/>
          <a:ext cx="9624375" cy="4353183"/>
        </p:xfrm>
        <a:graphic>
          <a:graphicData uri="http://schemas.openxmlformats.org/drawingml/2006/table">
            <a:tbl>
              <a:tblPr/>
              <a:tblGrid>
                <a:gridCol w="1132175">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Materials</a:t>
                      </a:r>
                      <a:r>
                        <a:rPr lang="en-US" sz="1400" b="1" dirty="0">
                          <a:solidFill>
                            <a:srgbClr val="4F5AA7"/>
                          </a:solidFill>
                          <a:latin typeface="Politica"/>
                          <a:ea typeface="Politica"/>
                          <a:cs typeface="Politica"/>
                          <a:sym typeface="Politica"/>
                        </a:rPr>
                        <a:t>/requirements </a:t>
                      </a:r>
                      <a:endParaRPr sz="1400" b="1" dirty="0">
                        <a:solidFill>
                          <a:srgbClr val="4F5AA7"/>
                        </a:solidFill>
                        <a:latin typeface="Politica"/>
                        <a:ea typeface="Politica"/>
                        <a:cs typeface="Politica"/>
                        <a:sym typeface="Politica"/>
                      </a:endParaRPr>
                    </a:p>
                  </a:txBody>
                  <a:tcPr marL="91425" marR="91425" marT="91425" marB="91425" horzOverflow="overflow"/>
                </a:tc>
                <a:extLst>
                  <a:ext uri="{0D108BD9-81ED-4DB2-BD59-A6C34878D82A}">
                    <a16:rowId xmlns:a16="http://schemas.microsoft.com/office/drawing/2014/main" val="10000"/>
                  </a:ext>
                </a:extLst>
              </a:tr>
              <a:tr h="787083">
                <a:tc>
                  <a:txBody>
                    <a:bodyPr/>
                    <a:lstStyle/>
                    <a:p>
                      <a:pPr algn="l">
                        <a:defRPr sz="1800"/>
                      </a:pPr>
                      <a:r>
                        <a:rPr lang="en-US" sz="1400" b="0" dirty="0">
                          <a:solidFill>
                            <a:srgbClr val="4F5AA7"/>
                          </a:solidFill>
                          <a:latin typeface="Politica"/>
                          <a:ea typeface="Politica"/>
                          <a:cs typeface="Politica"/>
                          <a:sym typeface="Politica"/>
                        </a:rPr>
                        <a:t>5 </a:t>
                      </a:r>
                      <a:r>
                        <a:rPr sz="1400" b="0" dirty="0">
                          <a:solidFill>
                            <a:srgbClr val="4F5AA7"/>
                          </a:solidFill>
                          <a:latin typeface="Politica"/>
                          <a:ea typeface="Politica"/>
                          <a:cs typeface="Politica"/>
                          <a:sym typeface="Politica"/>
                        </a:rPr>
                        <a:t>min</a:t>
                      </a:r>
                    </a:p>
                  </a:txBody>
                  <a:tcPr marL="91425" marR="91425" marT="91425" marB="91425" horzOverflow="overflow"/>
                </a:tc>
                <a:tc>
                  <a:txBody>
                    <a:bodyPr/>
                    <a:lstStyle/>
                    <a:p>
                      <a:pPr marL="0" indent="0" algn="l">
                        <a:buFont typeface="Arial" panose="020B0604020202020204" pitchFamily="34" charset="0"/>
                        <a:buNone/>
                        <a:defRPr sz="1400">
                          <a:solidFill>
                            <a:srgbClr val="FFFFFF"/>
                          </a:solidFill>
                          <a:latin typeface="Politica"/>
                          <a:ea typeface="Politica"/>
                          <a:cs typeface="Politica"/>
                          <a:sym typeface="Politica"/>
                        </a:defRPr>
                      </a:pPr>
                      <a:r>
                        <a:rPr lang="en-US" b="0" dirty="0">
                          <a:solidFill>
                            <a:srgbClr val="4F5AA7"/>
                          </a:solidFill>
                        </a:rPr>
                        <a:t>Recap the last session and try to motivate the participant who are not done yet with the previous code to finish it.</a:t>
                      </a: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endParaRPr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1"/>
                  </a:ext>
                </a:extLst>
              </a:tr>
              <a:tr h="0">
                <a:tc>
                  <a:txBody>
                    <a:bodyPr/>
                    <a:lstStyle/>
                    <a:p>
                      <a:pPr algn="l">
                        <a:defRPr sz="1800"/>
                      </a:pPr>
                      <a:r>
                        <a:rPr lang="en-US" sz="1400" b="0" dirty="0">
                          <a:solidFill>
                            <a:srgbClr val="4F5AA7"/>
                          </a:solidFill>
                          <a:latin typeface="Politica"/>
                          <a:ea typeface="Politica"/>
                          <a:cs typeface="Politica"/>
                          <a:sym typeface="Politica"/>
                        </a:rPr>
                        <a:t>20 min</a:t>
                      </a:r>
                      <a:endParaRPr sz="1400" b="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Presentation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Introduce the participant to the new topic we are about to discuss in this day through some icebreaking questions.</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Discuss the word {Artificial} with the participant then discuss the other word {Intelligent} at the end try to link both together and show the new meaning this phrase is meant to be.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Explain the difference between AI and ML.</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Discuss the meaning of ML and the process needed to build most of the ML models.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Show the difference between the supervised and unsupervised ML.</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Introduce the participant to the rules they might follow when they need to build their own ML model. </a:t>
                      </a:r>
                    </a:p>
                    <a:p>
                      <a:pPr marL="342900" indent="-342900" algn="l">
                        <a:buFont typeface="+mj-lt"/>
                        <a:buAutoNum type="arabicPeriod"/>
                        <a:defRPr sz="1800"/>
                      </a:pPr>
                      <a:r>
                        <a:rPr lang="en-US" sz="1400" b="0" i="0" u="none" strike="noStrike" cap="none" spc="0" baseline="0" dirty="0">
                          <a:solidFill>
                            <a:srgbClr val="4F5AA7"/>
                          </a:solidFill>
                          <a:effectLst/>
                          <a:uFillTx/>
                          <a:latin typeface="Politica" panose="02000506060000020004" pitchFamily="2" charset="0"/>
                          <a:ea typeface="+mj-ea"/>
                          <a:cs typeface="+mj-cs"/>
                          <a:sym typeface="Arial"/>
                        </a:rPr>
                        <a:t>Explain the coding process in general and how its being used. </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sz="1400" b="0" dirty="0">
                          <a:solidFill>
                            <a:srgbClr val="4F5AA7"/>
                          </a:solidFill>
                          <a:latin typeface="Politica" panose="02000506060000020004" pitchFamily="2" charset="0"/>
                          <a:ea typeface="Lato"/>
                          <a:cs typeface="Lato"/>
                          <a:sym typeface="Lato"/>
                        </a:rPr>
                        <a:t>Computer, internet access</a:t>
                      </a:r>
                      <a:r>
                        <a:rPr lang="en-US" sz="1400" b="0" dirty="0">
                          <a:solidFill>
                            <a:srgbClr val="4F5AA7"/>
                          </a:solidFill>
                          <a:latin typeface="Politica" panose="02000506060000020004" pitchFamily="2" charset="0"/>
                          <a:ea typeface="Lato"/>
                          <a:cs typeface="Lato"/>
                          <a:sym typeface="Lato"/>
                        </a:rPr>
                        <a:t>, screen</a:t>
                      </a: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p>
                      <a:pPr algn="l">
                        <a:defRPr sz="1800"/>
                      </a:pPr>
                      <a:endParaRPr lang="en-US" sz="1400" b="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442100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5F72F-2732-1539-C9C4-F2EF40633A8B}"/>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55BF426-E4EF-3D4D-1945-BABD70A516B4}"/>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(Pg 2)</a:t>
            </a:r>
          </a:p>
        </p:txBody>
      </p:sp>
      <p:sp>
        <p:nvSpPr>
          <p:cNvPr id="2" name="TextBox 1">
            <a:extLst>
              <a:ext uri="{FF2B5EF4-FFF2-40B4-BE49-F238E27FC236}">
                <a16:creationId xmlns:a16="http://schemas.microsoft.com/office/drawing/2014/main" id="{AE555269-FC51-CAB1-F6EE-67A47F3C4BE7}"/>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6" name="Google Shape;73;p14">
            <a:extLst>
              <a:ext uri="{FF2B5EF4-FFF2-40B4-BE49-F238E27FC236}">
                <a16:creationId xmlns:a16="http://schemas.microsoft.com/office/drawing/2014/main" id="{AEF57114-D4DF-5CCD-4D85-FB2530AD2E23}"/>
              </a:ext>
            </a:extLst>
          </p:cNvPr>
          <p:cNvGraphicFramePr/>
          <p:nvPr>
            <p:extLst>
              <p:ext uri="{D42A27DB-BD31-4B8C-83A1-F6EECF244321}">
                <p14:modId xmlns:p14="http://schemas.microsoft.com/office/powerpoint/2010/main" val="3557194817"/>
              </p:ext>
            </p:extLst>
          </p:nvPr>
        </p:nvGraphicFramePr>
        <p:xfrm>
          <a:off x="573157" y="1649567"/>
          <a:ext cx="9623994" cy="4378184"/>
        </p:xfrm>
        <a:graphic>
          <a:graphicData uri="http://schemas.openxmlformats.org/drawingml/2006/table">
            <a:tbl>
              <a:tblPr/>
              <a:tblGrid>
                <a:gridCol w="1131794">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b="1" dirty="0">
                          <a:solidFill>
                            <a:srgbClr val="4F5AA7"/>
                          </a:solidFill>
                          <a:latin typeface="Politica"/>
                          <a:ea typeface="Politica"/>
                          <a:cs typeface="Politica"/>
                          <a:sym typeface="Politica"/>
                        </a:rPr>
                        <a:t> Time / Duration</a:t>
                      </a:r>
                    </a:p>
                  </a:txBody>
                  <a:tcPr marL="91425" marR="91425" marT="91425" marB="91425" horzOverflow="overflow"/>
                </a:tc>
                <a:tc>
                  <a:txBody>
                    <a:bodyPr/>
                    <a:lstStyle/>
                    <a:p>
                      <a:pPr algn="l">
                        <a:defRPr sz="1800"/>
                      </a:pPr>
                      <a:r>
                        <a:rPr sz="1400" b="1" dirty="0">
                          <a:solidFill>
                            <a:srgbClr val="4F5AA7"/>
                          </a:solidFill>
                          <a:latin typeface="Politica"/>
                          <a:ea typeface="Politica"/>
                          <a:cs typeface="Politica"/>
                          <a:sym typeface="Politica"/>
                        </a:rPr>
                        <a:t>Activity</a:t>
                      </a: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r>
                        <a:rPr lang="en-US" sz="1400" dirty="0">
                          <a:solidFill>
                            <a:srgbClr val="4F5AA7"/>
                          </a:solidFill>
                          <a:latin typeface="Politica"/>
                          <a:ea typeface="Politica"/>
                          <a:cs typeface="Politica"/>
                          <a:sym typeface="Politica"/>
                        </a:rPr>
                        <a:t>90 min</a:t>
                      </a: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800" b="1" u="sng" baseline="0" dirty="0">
                          <a:solidFill>
                            <a:srgbClr val="4F5AA7"/>
                          </a:solidFill>
                          <a:latin typeface="Politica"/>
                          <a:ea typeface="Politica"/>
                          <a:cs typeface="Politica"/>
                          <a:sym typeface="Politica"/>
                        </a:rPr>
                        <a:t>Hands on : ( Step by Step)</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We will start a new </a:t>
                      </a:r>
                      <a:r>
                        <a:rPr lang="en-US" sz="1400" b="0" noProof="0" dirty="0" err="1">
                          <a:solidFill>
                            <a:srgbClr val="4F5AA7"/>
                          </a:solidFill>
                          <a:latin typeface="Politica"/>
                          <a:ea typeface="Politica"/>
                          <a:cs typeface="Calibri"/>
                          <a:sym typeface="Politica"/>
                        </a:rPr>
                        <a:t>Pictoblox</a:t>
                      </a:r>
                      <a:r>
                        <a:rPr lang="en-US" sz="1400" b="0" noProof="0" dirty="0">
                          <a:solidFill>
                            <a:srgbClr val="4F5AA7"/>
                          </a:solidFill>
                          <a:latin typeface="Politica"/>
                          <a:ea typeface="Politica"/>
                          <a:cs typeface="Calibri"/>
                          <a:sym typeface="Politica"/>
                        </a:rPr>
                        <a:t> sketch in order to build the new Code.</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Discuss the new extensions we are going to use (Face recognition, and Machine learning environment) Then add them to the code section.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How to import a previously made model to their machine. </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Start coding by adding the basic blocks then we will add the face recognition blocks.</a:t>
                      </a:r>
                    </a:p>
                    <a:p>
                      <a:pPr marL="115888" marR="0" lvl="0" indent="-115888" algn="l" defTabSz="914400" rtl="0" eaLnBrk="1" fontAlgn="auto" latinLnBrk="0" hangingPunct="1">
                        <a:lnSpc>
                          <a:spcPct val="100000"/>
                        </a:lnSpc>
                        <a:spcBef>
                          <a:spcPts val="0"/>
                        </a:spcBef>
                        <a:spcAft>
                          <a:spcPts val="0"/>
                        </a:spcAft>
                        <a:buClrTx/>
                        <a:buSzTx/>
                        <a:buFont typeface="+mj-lt"/>
                        <a:buAutoNum type="arabicPeriod"/>
                        <a:tabLst/>
                        <a:defRPr sz="1800"/>
                      </a:pPr>
                      <a:r>
                        <a:rPr lang="en-US" sz="1400" b="0" noProof="0" dirty="0">
                          <a:solidFill>
                            <a:srgbClr val="4F5AA7"/>
                          </a:solidFill>
                          <a:latin typeface="Politica"/>
                          <a:ea typeface="Politica"/>
                          <a:cs typeface="Calibri"/>
                          <a:sym typeface="Politica"/>
                        </a:rPr>
                        <a:t>Then we will build the code for distinguishing the Glass and plastic through adding the needed blocks from the MLE extension. </a:t>
                      </a: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a:ea typeface="Politica"/>
                        <a:cs typeface="Calibri"/>
                        <a:sym typeface="Politica"/>
                      </a:endParaRP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a:ea typeface="Politica"/>
                        <a:cs typeface="Calibri"/>
                        <a:sym typeface="Politica"/>
                      </a:endParaRPr>
                    </a:p>
                    <a:p>
                      <a:pPr marL="0" marR="0" lvl="0" indent="0" algn="l" defTabSz="914400" rtl="0" eaLnBrk="1" fontAlgn="auto" latinLnBrk="0" hangingPunct="1">
                        <a:lnSpc>
                          <a:spcPct val="100000"/>
                        </a:lnSpc>
                        <a:spcBef>
                          <a:spcPts val="0"/>
                        </a:spcBef>
                        <a:spcAft>
                          <a:spcPts val="0"/>
                        </a:spcAft>
                        <a:buClrTx/>
                        <a:buSzTx/>
                        <a:buFont typeface="+mj-lt"/>
                        <a:buNone/>
                        <a:tabLst/>
                        <a:defRPr sz="1800"/>
                      </a:pPr>
                      <a:endParaRPr lang="en-US" sz="1400" b="0" noProof="0" dirty="0">
                        <a:solidFill>
                          <a:srgbClr val="4F5AA7"/>
                        </a:solidFill>
                        <a:latin typeface="Politica" panose="02000506060000020004" pitchFamily="2" charset="0"/>
                        <a:ea typeface="Politica"/>
                        <a:cs typeface="Calibri"/>
                        <a:sym typeface="Calibri"/>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dirty="0">
                          <a:solidFill>
                            <a:srgbClr val="4F5AA7"/>
                          </a:solidFill>
                          <a:latin typeface="Politica" panose="02000506060000020004" pitchFamily="2" charset="0"/>
                          <a:ea typeface="Lato"/>
                          <a:cs typeface="Lato"/>
                          <a:sym typeface="Lato"/>
                        </a:rPr>
                        <a:t>Computer, internet access, screen, Embroidery machine.</a:t>
                      </a:r>
                    </a:p>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r h="598724">
                <a:tc>
                  <a:txBody>
                    <a:bodyPr/>
                    <a:lstStyle/>
                    <a:p>
                      <a:pPr algn="l">
                        <a:defRPr sz="1800"/>
                      </a:pPr>
                      <a:r>
                        <a:rPr lang="en-US" sz="1400" dirty="0">
                          <a:solidFill>
                            <a:srgbClr val="4F5AA7"/>
                          </a:solidFill>
                          <a:latin typeface="Politica"/>
                          <a:ea typeface="Politica"/>
                          <a:cs typeface="Politica"/>
                          <a:sym typeface="Politica"/>
                        </a:rPr>
                        <a:t>5 min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algn="l">
                        <a:defRPr sz="1800"/>
                      </a:pPr>
                      <a:r>
                        <a:rPr lang="en-US" sz="1400" dirty="0">
                          <a:solidFill>
                            <a:srgbClr val="4F5AA7"/>
                          </a:solidFill>
                          <a:latin typeface="Politica"/>
                          <a:ea typeface="Politica"/>
                          <a:cs typeface="Politica"/>
                          <a:sym typeface="Politica"/>
                        </a:rPr>
                        <a:t>Give the participant the needed time to finalize the code and have it works. </a:t>
                      </a: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lang="en-US"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2677463817"/>
                  </a:ext>
                </a:extLst>
              </a:tr>
            </a:tbl>
          </a:graphicData>
        </a:graphic>
      </p:graphicFrame>
    </p:spTree>
    <p:extLst>
      <p:ext uri="{BB962C8B-B14F-4D97-AF65-F5344CB8AC3E}">
        <p14:creationId xmlns:p14="http://schemas.microsoft.com/office/powerpoint/2010/main" val="3310216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0F6B31-7946-5F73-AB8E-59AFF638A70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75B47618-D604-1BD0-FFE9-543C638F5F05}"/>
              </a:ext>
            </a:extLst>
          </p:cNvPr>
          <p:cNvSpPr txBox="1"/>
          <p:nvPr/>
        </p:nvSpPr>
        <p:spPr>
          <a:xfrm>
            <a:off x="243451" y="430852"/>
            <a:ext cx="8071944" cy="523220"/>
          </a:xfrm>
          <a:prstGeom prst="rect">
            <a:avLst/>
          </a:prstGeom>
          <a:noFill/>
        </p:spPr>
        <p:txBody>
          <a:bodyPr wrap="square" rtlCol="0">
            <a:spAutoFit/>
          </a:bodyPr>
          <a:lstStyle/>
          <a:p>
            <a:r>
              <a:rPr lang="en-US" sz="2800" b="1" dirty="0">
                <a:latin typeface="POLITICA-EXTRABOLD" panose="02000506060000020004" pitchFamily="2" charset="0"/>
                <a:ea typeface="GE SS TV Bold" panose="020A0503020102020204" pitchFamily="18" charset="-78"/>
                <a:cs typeface="GE SS TV Bold" panose="020A0503020102020204" pitchFamily="18" charset="-78"/>
              </a:rPr>
              <a:t> LESSON PLAN (</a:t>
            </a:r>
            <a:r>
              <a:rPr lang="en-US" sz="2800" b="1" err="1">
                <a:latin typeface="POLITICA-EXTRABOLD" panose="02000506060000020004" pitchFamily="2" charset="0"/>
                <a:ea typeface="GE SS TV Bold" panose="020A0503020102020204" pitchFamily="18" charset="-78"/>
                <a:cs typeface="GE SS TV Bold" panose="020A0503020102020204" pitchFamily="18" charset="-78"/>
              </a:rPr>
              <a:t>Pg</a:t>
            </a:r>
            <a:r>
              <a:rPr lang="en-US" sz="2800" b="1">
                <a:latin typeface="POLITICA-EXTRABOLD" panose="02000506060000020004" pitchFamily="2" charset="0"/>
                <a:ea typeface="GE SS TV Bold" panose="020A0503020102020204" pitchFamily="18" charset="-78"/>
                <a:cs typeface="GE SS TV Bold" panose="020A0503020102020204" pitchFamily="18" charset="-78"/>
              </a:rPr>
              <a:t> 3)</a:t>
            </a:r>
            <a:endParaRPr lang="en-US" sz="2800" b="1" dirty="0">
              <a:latin typeface="POLITICA-EXTRABOLD" panose="02000506060000020004" pitchFamily="2" charset="0"/>
              <a:ea typeface="GE SS TV Bold" panose="020A0503020102020204" pitchFamily="18" charset="-78"/>
              <a:cs typeface="GE SS TV Bold" panose="020A0503020102020204" pitchFamily="18" charset="-78"/>
            </a:endParaRPr>
          </a:p>
        </p:txBody>
      </p:sp>
      <p:sp>
        <p:nvSpPr>
          <p:cNvPr id="2" name="TextBox 1">
            <a:extLst>
              <a:ext uri="{FF2B5EF4-FFF2-40B4-BE49-F238E27FC236}">
                <a16:creationId xmlns:a16="http://schemas.microsoft.com/office/drawing/2014/main" id="{3D91CE08-924B-E52D-AB0C-863C4D3621AE}"/>
              </a:ext>
            </a:extLst>
          </p:cNvPr>
          <p:cNvSpPr txBox="1"/>
          <p:nvPr/>
        </p:nvSpPr>
        <p:spPr>
          <a:xfrm>
            <a:off x="795130" y="1500809"/>
            <a:ext cx="10823713" cy="4313582"/>
          </a:xfrm>
          <a:prstGeom prst="rect">
            <a:avLst/>
          </a:prstGeom>
          <a:noFill/>
        </p:spPr>
        <p:txBody>
          <a:bodyPr wrap="square" rtlCol="0">
            <a:spAutoFit/>
          </a:bodyPr>
          <a:lstStyle/>
          <a:p>
            <a:endParaRPr lang="en-US" dirty="0"/>
          </a:p>
        </p:txBody>
      </p:sp>
      <p:graphicFrame>
        <p:nvGraphicFramePr>
          <p:cNvPr id="5" name="Google Shape;73;p14">
            <a:extLst>
              <a:ext uri="{FF2B5EF4-FFF2-40B4-BE49-F238E27FC236}">
                <a16:creationId xmlns:a16="http://schemas.microsoft.com/office/drawing/2014/main" id="{DAAE0CF3-A226-4E51-4825-0C29C7058623}"/>
              </a:ext>
            </a:extLst>
          </p:cNvPr>
          <p:cNvGraphicFramePr/>
          <p:nvPr>
            <p:extLst>
              <p:ext uri="{D42A27DB-BD31-4B8C-83A1-F6EECF244321}">
                <p14:modId xmlns:p14="http://schemas.microsoft.com/office/powerpoint/2010/main" val="453870599"/>
              </p:ext>
            </p:extLst>
          </p:nvPr>
        </p:nvGraphicFramePr>
        <p:xfrm>
          <a:off x="815250" y="1981230"/>
          <a:ext cx="10561500" cy="3352740"/>
        </p:xfrm>
        <a:graphic>
          <a:graphicData uri="http://schemas.openxmlformats.org/drawingml/2006/table">
            <a:tbl>
              <a:tblPr/>
              <a:tblGrid>
                <a:gridCol w="2069300">
                  <a:extLst>
                    <a:ext uri="{9D8B030D-6E8A-4147-A177-3AD203B41FA5}">
                      <a16:colId xmlns:a16="http://schemas.microsoft.com/office/drawing/2014/main" val="20000"/>
                    </a:ext>
                  </a:extLst>
                </a:gridCol>
                <a:gridCol w="5587275">
                  <a:extLst>
                    <a:ext uri="{9D8B030D-6E8A-4147-A177-3AD203B41FA5}">
                      <a16:colId xmlns:a16="http://schemas.microsoft.com/office/drawing/2014/main" val="20001"/>
                    </a:ext>
                  </a:extLst>
                </a:gridCol>
                <a:gridCol w="2904925">
                  <a:extLst>
                    <a:ext uri="{9D8B030D-6E8A-4147-A177-3AD203B41FA5}">
                      <a16:colId xmlns:a16="http://schemas.microsoft.com/office/drawing/2014/main" val="20002"/>
                    </a:ext>
                  </a:extLst>
                </a:gridCol>
              </a:tblGrid>
              <a:tr h="378951">
                <a:tc>
                  <a:txBody>
                    <a:bodyPr/>
                    <a:lstStyle/>
                    <a:p>
                      <a:pPr algn="l">
                        <a:defRPr sz="1800"/>
                      </a:pPr>
                      <a:r>
                        <a:rPr sz="1400" dirty="0">
                          <a:solidFill>
                            <a:srgbClr val="4F5AA7"/>
                          </a:solidFill>
                          <a:latin typeface="Politica"/>
                          <a:ea typeface="Politica"/>
                          <a:cs typeface="Politica"/>
                          <a:sym typeface="Politica"/>
                        </a:rPr>
                        <a:t> </a:t>
                      </a:r>
                    </a:p>
                  </a:txBody>
                  <a:tcPr marL="91425" marR="91425" marT="91425" marB="91425" horzOverflow="overflow"/>
                </a:tc>
                <a:tc>
                  <a:txBody>
                    <a:bodyPr/>
                    <a:lstStyle/>
                    <a:p>
                      <a:pPr algn="l">
                        <a:defRPr sz="1800"/>
                      </a:pPr>
                      <a:r>
                        <a:rPr lang="en-US" sz="1400" b="1" dirty="0">
                          <a:solidFill>
                            <a:srgbClr val="4F5AA7"/>
                          </a:solidFill>
                          <a:latin typeface="Politica"/>
                          <a:ea typeface="Politica"/>
                          <a:cs typeface="Politica"/>
                          <a:sym typeface="Politica"/>
                        </a:rPr>
                        <a:t>Consideration</a:t>
                      </a:r>
                      <a:endParaRPr sz="1400" b="1"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r>
                        <a:rPr lang="en-US" sz="1400" b="1" dirty="0">
                          <a:solidFill>
                            <a:srgbClr val="4F5AA7"/>
                          </a:solidFill>
                          <a:latin typeface="Politica"/>
                          <a:ea typeface="Politica"/>
                          <a:cs typeface="Politica"/>
                          <a:sym typeface="Politica"/>
                        </a:rPr>
                        <a:t>Materials/requirements </a:t>
                      </a:r>
                    </a:p>
                  </a:txBody>
                  <a:tcPr marL="91425" marR="91425" marT="91425" marB="91425" horzOverflow="overflow"/>
                </a:tc>
                <a:extLst>
                  <a:ext uri="{0D108BD9-81ED-4DB2-BD59-A6C34878D82A}">
                    <a16:rowId xmlns:a16="http://schemas.microsoft.com/office/drawing/2014/main" val="10000"/>
                  </a:ext>
                </a:extLst>
              </a:tr>
              <a:tr h="1469882">
                <a:tc>
                  <a:txBody>
                    <a:bodyPr/>
                    <a:lstStyle/>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lang="en-US" sz="1400" dirty="0">
                        <a:solidFill>
                          <a:srgbClr val="4F5AA7"/>
                        </a:solidFill>
                        <a:latin typeface="Politica"/>
                        <a:ea typeface="Politica"/>
                        <a:cs typeface="Politica"/>
                        <a:sym typeface="Politica"/>
                      </a:endParaRPr>
                    </a:p>
                    <a:p>
                      <a:pPr algn="l">
                        <a:defRPr sz="1800"/>
                      </a:pPr>
                      <a:endParaRPr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342900" indent="-342900" algn="l">
                        <a:buFont typeface="+mj-lt"/>
                        <a:buAutoNum type="arabicPeriod"/>
                        <a:defRPr sz="1800"/>
                      </a:pPr>
                      <a:r>
                        <a:rPr lang="en-US" sz="1400" dirty="0">
                          <a:solidFill>
                            <a:srgbClr val="4F5AA7"/>
                          </a:solidFill>
                          <a:latin typeface="Politica"/>
                          <a:ea typeface="Politica"/>
                          <a:cs typeface="Politica"/>
                          <a:sym typeface="Politica"/>
                        </a:rPr>
                        <a:t>Code are a bit tricky so participant should be fully focused with the instructor. </a:t>
                      </a:r>
                    </a:p>
                    <a:p>
                      <a:pPr marL="342900" indent="-342900" algn="l">
                        <a:buFont typeface="+mj-lt"/>
                        <a:buAutoNum type="arabicPeriod"/>
                        <a:defRPr sz="1800"/>
                      </a:pPr>
                      <a:r>
                        <a:rPr lang="en-US" sz="1400" dirty="0">
                          <a:solidFill>
                            <a:srgbClr val="4F5AA7"/>
                          </a:solidFill>
                          <a:latin typeface="Politica"/>
                          <a:ea typeface="Politica"/>
                          <a:cs typeface="Politica"/>
                          <a:sym typeface="Politica"/>
                        </a:rPr>
                        <a:t>The ML model are not made to be modified the participant has to use it as it is during the session but after they are free to add and modify. </a:t>
                      </a:r>
                    </a:p>
                    <a:p>
                      <a:pPr marL="342900" indent="-342900" algn="l">
                        <a:buFont typeface="+mj-lt"/>
                        <a:buAutoNum type="arabicPeriod"/>
                        <a:defRPr sz="1800"/>
                      </a:pPr>
                      <a:r>
                        <a:rPr lang="en-US" sz="1400" b="0" noProof="0" dirty="0">
                          <a:solidFill>
                            <a:srgbClr val="4F5AA7"/>
                          </a:solidFill>
                          <a:latin typeface="Politica"/>
                          <a:ea typeface="Politica"/>
                          <a:cs typeface="Calibri"/>
                          <a:sym typeface="Politica"/>
                        </a:rPr>
                        <a:t>The face recognition extension are very precise so any change in the wearing the model might not recognize the saved persona. </a:t>
                      </a:r>
                    </a:p>
                    <a:p>
                      <a:pPr marL="342900" indent="-342900" algn="l">
                        <a:buFont typeface="+mj-lt"/>
                        <a:buAutoNum type="arabicPeriod"/>
                        <a:defRPr sz="1800"/>
                      </a:pPr>
                      <a:r>
                        <a:rPr lang="en-US" sz="1400" b="0" noProof="0" dirty="0">
                          <a:solidFill>
                            <a:srgbClr val="4F5AA7"/>
                          </a:solidFill>
                          <a:latin typeface="Politica"/>
                          <a:ea typeface="Politica"/>
                          <a:cs typeface="Calibri"/>
                          <a:sym typeface="Politica"/>
                        </a:rPr>
                        <a:t>The code Is built for one time test but can be improved for more stability. </a:t>
                      </a:r>
                    </a:p>
                    <a:p>
                      <a:pPr marL="342900" indent="-342900" algn="l">
                        <a:buFont typeface="+mj-lt"/>
                        <a:buAutoNum type="arabicPeriod"/>
                        <a:defRPr sz="1800"/>
                      </a:pPr>
                      <a:r>
                        <a:rPr lang="en-US" sz="1400" b="0" noProof="0" dirty="0">
                          <a:solidFill>
                            <a:srgbClr val="4F5AA7"/>
                          </a:solidFill>
                          <a:latin typeface="Politica"/>
                          <a:ea typeface="Politica"/>
                          <a:cs typeface="Calibri"/>
                          <a:sym typeface="Politica"/>
                        </a:rPr>
                        <a:t>The participant are required to have a previous understanding about the iterations and the if statements.  </a:t>
                      </a:r>
                    </a:p>
                    <a:p>
                      <a:pPr marL="0" indent="0" algn="l">
                        <a:buFont typeface="+mj-lt"/>
                        <a:buNone/>
                        <a:defRPr sz="1800"/>
                      </a:pPr>
                      <a:endParaRPr lang="en-US" sz="1400" dirty="0">
                        <a:solidFill>
                          <a:srgbClr val="4F5AA7"/>
                        </a:solidFill>
                        <a:latin typeface="Politica"/>
                        <a:ea typeface="Politica"/>
                        <a:cs typeface="Politica"/>
                        <a:sym typeface="Politica"/>
                      </a:endParaRPr>
                    </a:p>
                  </a:txBody>
                  <a:tcPr marL="91425" marR="91425" marT="91425" marB="91425" horzOverflow="overflow"/>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sz="1800"/>
                      </a:pPr>
                      <a:endParaRPr sz="1400" dirty="0">
                        <a:solidFill>
                          <a:srgbClr val="4F5AA7"/>
                        </a:solidFill>
                        <a:latin typeface="Politica" panose="02000506060000020004" pitchFamily="2" charset="0"/>
                        <a:ea typeface="Lato"/>
                        <a:cs typeface="Lato"/>
                        <a:sym typeface="Lato"/>
                      </a:endParaRPr>
                    </a:p>
                  </a:txBody>
                  <a:tcPr marL="91425" marR="91425" marT="91425" marB="91425" horzOverflow="overflow"/>
                </a:tc>
                <a:extLst>
                  <a:ext uri="{0D108BD9-81ED-4DB2-BD59-A6C34878D82A}">
                    <a16:rowId xmlns:a16="http://schemas.microsoft.com/office/drawing/2014/main" val="1358293293"/>
                  </a:ext>
                </a:extLst>
              </a:tr>
            </a:tbl>
          </a:graphicData>
        </a:graphic>
      </p:graphicFrame>
    </p:spTree>
    <p:extLst>
      <p:ext uri="{BB962C8B-B14F-4D97-AF65-F5344CB8AC3E}">
        <p14:creationId xmlns:p14="http://schemas.microsoft.com/office/powerpoint/2010/main" val="9484228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2047</TotalTime>
  <Words>1471</Words>
  <Application>Microsoft Office PowerPoint</Application>
  <PresentationFormat>Widescreen</PresentationFormat>
  <Paragraphs>207</Paragraphs>
  <Slides>14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Calibri Light</vt:lpstr>
      <vt:lpstr>Lato</vt:lpstr>
      <vt:lpstr>Politica</vt:lpstr>
      <vt:lpstr>POLITICA-EXTRABOLD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Zaid Abusini</cp:lastModifiedBy>
  <cp:revision>27</cp:revision>
  <dcterms:created xsi:type="dcterms:W3CDTF">2023-08-10T11:19:01Z</dcterms:created>
  <dcterms:modified xsi:type="dcterms:W3CDTF">2025-01-15T07:02:05Z</dcterms:modified>
</cp:coreProperties>
</file>