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60" r:id="rId5"/>
    <p:sldId id="261" r:id="rId6"/>
    <p:sldId id="262" r:id="rId7"/>
    <p:sldId id="263" r:id="rId8"/>
    <p:sldId id="264" r:id="rId9"/>
    <p:sldId id="265" r:id="rId10"/>
    <p:sldId id="266" r:id="rId11"/>
    <p:sldId id="259" r:id="rId12"/>
  </p:sldIdLst>
  <p:sldSz cx="12192000" cy="6858000"/>
  <p:notesSz cx="6858000" cy="9144000"/>
  <p:embeddedFontLst>
    <p:embeddedFont>
      <p:font typeface="Politica" panose="00000500000000000000" pitchFamily="50" charset="0"/>
      <p:regular r:id="rId14"/>
      <p:bold r:id="rId15"/>
      <p:italic r:id="rId16"/>
      <p:boldItalic r:id="rId17"/>
    </p:embeddedFont>
    <p:embeddedFont>
      <p:font typeface="Tahoma" panose="020B0604030504040204" pitchFamily="3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eA/osN6phu30TtAeIbq9JNM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AA7"/>
    <a:srgbClr val="475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B4BD9-5B62-44C4-B477-86087F186CDF}" v="6" dt="2024-02-12T13:06:31.076"/>
  </p1510:revLst>
</p1510:revInfo>
</file>

<file path=ppt/tableStyles.xml><?xml version="1.0" encoding="utf-8"?>
<a:tblStyleLst xmlns:a="http://schemas.openxmlformats.org/drawingml/2006/main" def="{8E18B075-52EB-446C-83C2-2FB5FFFC6E48}">
  <a:tblStyle styleId="{8E18B075-52EB-446C-83C2-2FB5FFFC6E4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id Abusini" userId="094ac0d8-3c32-4d19-8cdd-f5a50fb8084c" providerId="ADAL" clId="{95DB4BD9-5B62-44C4-B477-86087F186CDF}"/>
    <pc:docChg chg="custSel addSld modSld">
      <pc:chgData name="Zaid Abusini" userId="094ac0d8-3c32-4d19-8cdd-f5a50fb8084c" providerId="ADAL" clId="{95DB4BD9-5B62-44C4-B477-86087F186CDF}" dt="2024-02-12T13:07:12.889" v="235" actId="20577"/>
      <pc:docMkLst>
        <pc:docMk/>
      </pc:docMkLst>
      <pc:sldChg chg="modSp mod">
        <pc:chgData name="Zaid Abusini" userId="094ac0d8-3c32-4d19-8cdd-f5a50fb8084c" providerId="ADAL" clId="{95DB4BD9-5B62-44C4-B477-86087F186CDF}" dt="2024-02-12T13:00:41.486" v="136"/>
        <pc:sldMkLst>
          <pc:docMk/>
          <pc:sldMk cId="0" sldId="257"/>
        </pc:sldMkLst>
        <pc:spChg chg="mod">
          <ac:chgData name="Zaid Abusini" userId="094ac0d8-3c32-4d19-8cdd-f5a50fb8084c" providerId="ADAL" clId="{95DB4BD9-5B62-44C4-B477-86087F186CDF}" dt="2024-02-12T12:57:36.397" v="37" actId="20577"/>
          <ac:spMkLst>
            <pc:docMk/>
            <pc:sldMk cId="0" sldId="257"/>
            <ac:spMk id="97" creationId="{00000000-0000-0000-0000-000000000000}"/>
          </ac:spMkLst>
        </pc:spChg>
        <pc:spChg chg="mod">
          <ac:chgData name="Zaid Abusini" userId="094ac0d8-3c32-4d19-8cdd-f5a50fb8084c" providerId="ADAL" clId="{95DB4BD9-5B62-44C4-B477-86087F186CDF}" dt="2024-02-12T13:00:41.486" v="136"/>
          <ac:spMkLst>
            <pc:docMk/>
            <pc:sldMk cId="0" sldId="257"/>
            <ac:spMk id="98" creationId="{00000000-0000-0000-0000-000000000000}"/>
          </ac:spMkLst>
        </pc:spChg>
      </pc:sldChg>
      <pc:sldChg chg="modSp mod">
        <pc:chgData name="Zaid Abusini" userId="094ac0d8-3c32-4d19-8cdd-f5a50fb8084c" providerId="ADAL" clId="{95DB4BD9-5B62-44C4-B477-86087F186CDF}" dt="2024-02-12T13:02:11.997" v="163" actId="20577"/>
        <pc:sldMkLst>
          <pc:docMk/>
          <pc:sldMk cId="0" sldId="258"/>
        </pc:sldMkLst>
        <pc:graphicFrameChg chg="mod modGraphic">
          <ac:chgData name="Zaid Abusini" userId="094ac0d8-3c32-4d19-8cdd-f5a50fb8084c" providerId="ADAL" clId="{95DB4BD9-5B62-44C4-B477-86087F186CDF}" dt="2024-02-12T13:02:11.997" v="163" actId="20577"/>
          <ac:graphicFrameMkLst>
            <pc:docMk/>
            <pc:sldMk cId="0" sldId="258"/>
            <ac:graphicFrameMk id="103" creationId="{00000000-0000-0000-0000-000000000000}"/>
          </ac:graphicFrameMkLst>
        </pc:graphicFrameChg>
      </pc:sldChg>
      <pc:sldChg chg="modSp add mod">
        <pc:chgData name="Zaid Abusini" userId="094ac0d8-3c32-4d19-8cdd-f5a50fb8084c" providerId="ADAL" clId="{95DB4BD9-5B62-44C4-B477-86087F186CDF}" dt="2024-02-12T13:07:12.889" v="235" actId="20577"/>
        <pc:sldMkLst>
          <pc:docMk/>
          <pc:sldMk cId="3975386278" sldId="260"/>
        </pc:sldMkLst>
        <pc:spChg chg="mod">
          <ac:chgData name="Zaid Abusini" userId="094ac0d8-3c32-4d19-8cdd-f5a50fb8084c" providerId="ADAL" clId="{95DB4BD9-5B62-44C4-B477-86087F186CDF}" dt="2024-02-12T13:07:12.889" v="235" actId="20577"/>
          <ac:spMkLst>
            <pc:docMk/>
            <pc:sldMk cId="3975386278" sldId="260"/>
            <ac:spMk id="104" creationId="{C0A4C259-4B92-EF6C-FD41-FF34F7CB386A}"/>
          </ac:spMkLst>
        </pc:spChg>
        <pc:graphicFrameChg chg="mod modGraphic">
          <ac:chgData name="Zaid Abusini" userId="094ac0d8-3c32-4d19-8cdd-f5a50fb8084c" providerId="ADAL" clId="{95DB4BD9-5B62-44C4-B477-86087F186CDF}" dt="2024-02-12T13:07:05.690" v="234" actId="20577"/>
          <ac:graphicFrameMkLst>
            <pc:docMk/>
            <pc:sldMk cId="3975386278" sldId="260"/>
            <ac:graphicFrameMk id="103" creationId="{92E7712B-CEAB-1D9E-ACEE-0EDF7C7F059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4B4A8E11-8FC5-187E-1A3F-BDEFE70D6AF7}"/>
            </a:ext>
          </a:extLst>
        </p:cNvPr>
        <p:cNvGrpSpPr/>
        <p:nvPr/>
      </p:nvGrpSpPr>
      <p:grpSpPr>
        <a:xfrm>
          <a:off x="0" y="0"/>
          <a:ext cx="0" cy="0"/>
          <a:chOff x="0" y="0"/>
          <a:chExt cx="0" cy="0"/>
        </a:xfrm>
      </p:grpSpPr>
      <p:sp>
        <p:nvSpPr>
          <p:cNvPr id="100" name="Google Shape;100;g2ab54823706_0_1:notes">
            <a:extLst>
              <a:ext uri="{FF2B5EF4-FFF2-40B4-BE49-F238E27FC236}">
                <a16:creationId xmlns:a16="http://schemas.microsoft.com/office/drawing/2014/main" id="{F86EDDB5-D533-5BBC-FEA8-FB3AF244160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r" rtl="1"/>
            <a:r>
              <a:rPr lang="ar-QA" b="1" dirty="0"/>
              <a:t>توليد الأفكار ومبدأ عمل الخلايا العصبية:</a:t>
            </a:r>
            <a:br>
              <a:rPr lang="ar-QA" dirty="0"/>
            </a:br>
            <a:r>
              <a:rPr lang="ar-QA" dirty="0"/>
              <a:t>تتولد الأفكار في الدماغ من خلال تفاعلات معقدة بين الخلايا العصبية. عندما تُحفز خلية عصبية، تنتقل الإشارة عبر محاورها إلى الخلايا الأخرى عن طريق الإشارات الكهربائية والكيميائية. تستخدم الخلايا العصبية الناقلات العصبية لنقل المعلومات، مما يتيح التواصل بين مناطق الدماغ المختلفة.</a:t>
            </a:r>
          </a:p>
          <a:p>
            <a:pPr algn="r" rtl="1"/>
            <a:r>
              <a:rPr lang="ar-QA" b="1" dirty="0"/>
              <a:t>ما هو الدماغ:</a:t>
            </a:r>
            <a:br>
              <a:rPr lang="ar-QA" dirty="0"/>
            </a:br>
            <a:r>
              <a:rPr lang="ar-QA" dirty="0"/>
              <a:t>الدماغ هو العضو المركزي في الجهاز العصبي ويعمل كمعالج رئيسي للمعلومات. يتكون من عدة مناطق مسؤولة عن وظائف مختلفة مثل التفكير، الحركة، والعواطف. يمكن تقديم فيديو يشرح بنية الدماغ وأجزائه ووظائفه بتفصيل أكبر.</a:t>
            </a:r>
          </a:p>
          <a:p>
            <a:pPr algn="r" rtl="1"/>
            <a:r>
              <a:rPr lang="ar-QA" b="1" dirty="0"/>
              <a:t>كيف يرسل القشرة الحركية الإشارات إلى العضلات عبر الحبل الشوكي:</a:t>
            </a:r>
            <a:br>
              <a:rPr lang="ar-QA" dirty="0"/>
            </a:br>
            <a:r>
              <a:rPr lang="ar-QA" dirty="0"/>
              <a:t>القشرة الحركية تقع في الجزء الأمامي من الدماغ، وتكون مسؤولة عن التخطيط والتحكم في الحركة. عند اتخاذ قرار بالتحرك، ترسل القشرة الحركية إشارات كهربائية عبر الحبل الشوكي إلى الأعصاب التي تتحكم في العضلات، مما يؤدي إلى انقباض العضلات.</a:t>
            </a:r>
          </a:p>
          <a:p>
            <a:pPr algn="r" rtl="1"/>
            <a:r>
              <a:rPr lang="ar-QA" b="1" dirty="0"/>
              <a:t>فيديو يصف مشروعًا يعتمد على قراءة إشارات الدماغ وتحليلها لصالح الإنسان:</a:t>
            </a:r>
            <a:br>
              <a:rPr lang="ar-QA" dirty="0"/>
            </a:br>
            <a:r>
              <a:rPr lang="ar-QA" dirty="0"/>
              <a:t>يمكن استخدام فيديو يوضح كيفية استخدام تقنيات قراءة إشارات الدماغ، مثل تخطيط الدماغ الكهربائي (</a:t>
            </a:r>
            <a:r>
              <a:rPr lang="en-US" dirty="0"/>
              <a:t>EEG)، </a:t>
            </a:r>
            <a:r>
              <a:rPr lang="ar-QA" dirty="0"/>
              <a:t>وكيفية تحليل هذه الإشارات لتحسين الوظائف العصبية أو لتطوير تطبيقات طبية.</a:t>
            </a:r>
          </a:p>
          <a:p>
            <a:pPr algn="r" rtl="1"/>
            <a:r>
              <a:rPr lang="ar-QA" b="1" dirty="0"/>
              <a:t>شرح ما سنفعله اليوم مع المواد المطلوبة:</a:t>
            </a:r>
            <a:br>
              <a:rPr lang="ar-QA" dirty="0"/>
            </a:br>
            <a:r>
              <a:rPr lang="ar-QA" dirty="0"/>
              <a:t>سنقوم اليوم بالتعرف على كيفية قراءة إشارات الدماغ باستخدام مستشعرات كهربائية، وسنستخدم </a:t>
            </a:r>
            <a:r>
              <a:rPr lang="en-US" dirty="0"/>
              <a:t>Arduino </a:t>
            </a:r>
            <a:r>
              <a:rPr lang="ar-QA" dirty="0"/>
              <a:t>لتطبيق الأكواد اللازمة لتحليل الإشارات. المواد المطلوبة تشمل لوحة </a:t>
            </a:r>
            <a:r>
              <a:rPr lang="en-US" dirty="0"/>
              <a:t>Arduino، </a:t>
            </a:r>
            <a:r>
              <a:rPr lang="ar-QA" dirty="0"/>
              <a:t>وأجهزة استشعار، وأسلاك توصيل، وبرنامج </a:t>
            </a:r>
            <a:r>
              <a:rPr lang="en-US" dirty="0"/>
              <a:t>Arduino IDE.</a:t>
            </a:r>
          </a:p>
          <a:p>
            <a:pPr algn="r" rtl="1"/>
            <a:r>
              <a:rPr lang="ar-QA" b="1" dirty="0"/>
              <a:t>مناقشة معدات "الدماغ الخلفي" والتجارب التي يمكن استخدامها:</a:t>
            </a:r>
            <a:br>
              <a:rPr lang="ar-QA" dirty="0"/>
            </a:br>
            <a:r>
              <a:rPr lang="ar-QA" dirty="0"/>
              <a:t>يمكن استخدام معدات مثل مستشعرات </a:t>
            </a:r>
            <a:r>
              <a:rPr lang="en-US" dirty="0"/>
              <a:t>EEG </a:t>
            </a:r>
            <a:r>
              <a:rPr lang="ar-QA" dirty="0"/>
              <a:t>و</a:t>
            </a:r>
            <a:r>
              <a:rPr lang="en-US" dirty="0"/>
              <a:t>Arduino </a:t>
            </a:r>
            <a:r>
              <a:rPr lang="ar-QA" dirty="0"/>
              <a:t>لتجارب مختلفة، مثل قياس نشاط الدماغ أثناء المهام المختلفة، وتحليل ردود الفعل العضلية. تجارب "الدماغ الخلفي" تُعزز الفهم العملي للوظائف العصبية وتطبيقاتها.</a:t>
            </a:r>
          </a:p>
          <a:p>
            <a:pPr marL="0" lvl="0" indent="0" algn="r" rtl="1">
              <a:lnSpc>
                <a:spcPct val="100000"/>
              </a:lnSpc>
              <a:spcBef>
                <a:spcPts val="0"/>
              </a:spcBef>
              <a:spcAft>
                <a:spcPts val="0"/>
              </a:spcAft>
              <a:buSzPts val="1100"/>
              <a:buNone/>
            </a:pPr>
            <a:endParaRPr dirty="0"/>
          </a:p>
        </p:txBody>
      </p:sp>
      <p:sp>
        <p:nvSpPr>
          <p:cNvPr id="101" name="Google Shape;101;g2ab54823706_0_1:notes">
            <a:extLst>
              <a:ext uri="{FF2B5EF4-FFF2-40B4-BE49-F238E27FC236}">
                <a16:creationId xmlns:a16="http://schemas.microsoft.com/office/drawing/2014/main" id="{5AEF2198-8E0C-62D2-152F-AFA136C371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178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ab5482370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2ab548237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CCC3AD23-0879-FE7A-E341-31CECC16F1E1}"/>
            </a:ext>
          </a:extLst>
        </p:cNvPr>
        <p:cNvGrpSpPr/>
        <p:nvPr/>
      </p:nvGrpSpPr>
      <p:grpSpPr>
        <a:xfrm>
          <a:off x="0" y="0"/>
          <a:ext cx="0" cy="0"/>
          <a:chOff x="0" y="0"/>
          <a:chExt cx="0" cy="0"/>
        </a:xfrm>
      </p:grpSpPr>
      <p:sp>
        <p:nvSpPr>
          <p:cNvPr id="100" name="Google Shape;100;g2ab54823706_0_1:notes">
            <a:extLst>
              <a:ext uri="{FF2B5EF4-FFF2-40B4-BE49-F238E27FC236}">
                <a16:creationId xmlns:a16="http://schemas.microsoft.com/office/drawing/2014/main" id="{AB33D144-03B6-FA70-FC7C-E93ADD67DC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r" rtl="1"/>
            <a:r>
              <a:rPr lang="ar-QA" b="1" dirty="0"/>
              <a:t>توليد الأفكار ومبدأ عمل الخلايا العصبية:</a:t>
            </a:r>
            <a:br>
              <a:rPr lang="ar-QA" dirty="0"/>
            </a:br>
            <a:r>
              <a:rPr lang="ar-QA" dirty="0"/>
              <a:t>تتولد الأفكار في الدماغ من خلال تفاعلات معقدة بين الخلايا العصبية. عندما تُحفز خلية عصبية، تنتقل الإشارة عبر محاورها إلى الخلايا الأخرى عن طريق الإشارات الكهربائية والكيميائية. تستخدم الخلايا العصبية الناقلات العصبية لنقل المعلومات، مما يتيح التواصل بين مناطق الدماغ المختلفة.</a:t>
            </a:r>
          </a:p>
          <a:p>
            <a:pPr algn="r" rtl="1"/>
            <a:r>
              <a:rPr lang="ar-QA" b="1" dirty="0"/>
              <a:t>ما هو الدماغ:</a:t>
            </a:r>
            <a:br>
              <a:rPr lang="ar-QA" dirty="0"/>
            </a:br>
            <a:r>
              <a:rPr lang="ar-QA" dirty="0"/>
              <a:t>الدماغ هو العضو المركزي في الجهاز العصبي ويعمل كمعالج رئيسي للمعلومات. يتكون من عدة مناطق مسؤولة عن وظائف مختلفة مثل التفكير، الحركة، والعواطف. يمكن تقديم فيديو يشرح بنية الدماغ وأجزائه ووظائفه بتفصيل أكبر.</a:t>
            </a:r>
          </a:p>
          <a:p>
            <a:pPr algn="r" rtl="1"/>
            <a:r>
              <a:rPr lang="ar-QA" b="1" dirty="0"/>
              <a:t>كيف يرسل القشرة الحركية الإشارات إلى العضلات عبر الحبل الشوكي:</a:t>
            </a:r>
            <a:br>
              <a:rPr lang="ar-QA" dirty="0"/>
            </a:br>
            <a:r>
              <a:rPr lang="ar-QA" dirty="0"/>
              <a:t>القشرة الحركية تقع في الجزء الأمامي من الدماغ، وتكون مسؤولة عن التخطيط والتحكم في الحركة. عند اتخاذ قرار بالتحرك، ترسل القشرة الحركية إشارات كهربائية عبر الحبل الشوكي إلى الأعصاب التي تتحكم في العضلات، مما يؤدي إلى انقباض العضلات.</a:t>
            </a:r>
          </a:p>
          <a:p>
            <a:pPr algn="r" rtl="1"/>
            <a:r>
              <a:rPr lang="ar-QA" b="1" dirty="0"/>
              <a:t>فيديو يصف مشروعًا يعتمد على قراءة إشارات الدماغ وتحليلها لصالح الإنسان:</a:t>
            </a:r>
            <a:br>
              <a:rPr lang="ar-QA" dirty="0"/>
            </a:br>
            <a:r>
              <a:rPr lang="ar-QA" dirty="0"/>
              <a:t>يمكن استخدام فيديو يوضح كيفية استخدام تقنيات قراءة إشارات الدماغ، مثل تخطيط الدماغ الكهربائي (</a:t>
            </a:r>
            <a:r>
              <a:rPr lang="en-US" dirty="0"/>
              <a:t>EEG)، </a:t>
            </a:r>
            <a:r>
              <a:rPr lang="ar-QA" dirty="0"/>
              <a:t>وكيفية تحليل هذه الإشارات لتحسين الوظائف العصبية أو لتطوير تطبيقات طبية.</a:t>
            </a:r>
          </a:p>
          <a:p>
            <a:pPr algn="r" rtl="1"/>
            <a:r>
              <a:rPr lang="ar-QA" b="1" dirty="0"/>
              <a:t>شرح ما سنفعله اليوم مع المواد المطلوبة:</a:t>
            </a:r>
            <a:br>
              <a:rPr lang="ar-QA" dirty="0"/>
            </a:br>
            <a:r>
              <a:rPr lang="ar-QA" dirty="0"/>
              <a:t>سنقوم اليوم بالتعرف على كيفية قراءة إشارات الدماغ باستخدام مستشعرات كهربائية، وسنستخدم </a:t>
            </a:r>
            <a:r>
              <a:rPr lang="en-US" dirty="0"/>
              <a:t>Arduino </a:t>
            </a:r>
            <a:r>
              <a:rPr lang="ar-QA" dirty="0"/>
              <a:t>لتطبيق الأكواد اللازمة لتحليل الإشارات. المواد المطلوبة تشمل لوحة </a:t>
            </a:r>
            <a:r>
              <a:rPr lang="en-US" dirty="0"/>
              <a:t>Arduino، </a:t>
            </a:r>
            <a:r>
              <a:rPr lang="ar-QA" dirty="0"/>
              <a:t>وأجهزة استشعار، وأسلاك توصيل، وبرنامج </a:t>
            </a:r>
            <a:r>
              <a:rPr lang="en-US" dirty="0"/>
              <a:t>Arduino IDE.</a:t>
            </a:r>
          </a:p>
          <a:p>
            <a:pPr algn="r" rtl="1"/>
            <a:r>
              <a:rPr lang="ar-QA" b="1" dirty="0"/>
              <a:t>مناقشة معدات "الدماغ الخلفي" والتجارب التي يمكن استخدامها:</a:t>
            </a:r>
            <a:br>
              <a:rPr lang="ar-QA" dirty="0"/>
            </a:br>
            <a:r>
              <a:rPr lang="ar-QA" dirty="0"/>
              <a:t>يمكن استخدام معدات مثل مستشعرات </a:t>
            </a:r>
            <a:r>
              <a:rPr lang="en-US" dirty="0"/>
              <a:t>EEG </a:t>
            </a:r>
            <a:r>
              <a:rPr lang="ar-QA" dirty="0"/>
              <a:t>و</a:t>
            </a:r>
            <a:r>
              <a:rPr lang="en-US" dirty="0"/>
              <a:t>Arduino </a:t>
            </a:r>
            <a:r>
              <a:rPr lang="ar-QA" dirty="0"/>
              <a:t>لتجارب مختلفة، مثل قياس نشاط الدماغ أثناء المهام المختلفة، وتحليل ردود الفعل العضلية. تجارب "الدماغ الخلفي" تُعزز الفهم العملي للوظائف العصبية وتطبيقاتها.</a:t>
            </a:r>
          </a:p>
          <a:p>
            <a:pPr marL="0" lvl="0" indent="0" algn="r" rtl="1">
              <a:lnSpc>
                <a:spcPct val="100000"/>
              </a:lnSpc>
              <a:spcBef>
                <a:spcPts val="0"/>
              </a:spcBef>
              <a:spcAft>
                <a:spcPts val="0"/>
              </a:spcAft>
              <a:buSzPts val="1100"/>
              <a:buNone/>
            </a:pPr>
            <a:endParaRPr dirty="0"/>
          </a:p>
        </p:txBody>
      </p:sp>
      <p:sp>
        <p:nvSpPr>
          <p:cNvPr id="101" name="Google Shape;101;g2ab54823706_0_1:notes">
            <a:extLst>
              <a:ext uri="{FF2B5EF4-FFF2-40B4-BE49-F238E27FC236}">
                <a16:creationId xmlns:a16="http://schemas.microsoft.com/office/drawing/2014/main" id="{0ED0C11A-95C4-924F-CE9B-BEDF430938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415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5C625C51-08D2-B011-7B96-1C08AB73B0C3}"/>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7CD07160-CA9A-B4FD-28AB-C7BE2908A9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1:notes">
            <a:extLst>
              <a:ext uri="{FF2B5EF4-FFF2-40B4-BE49-F238E27FC236}">
                <a16:creationId xmlns:a16="http://schemas.microsoft.com/office/drawing/2014/main" id="{C7BACA06-EE36-19C6-C895-C885B4F399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09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37DFABA8-C9DF-A3C6-D5B0-13177B2F9B37}"/>
            </a:ext>
          </a:extLst>
        </p:cNvPr>
        <p:cNvGrpSpPr/>
        <p:nvPr/>
      </p:nvGrpSpPr>
      <p:grpSpPr>
        <a:xfrm>
          <a:off x="0" y="0"/>
          <a:ext cx="0" cy="0"/>
          <a:chOff x="0" y="0"/>
          <a:chExt cx="0" cy="0"/>
        </a:xfrm>
      </p:grpSpPr>
      <p:sp>
        <p:nvSpPr>
          <p:cNvPr id="100" name="Google Shape;100;g2ab54823706_0_1:notes">
            <a:extLst>
              <a:ext uri="{FF2B5EF4-FFF2-40B4-BE49-F238E27FC236}">
                <a16:creationId xmlns:a16="http://schemas.microsoft.com/office/drawing/2014/main" id="{F9F43703-9CF9-C6FA-145E-5DCCB7C84E4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2ab54823706_0_1:notes">
            <a:extLst>
              <a:ext uri="{FF2B5EF4-FFF2-40B4-BE49-F238E27FC236}">
                <a16:creationId xmlns:a16="http://schemas.microsoft.com/office/drawing/2014/main" id="{4616F43B-96A6-9C37-D4B8-06AF0C36ED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673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57F6CABB-F0B5-F832-9C0C-B5B4E3D7B302}"/>
            </a:ext>
          </a:extLst>
        </p:cNvPr>
        <p:cNvGrpSpPr/>
        <p:nvPr/>
      </p:nvGrpSpPr>
      <p:grpSpPr>
        <a:xfrm>
          <a:off x="0" y="0"/>
          <a:ext cx="0" cy="0"/>
          <a:chOff x="0" y="0"/>
          <a:chExt cx="0" cy="0"/>
        </a:xfrm>
      </p:grpSpPr>
      <p:sp>
        <p:nvSpPr>
          <p:cNvPr id="100" name="Google Shape;100;g2ab54823706_0_1:notes">
            <a:extLst>
              <a:ext uri="{FF2B5EF4-FFF2-40B4-BE49-F238E27FC236}">
                <a16:creationId xmlns:a16="http://schemas.microsoft.com/office/drawing/2014/main" id="{7186E874-0718-A9B4-9361-C547D9C762E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r" rtl="1"/>
            <a:r>
              <a:rPr lang="ar-QA" b="1" dirty="0"/>
              <a:t>توليد الأفكار ومبدأ عمل الخلايا العصبية:</a:t>
            </a:r>
            <a:br>
              <a:rPr lang="ar-QA" dirty="0"/>
            </a:br>
            <a:r>
              <a:rPr lang="ar-QA" dirty="0"/>
              <a:t>تتولد الأفكار في الدماغ من خلال تفاعلات معقدة بين الخلايا العصبية. عندما تُحفز خلية عصبية، تنتقل الإشارة عبر محاورها إلى الخلايا الأخرى عن طريق الإشارات الكهربائية والكيميائية. تستخدم الخلايا العصبية الناقلات العصبية لنقل المعلومات، مما يتيح التواصل بين مناطق الدماغ المختلفة.</a:t>
            </a:r>
          </a:p>
          <a:p>
            <a:pPr algn="r" rtl="1"/>
            <a:r>
              <a:rPr lang="ar-QA" b="1" dirty="0"/>
              <a:t>ما هو الدماغ:</a:t>
            </a:r>
            <a:br>
              <a:rPr lang="ar-QA" dirty="0"/>
            </a:br>
            <a:r>
              <a:rPr lang="ar-QA" dirty="0"/>
              <a:t>الدماغ هو العضو المركزي في الجهاز العصبي ويعمل كمعالج رئيسي للمعلومات. يتكون من عدة مناطق مسؤولة عن وظائف مختلفة مثل التفكير، الحركة، والعواطف. يمكن تقديم فيديو يشرح بنية الدماغ وأجزائه ووظائفه بتفصيل أكبر.</a:t>
            </a:r>
          </a:p>
          <a:p>
            <a:pPr algn="r" rtl="1"/>
            <a:r>
              <a:rPr lang="ar-QA" b="1" dirty="0"/>
              <a:t>كيف يرسل القشرة الحركية الإشارات إلى العضلات عبر الحبل الشوكي:</a:t>
            </a:r>
            <a:br>
              <a:rPr lang="ar-QA" dirty="0"/>
            </a:br>
            <a:r>
              <a:rPr lang="ar-QA" dirty="0"/>
              <a:t>القشرة الحركية تقع في الجزء الأمامي من الدماغ، وتكون مسؤولة عن التخطيط والتحكم في الحركة. عند اتخاذ قرار بالتحرك، ترسل القشرة الحركية إشارات كهربائية عبر الحبل الشوكي إلى الأعصاب التي تتحكم في العضلات، مما يؤدي إلى انقباض العضلات.</a:t>
            </a:r>
          </a:p>
          <a:p>
            <a:pPr algn="r" rtl="1"/>
            <a:r>
              <a:rPr lang="ar-QA" b="1" dirty="0"/>
              <a:t>فيديو يصف مشروعًا يعتمد على قراءة إشارات الدماغ وتحليلها لصالح الإنسان:</a:t>
            </a:r>
            <a:br>
              <a:rPr lang="ar-QA" dirty="0"/>
            </a:br>
            <a:r>
              <a:rPr lang="ar-QA" dirty="0"/>
              <a:t>يمكن استخدام فيديو يوضح كيفية استخدام تقنيات قراءة إشارات الدماغ، مثل تخطيط الدماغ الكهربائي (</a:t>
            </a:r>
            <a:r>
              <a:rPr lang="en-US" dirty="0"/>
              <a:t>EEG)، </a:t>
            </a:r>
            <a:r>
              <a:rPr lang="ar-QA" dirty="0"/>
              <a:t>وكيفية تحليل هذه الإشارات لتحسين الوظائف العصبية أو لتطوير تطبيقات طبية.</a:t>
            </a:r>
          </a:p>
          <a:p>
            <a:pPr algn="r" rtl="1"/>
            <a:r>
              <a:rPr lang="ar-QA" b="1" dirty="0"/>
              <a:t>شرح ما سنفعله اليوم مع المواد المطلوبة:</a:t>
            </a:r>
            <a:br>
              <a:rPr lang="ar-QA" dirty="0"/>
            </a:br>
            <a:r>
              <a:rPr lang="ar-QA" dirty="0"/>
              <a:t>سنقوم اليوم بالتعرف على كيفية قراءة إشارات الدماغ باستخدام مستشعرات كهربائية، وسنستخدم </a:t>
            </a:r>
            <a:r>
              <a:rPr lang="en-US" dirty="0"/>
              <a:t>Arduino </a:t>
            </a:r>
            <a:r>
              <a:rPr lang="ar-QA" dirty="0"/>
              <a:t>لتطبيق الأكواد اللازمة لتحليل الإشارات. المواد المطلوبة تشمل لوحة </a:t>
            </a:r>
            <a:r>
              <a:rPr lang="en-US" dirty="0"/>
              <a:t>Arduino، </a:t>
            </a:r>
            <a:r>
              <a:rPr lang="ar-QA" dirty="0"/>
              <a:t>وأجهزة استشعار، وأسلاك توصيل، وبرنامج </a:t>
            </a:r>
            <a:r>
              <a:rPr lang="en-US" dirty="0"/>
              <a:t>Arduino IDE.</a:t>
            </a:r>
          </a:p>
          <a:p>
            <a:pPr algn="r" rtl="1"/>
            <a:r>
              <a:rPr lang="ar-QA" b="1" dirty="0"/>
              <a:t>مناقشة معدات "الدماغ الخلفي" والتجارب التي يمكن استخدامها:</a:t>
            </a:r>
            <a:br>
              <a:rPr lang="ar-QA" dirty="0"/>
            </a:br>
            <a:r>
              <a:rPr lang="ar-QA" dirty="0"/>
              <a:t>يمكن استخدام معدات مثل مستشعرات </a:t>
            </a:r>
            <a:r>
              <a:rPr lang="en-US" dirty="0"/>
              <a:t>EEG </a:t>
            </a:r>
            <a:r>
              <a:rPr lang="ar-QA" dirty="0"/>
              <a:t>و</a:t>
            </a:r>
            <a:r>
              <a:rPr lang="en-US" dirty="0"/>
              <a:t>Arduino </a:t>
            </a:r>
            <a:r>
              <a:rPr lang="ar-QA" dirty="0"/>
              <a:t>لتجارب مختلفة، مثل قياس نشاط الدماغ أثناء المهام المختلفة، وتحليل ردود الفعل العضلية. تجارب "الدماغ الخلفي" تُعزز الفهم العملي للوظائف العصبية وتطبيقاتها.</a:t>
            </a:r>
          </a:p>
          <a:p>
            <a:pPr marL="0" lvl="0" indent="0" algn="r" rtl="1">
              <a:lnSpc>
                <a:spcPct val="100000"/>
              </a:lnSpc>
              <a:spcBef>
                <a:spcPts val="0"/>
              </a:spcBef>
              <a:spcAft>
                <a:spcPts val="0"/>
              </a:spcAft>
              <a:buSzPts val="1100"/>
              <a:buNone/>
            </a:pPr>
            <a:endParaRPr dirty="0"/>
          </a:p>
        </p:txBody>
      </p:sp>
      <p:sp>
        <p:nvSpPr>
          <p:cNvPr id="101" name="Google Shape;101;g2ab54823706_0_1:notes">
            <a:extLst>
              <a:ext uri="{FF2B5EF4-FFF2-40B4-BE49-F238E27FC236}">
                <a16:creationId xmlns:a16="http://schemas.microsoft.com/office/drawing/2014/main" id="{C5AB6AC4-2129-EC3D-D3D4-5C81995307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7351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541738D7-7910-9D0B-1130-99F433C01433}"/>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018066F2-67E4-9046-AA8E-A227FE38FC5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1:notes">
            <a:extLst>
              <a:ext uri="{FF2B5EF4-FFF2-40B4-BE49-F238E27FC236}">
                <a16:creationId xmlns:a16="http://schemas.microsoft.com/office/drawing/2014/main" id="{6177EC00-3C6A-78F9-E3AD-9BEB2E566A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451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D0CC203B-0FC0-6013-8DFE-B737419F5A00}"/>
            </a:ext>
          </a:extLst>
        </p:cNvPr>
        <p:cNvGrpSpPr/>
        <p:nvPr/>
      </p:nvGrpSpPr>
      <p:grpSpPr>
        <a:xfrm>
          <a:off x="0" y="0"/>
          <a:ext cx="0" cy="0"/>
          <a:chOff x="0" y="0"/>
          <a:chExt cx="0" cy="0"/>
        </a:xfrm>
      </p:grpSpPr>
      <p:sp>
        <p:nvSpPr>
          <p:cNvPr id="100" name="Google Shape;100;g2ab54823706_0_1:notes">
            <a:extLst>
              <a:ext uri="{FF2B5EF4-FFF2-40B4-BE49-F238E27FC236}">
                <a16:creationId xmlns:a16="http://schemas.microsoft.com/office/drawing/2014/main" id="{3E1F5DA9-5B50-8ECC-2ACB-56E7B65FF07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2ab54823706_0_1:notes">
            <a:extLst>
              <a:ext uri="{FF2B5EF4-FFF2-40B4-BE49-F238E27FC236}">
                <a16:creationId xmlns:a16="http://schemas.microsoft.com/office/drawing/2014/main" id="{4933C04D-9CC3-A2E0-FC26-E082E80DA2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6409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6"/>
          <p:cNvPicPr preferRelativeResize="0"/>
          <p:nvPr/>
        </p:nvPicPr>
        <p:blipFill rotWithShape="1">
          <a:blip r:embed="rId2">
            <a:alphaModFix/>
          </a:blip>
          <a:srcRect/>
          <a:stretch/>
        </p:blipFill>
        <p:spPr>
          <a:xfrm>
            <a:off x="1" y="1673"/>
            <a:ext cx="12191996" cy="68546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a:spLocks noGrp="1"/>
          </p:cNvSpPr>
          <p:nvPr>
            <p:ph type="pic" idx="2"/>
          </p:nvPr>
        </p:nvSpPr>
        <p:spPr>
          <a:xfrm>
            <a:off x="5183188" y="987425"/>
            <a:ext cx="6172200" cy="4873625"/>
          </a:xfrm>
          <a:prstGeom prst="rect">
            <a:avLst/>
          </a:prstGeom>
          <a:noFill/>
          <a:ln>
            <a:noFill/>
          </a:ln>
        </p:spPr>
      </p:sp>
      <p:sp>
        <p:nvSpPr>
          <p:cNvPr id="72" name="Google Shape;72;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3"/>
        <p:cNvGrpSpPr/>
        <p:nvPr/>
      </p:nvGrpSpPr>
      <p:grpSpPr>
        <a:xfrm>
          <a:off x="0" y="0"/>
          <a:ext cx="0" cy="0"/>
          <a:chOff x="0" y="0"/>
          <a:chExt cx="0" cy="0"/>
        </a:xfrm>
      </p:grpSpPr>
      <p:pic>
        <p:nvPicPr>
          <p:cNvPr id="14" name="Google Shape;14;p7"/>
          <p:cNvPicPr preferRelativeResize="0"/>
          <p:nvPr/>
        </p:nvPicPr>
        <p:blipFill rotWithShape="1">
          <a:blip r:embed="rId2">
            <a:alphaModFix/>
          </a:blip>
          <a:srcRect l="24" r="24"/>
          <a:stretch/>
        </p:blipFill>
        <p:spPr>
          <a:xfrm>
            <a:off x="0" y="0"/>
            <a:ext cx="12191999"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8"/>
          <p:cNvPicPr preferRelativeResize="0"/>
          <p:nvPr/>
        </p:nvPicPr>
        <p:blipFill rotWithShape="1">
          <a:blip r:embed="rId2">
            <a:alphaModFix/>
          </a:blip>
          <a:srcRect l="24" r="24"/>
          <a:stretch/>
        </p:blipFill>
        <p:spPr>
          <a:xfrm>
            <a:off x="0" y="0"/>
            <a:ext cx="12191999"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7"/>
        <p:cNvGrpSpPr/>
        <p:nvPr/>
      </p:nvGrpSpPr>
      <p:grpSpPr>
        <a:xfrm>
          <a:off x="0" y="0"/>
          <a:ext cx="0" cy="0"/>
          <a:chOff x="0" y="0"/>
          <a:chExt cx="0" cy="0"/>
        </a:xfrm>
      </p:grpSpPr>
      <p:pic>
        <p:nvPicPr>
          <p:cNvPr id="18" name="Google Shape;18;p9"/>
          <p:cNvPicPr preferRelativeResize="0"/>
          <p:nvPr/>
        </p:nvPicPr>
        <p:blipFill rotWithShape="1">
          <a:blip r:embed="rId2">
            <a:alphaModFix/>
          </a:blip>
          <a:srcRect/>
          <a:stretch/>
        </p:blipFill>
        <p:spPr>
          <a:xfrm>
            <a:off x="0" y="1673"/>
            <a:ext cx="12191999" cy="685465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9"/>
        <p:cNvGrpSpPr/>
        <p:nvPr/>
      </p:nvGrpSpPr>
      <p:grpSpPr>
        <a:xfrm>
          <a:off x="0" y="0"/>
          <a:ext cx="0" cy="0"/>
          <a:chOff x="0" y="0"/>
          <a:chExt cx="0" cy="0"/>
        </a:xfrm>
      </p:grpSpPr>
      <p:pic>
        <p:nvPicPr>
          <p:cNvPr id="20" name="Google Shape;20;p10"/>
          <p:cNvPicPr preferRelativeResize="0"/>
          <p:nvPr/>
        </p:nvPicPr>
        <p:blipFill rotWithShape="1">
          <a:blip r:embed="rId2">
            <a:alphaModFix/>
          </a:blip>
          <a:srcRect/>
          <a:stretch/>
        </p:blipFill>
        <p:spPr>
          <a:xfrm>
            <a:off x="0" y="1673"/>
            <a:ext cx="12191998" cy="685465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1"/>
        <p:cNvGrpSpPr/>
        <p:nvPr/>
      </p:nvGrpSpPr>
      <p:grpSpPr>
        <a:xfrm>
          <a:off x="0" y="0"/>
          <a:ext cx="0" cy="0"/>
          <a:chOff x="0" y="0"/>
          <a:chExt cx="0" cy="0"/>
        </a:xfrm>
      </p:grpSpPr>
      <p:pic>
        <p:nvPicPr>
          <p:cNvPr id="22" name="Google Shape;22;p11"/>
          <p:cNvPicPr preferRelativeResize="0"/>
          <p:nvPr/>
        </p:nvPicPr>
        <p:blipFill rotWithShape="1">
          <a:blip r:embed="rId2">
            <a:alphaModFix/>
          </a:blip>
          <a:srcRect/>
          <a:stretch/>
        </p:blipFill>
        <p:spPr>
          <a:xfrm>
            <a:off x="0" y="1673"/>
            <a:ext cx="12191998" cy="68546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3"/>
        <p:cNvGrpSpPr/>
        <p:nvPr/>
      </p:nvGrpSpPr>
      <p:grpSpPr>
        <a:xfrm>
          <a:off x="0" y="0"/>
          <a:ext cx="0" cy="0"/>
          <a:chOff x="0" y="0"/>
          <a:chExt cx="0" cy="0"/>
        </a:xfrm>
      </p:grpSpPr>
      <p:pic>
        <p:nvPicPr>
          <p:cNvPr id="24" name="Google Shape;24;p12"/>
          <p:cNvPicPr preferRelativeResize="0"/>
          <p:nvPr/>
        </p:nvPicPr>
        <p:blipFill rotWithShape="1">
          <a:blip r:embed="rId2">
            <a:alphaModFix/>
          </a:blip>
          <a:srcRect/>
          <a:stretch/>
        </p:blipFill>
        <p:spPr>
          <a:xfrm>
            <a:off x="1" y="1673"/>
            <a:ext cx="12191996" cy="68546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p:nvPr/>
        </p:nvSpPr>
        <p:spPr>
          <a:xfrm>
            <a:off x="6400800" y="3281856"/>
            <a:ext cx="4866300" cy="10158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6000"/>
              <a:buFont typeface="Arial"/>
              <a:buNone/>
            </a:pPr>
            <a:r>
              <a:rPr lang="en-US" sz="6000" b="1" i="0" u="none" strike="noStrike" cap="none">
                <a:solidFill>
                  <a:schemeClr val="lt1"/>
                </a:solidFill>
                <a:latin typeface="Tahoma"/>
                <a:ea typeface="Tahoma"/>
                <a:cs typeface="Tahoma"/>
                <a:sym typeface="Tahoma"/>
              </a:rPr>
              <a:t>خطة الدرس</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1697A0BD-68E2-D2D3-9BF4-F369BD812F17}"/>
            </a:ext>
          </a:extLst>
        </p:cNvPr>
        <p:cNvGrpSpPr/>
        <p:nvPr/>
      </p:nvGrpSpPr>
      <p:grpSpPr>
        <a:xfrm>
          <a:off x="0" y="0"/>
          <a:ext cx="0" cy="0"/>
          <a:chOff x="0" y="0"/>
          <a:chExt cx="0" cy="0"/>
        </a:xfrm>
      </p:grpSpPr>
      <p:graphicFrame>
        <p:nvGraphicFramePr>
          <p:cNvPr id="103" name="Google Shape;103;g2ab54823706_0_1">
            <a:extLst>
              <a:ext uri="{FF2B5EF4-FFF2-40B4-BE49-F238E27FC236}">
                <a16:creationId xmlns:a16="http://schemas.microsoft.com/office/drawing/2014/main" id="{8E46CAD1-3FD9-D356-40D2-2235FDB488C8}"/>
              </a:ext>
            </a:extLst>
          </p:cNvPr>
          <p:cNvGraphicFramePr/>
          <p:nvPr>
            <p:extLst>
              <p:ext uri="{D42A27DB-BD31-4B8C-83A1-F6EECF244321}">
                <p14:modId xmlns:p14="http://schemas.microsoft.com/office/powerpoint/2010/main" val="478467631"/>
              </p:ext>
            </p:extLst>
          </p:nvPr>
        </p:nvGraphicFramePr>
        <p:xfrm>
          <a:off x="729341" y="1276266"/>
          <a:ext cx="10515600" cy="6009425"/>
        </p:xfrm>
        <a:graphic>
          <a:graphicData uri="http://schemas.openxmlformats.org/drawingml/2006/table">
            <a:tbl>
              <a:tblPr>
                <a:noFill/>
                <a:tableStyleId>{8E18B075-52EB-446C-83C2-2FB5FFFC6E48}</a:tableStyleId>
              </a:tblPr>
              <a:tblGrid>
                <a:gridCol w="3848796">
                  <a:extLst>
                    <a:ext uri="{9D8B030D-6E8A-4147-A177-3AD203B41FA5}">
                      <a16:colId xmlns:a16="http://schemas.microsoft.com/office/drawing/2014/main" val="20000"/>
                    </a:ext>
                  </a:extLst>
                </a:gridCol>
                <a:gridCol w="5162854">
                  <a:extLst>
                    <a:ext uri="{9D8B030D-6E8A-4147-A177-3AD203B41FA5}">
                      <a16:colId xmlns:a16="http://schemas.microsoft.com/office/drawing/2014/main" val="20001"/>
                    </a:ext>
                  </a:extLst>
                </a:gridCol>
                <a:gridCol w="1503950">
                  <a:extLst>
                    <a:ext uri="{9D8B030D-6E8A-4147-A177-3AD203B41FA5}">
                      <a16:colId xmlns:a16="http://schemas.microsoft.com/office/drawing/2014/main" val="20002"/>
                    </a:ext>
                  </a:extLst>
                </a:gridCol>
              </a:tblGrid>
              <a:tr h="386400">
                <a:tc>
                  <a:txBody>
                    <a:bodyPr/>
                    <a:lstStyle/>
                    <a:p>
                      <a:pPr marL="0" marR="0" lvl="0" indent="0" algn="r" rtl="1">
                        <a:lnSpc>
                          <a:spcPct val="100000"/>
                        </a:lnSpc>
                        <a:spcBef>
                          <a:spcPts val="0"/>
                        </a:spcBef>
                        <a:spcAft>
                          <a:spcPts val="0"/>
                        </a:spcAft>
                        <a:buClr>
                          <a:srgbClr val="000000"/>
                        </a:buClr>
                        <a:buSzPts val="1200"/>
                        <a:buFont typeface="Arial"/>
                        <a:buNone/>
                      </a:pPr>
                      <a:r>
                        <a:rPr lang="en-US" sz="1200" b="1" u="none" strike="noStrike" cap="none"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المواد</a:t>
                      </a:r>
                      <a:r>
                        <a:rPr lang="en-US" sz="1200" b="1"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a:t>
                      </a:r>
                      <a:r>
                        <a:rPr lang="en-US" sz="1200" b="1" u="none" strike="noStrike" cap="none"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المتطلبات</a:t>
                      </a: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Calibri"/>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200"/>
                        <a:buFont typeface="Arial"/>
                        <a:buNone/>
                      </a:pPr>
                      <a:r>
                        <a:rPr lang="en-US" sz="1200" b="1"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Tahoma"/>
                        </a:rPr>
                        <a:t>نشاط</a:t>
                      </a:r>
                      <a:endParaRPr sz="1200" b="1"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200"/>
                        <a:buFont typeface="Arial"/>
                        <a:buNone/>
                      </a:pPr>
                      <a:r>
                        <a:rPr lang="en-US" sz="1200" b="1" u="none" strike="noStrike" cap="none"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الوقت</a:t>
                      </a:r>
                      <a:r>
                        <a:rPr lang="en-US" sz="1200" b="1"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 </a:t>
                      </a:r>
                      <a:r>
                        <a:rPr lang="en-US" sz="1200" b="1" u="none" strike="noStrike" cap="none"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المدة</a:t>
                      </a: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Calibri"/>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64900">
                <a:tc>
                  <a:txBody>
                    <a:bodyPr/>
                    <a:lstStyle/>
                    <a:p>
                      <a:pPr marL="0" marR="0" lvl="0" indent="0" algn="r" rtl="1">
                        <a:lnSpc>
                          <a:spcPct val="100000"/>
                        </a:lnSpc>
                        <a:spcBef>
                          <a:spcPts val="0"/>
                        </a:spcBef>
                        <a:spcAft>
                          <a:spcPts val="0"/>
                        </a:spcAft>
                        <a:buClr>
                          <a:srgbClr val="000000"/>
                        </a:buClr>
                        <a:buSzPts val="1100"/>
                        <a:buFont typeface="Arial"/>
                        <a:buNone/>
                      </a:pP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الكمبيوتر</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الوصول</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إلى</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الإنترنت</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الشاشة</a:t>
                      </a:r>
                      <a:r>
                        <a:rPr lang="ar-SA"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ماكينة التطريز </a:t>
                      </a:r>
                      <a:endPar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100"/>
                        <a:buFont typeface="Arial"/>
                        <a:buNone/>
                      </a:pPr>
                      <a:endPar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20000"/>
                        </a:lnSpc>
                        <a:spcBef>
                          <a:spcPts val="0"/>
                        </a:spcBef>
                        <a:spcAft>
                          <a:spcPts val="0"/>
                        </a:spcAft>
                        <a:buClr>
                          <a:schemeClr val="dk1"/>
                        </a:buClr>
                        <a:buSzPts val="1100"/>
                        <a:buFont typeface="Arial"/>
                        <a:buNone/>
                      </a:pPr>
                      <a:r>
                        <a:rPr lang="en-US" sz="1200" b="1"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Microbit</a:t>
                      </a:r>
                      <a:r>
                        <a:rPr lang="en-US" sz="1200" b="1"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Microcontroller</a:t>
                      </a:r>
                      <a:endParaRPr lang="ar-SA" sz="1200" b="1"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100"/>
                        <a:buFont typeface="Arial"/>
                        <a:buNone/>
                      </a:pPr>
                      <a:endParaRPr lang="ar-SA"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100"/>
                        <a:buFont typeface="Arial"/>
                        <a:buNone/>
                      </a:pPr>
                      <a:endParaRPr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8100" marR="0" lvl="0" indent="0" algn="r" rtl="1">
                        <a:lnSpc>
                          <a:spcPct val="100000"/>
                        </a:lnSpc>
                        <a:spcBef>
                          <a:spcPts val="0"/>
                        </a:spcBef>
                        <a:spcAft>
                          <a:spcPts val="0"/>
                        </a:spcAft>
                        <a:buClr>
                          <a:srgbClr val="4F5AA7"/>
                        </a:buClr>
                        <a:buSzPts val="1200"/>
                        <a:buFont typeface="Tahoma"/>
                        <a:buNone/>
                      </a:pPr>
                      <a:r>
                        <a:rPr lang="ar-AE" sz="1200" b="1"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التدريب العملي: (خطوة بخطوة)</a:t>
                      </a:r>
                    </a:p>
                    <a:p>
                      <a:pPr marL="228600" indent="-228600" algn="r" rtl="1">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سنبدأ رسمًا جديدًا في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rPr>
                        <a:t>Pictoblox</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من أجل بناء الكود الجديد.</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indent="-228600" algn="r" rtl="1">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شرح كيفية توصيل المتحكم الدقيق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rPr>
                        <a:t>Microbit</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وكيفية تشغيله.</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indent="-228600" algn="r" rtl="1">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كيفية إضافة لوحة إلى الرسم في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rPr>
                        <a:t>Pictoblox</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a:t>
                      </a:r>
                    </a:p>
                    <a:p>
                      <a:pPr marL="228600" indent="-228600" algn="r" rtl="1">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كيفية ربط اللوحة بمنصة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rPr>
                        <a:t>Pictoblox</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a:t>
                      </a:r>
                    </a:p>
                    <a:p>
                      <a:pPr marL="228600" indent="-228600" algn="r" rtl="1">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كيفية إضافة الأكواد للمتحكم الدقيق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rPr>
                        <a:t>Microbit</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a:t>
                      </a:r>
                    </a:p>
                    <a:p>
                      <a:pPr marL="228600" indent="-228600" algn="r" rtl="1">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إعطاء المشاركين بضع دقائق لاكتشاف الأكواد ضمن إضافة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rPr>
                        <a:t>Microbit</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a:t>
                      </a:r>
                    </a:p>
                    <a:p>
                      <a:pPr marL="228600" indent="-228600" algn="r" rtl="1">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عرض المستشعرات المتاحة ضمن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rPr>
                        <a:t>Microbit</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للمشاركين، وشرح كيفية استخدامها إن أمكن.</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indent="-228600" algn="r" rtl="1">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ربط الكود السابق بالكود الخاص باليوم.</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200"/>
                        <a:buFont typeface="Arial"/>
                        <a:buNone/>
                      </a:pP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r>
                        <a:rPr lang="ar-SA"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90</a:t>
                      </a:r>
                      <a:r>
                        <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دقيقة </a:t>
                      </a: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r>
                        <a:rPr lang="en-US"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a:t>
                      </a: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03725">
                <a:tc>
                  <a:txBody>
                    <a:bodyPr/>
                    <a:lstStyle/>
                    <a:p>
                      <a:pPr marL="0" marR="0" lvl="0" indent="0" algn="r" rtl="1">
                        <a:lnSpc>
                          <a:spcPct val="100000"/>
                        </a:lnSpc>
                        <a:spcBef>
                          <a:spcPts val="0"/>
                        </a:spcBef>
                        <a:spcAft>
                          <a:spcPts val="0"/>
                        </a:spcAft>
                        <a:buClr>
                          <a:schemeClr val="dk1"/>
                        </a:buClr>
                        <a:buSzPts val="1100"/>
                        <a:buFont typeface="Arial"/>
                        <a:buNone/>
                      </a:pPr>
                      <a:r>
                        <a:rPr lang="ar-AE"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الكمبيوتر، الوصول إلى الإنترنت، الشاشة</a:t>
                      </a:r>
                    </a:p>
                    <a:p>
                      <a:pPr marL="0" marR="0" lvl="0" indent="0" algn="r" rtl="1">
                        <a:lnSpc>
                          <a:spcPct val="100000"/>
                        </a:lnSpc>
                        <a:spcBef>
                          <a:spcPts val="0"/>
                        </a:spcBef>
                        <a:spcAft>
                          <a:spcPts val="0"/>
                        </a:spcAft>
                        <a:buClr>
                          <a:schemeClr val="dk1"/>
                        </a:buClr>
                        <a:buSzPts val="1100"/>
                        <a:buFont typeface="Arial"/>
                        <a:buNone/>
                      </a:pPr>
                      <a:endParaRPr lang="ar-AE"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chemeClr val="dk1"/>
                        </a:buClr>
                        <a:buSzPts val="1100"/>
                        <a:buFont typeface="Arial"/>
                        <a:buNone/>
                      </a:pPr>
                      <a:endParaRPr lang="ar-AE"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chemeClr val="dk1"/>
                        </a:buClr>
                        <a:buSzPts val="1100"/>
                        <a:buFont typeface="Arial"/>
                        <a:buNone/>
                      </a:pPr>
                      <a:r>
                        <a:rPr lang="ar-QA" sz="1200" b="1"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a:t>
                      </a:r>
                      <a:endParaRPr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r" rtl="1">
                        <a:spcBef>
                          <a:spcPts val="0"/>
                        </a:spcBef>
                        <a:spcAft>
                          <a:spcPts val="0"/>
                        </a:spcAft>
                        <a:buNone/>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امنح المشاركين الوقت الكافي لإنهاء الكود وجعله يعمل بشكل صحيح.</a:t>
                      </a:r>
                      <a:endParaRPr lang="ar-AE" sz="1200" b="1"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200"/>
                        <a:buFont typeface="Arial"/>
                        <a:buNone/>
                      </a:pPr>
                      <a:r>
                        <a:rPr lang="ar-SA"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5</a:t>
                      </a:r>
                      <a:r>
                        <a:rPr lang="ar-QA"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دقيقة</a:t>
                      </a: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r>
                        <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15 دقيقة </a:t>
                      </a: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4" name="Google Shape;104;g2ab54823706_0_1">
            <a:extLst>
              <a:ext uri="{FF2B5EF4-FFF2-40B4-BE49-F238E27FC236}">
                <a16:creationId xmlns:a16="http://schemas.microsoft.com/office/drawing/2014/main" id="{0D56F097-FEB2-9332-A72A-2355B8729E5B}"/>
              </a:ext>
            </a:extLst>
          </p:cNvPr>
          <p:cNvSpPr txBox="1"/>
          <p:nvPr/>
        </p:nvSpPr>
        <p:spPr>
          <a:xfrm>
            <a:off x="838200" y="365125"/>
            <a:ext cx="10515600" cy="645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4000"/>
              <a:buFont typeface="Tahoma"/>
              <a:buNone/>
            </a:pPr>
            <a:r>
              <a:rPr lang="en-US" sz="4000" b="1" i="0" u="none" strike="noStrike" cap="none" dirty="0" err="1">
                <a:solidFill>
                  <a:schemeClr val="dk1"/>
                </a:solidFill>
                <a:latin typeface="Tahoma"/>
                <a:ea typeface="Tahoma"/>
                <a:cs typeface="Tahoma"/>
                <a:sym typeface="Tahoma"/>
              </a:rPr>
              <a:t>خطة</a:t>
            </a:r>
            <a:r>
              <a:rPr lang="en-US" sz="4000" b="1" i="0" u="none" strike="noStrike" cap="none" dirty="0">
                <a:solidFill>
                  <a:schemeClr val="dk1"/>
                </a:solidFill>
                <a:latin typeface="Tahoma"/>
                <a:ea typeface="Tahoma"/>
                <a:cs typeface="Tahoma"/>
                <a:sym typeface="Tahoma"/>
              </a:rPr>
              <a:t> </a:t>
            </a:r>
            <a:r>
              <a:rPr lang="en-US" sz="4000" b="1" i="0" u="none" strike="noStrike" cap="none" dirty="0" err="1">
                <a:solidFill>
                  <a:schemeClr val="dk1"/>
                </a:solidFill>
                <a:latin typeface="Tahoma"/>
                <a:ea typeface="Tahoma"/>
                <a:cs typeface="Tahoma"/>
                <a:sym typeface="Tahoma"/>
              </a:rPr>
              <a:t>الدرس</a:t>
            </a:r>
            <a:r>
              <a:rPr lang="en-US" sz="4000" b="1" i="0" u="none" strike="noStrike" cap="none" dirty="0">
                <a:solidFill>
                  <a:schemeClr val="dk1"/>
                </a:solidFill>
                <a:latin typeface="Tahoma"/>
                <a:ea typeface="Tahoma"/>
                <a:cs typeface="Tahoma"/>
                <a:sym typeface="Tahoma"/>
              </a:rPr>
              <a:t> )</a:t>
            </a:r>
            <a:r>
              <a:rPr lang="en-US" sz="4000" b="1" i="0" u="none" strike="noStrike" cap="none" dirty="0" err="1">
                <a:solidFill>
                  <a:schemeClr val="dk1"/>
                </a:solidFill>
                <a:latin typeface="Tahoma"/>
                <a:ea typeface="Tahoma"/>
                <a:cs typeface="Tahoma"/>
                <a:sym typeface="Tahoma"/>
              </a:rPr>
              <a:t>الصفحة</a:t>
            </a:r>
            <a:r>
              <a:rPr lang="ar-AE" sz="4000" b="1" i="0" u="none" strike="noStrike" cap="none" dirty="0">
                <a:solidFill>
                  <a:schemeClr val="dk1"/>
                </a:solidFill>
                <a:latin typeface="Tahoma"/>
                <a:ea typeface="Tahoma"/>
                <a:cs typeface="Tahoma"/>
                <a:sym typeface="Tahoma"/>
              </a:rPr>
              <a:t> </a:t>
            </a:r>
            <a:r>
              <a:rPr lang="ar-QA" sz="4000" b="1" i="0" u="none" strike="noStrike" cap="none">
                <a:solidFill>
                  <a:schemeClr val="dk1"/>
                </a:solidFill>
                <a:latin typeface="Tahoma"/>
                <a:ea typeface="Tahoma"/>
                <a:cs typeface="Tahoma"/>
                <a:sym typeface="Tahoma"/>
              </a:rPr>
              <a:t>3</a:t>
            </a:r>
            <a:r>
              <a:rPr lang="ar-AE" sz="4000" b="1" i="0" u="none" strike="noStrike" cap="none">
                <a:solidFill>
                  <a:schemeClr val="dk1"/>
                </a:solidFill>
                <a:latin typeface="Tahoma"/>
                <a:ea typeface="Tahoma"/>
                <a:cs typeface="Tahoma"/>
                <a:sym typeface="Tahoma"/>
              </a:rPr>
              <a:t>)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74263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p:nvPr/>
        </p:nvSpPr>
        <p:spPr>
          <a:xfrm>
            <a:off x="7062952" y="3281856"/>
            <a:ext cx="4204200" cy="10158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6000"/>
              <a:buFont typeface="Arial"/>
              <a:buNone/>
            </a:pPr>
            <a:r>
              <a:rPr lang="en-US" sz="6000" b="1" i="0" u="none" strike="noStrike" cap="none">
                <a:solidFill>
                  <a:schemeClr val="lt1"/>
                </a:solidFill>
                <a:latin typeface="Tahoma"/>
                <a:ea typeface="Tahoma"/>
                <a:cs typeface="Tahoma"/>
                <a:sym typeface="Tahoma"/>
              </a:rPr>
              <a:t>شكراً لكم</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4000"/>
              <a:buFont typeface="Tahoma"/>
              <a:buNone/>
            </a:pPr>
            <a:r>
              <a:rPr lang="ar-SA" sz="4400" b="1" dirty="0">
                <a:latin typeface="Politica" panose="00000500000000000000" pitchFamily="50" charset="0"/>
              </a:rPr>
              <a:t>مراقبة المناخ بالذكاء الاصطناعي </a:t>
            </a:r>
            <a:endParaRPr sz="900" b="1" i="0" u="none" strike="noStrike" cap="none" dirty="0">
              <a:solidFill>
                <a:srgbClr val="000000"/>
              </a:solidFill>
              <a:latin typeface="Politica" panose="00000500000000000000" pitchFamily="50" charset="0"/>
              <a:sym typeface="Arial"/>
            </a:endParaRPr>
          </a:p>
        </p:txBody>
      </p:sp>
      <p:sp>
        <p:nvSpPr>
          <p:cNvPr id="98" name="Google Shape;98;p2"/>
          <p:cNvSpPr txBox="1"/>
          <p:nvPr/>
        </p:nvSpPr>
        <p:spPr>
          <a:xfrm>
            <a:off x="838200" y="1394062"/>
            <a:ext cx="10290600" cy="4575600"/>
          </a:xfrm>
          <a:prstGeom prst="rect">
            <a:avLst/>
          </a:prstGeom>
          <a:noFill/>
          <a:ln>
            <a:noFill/>
          </a:ln>
        </p:spPr>
        <p:txBody>
          <a:bodyPr spcFirstLastPara="1" wrap="square" lIns="91425" tIns="45700" rIns="91425" bIns="45700" anchor="t" anchorCtr="0">
            <a:normAutofit/>
          </a:bodyPr>
          <a:lstStyle/>
          <a:p>
            <a:pPr marL="0" marR="0" lvl="0" indent="0" algn="r" rtl="1">
              <a:lnSpc>
                <a:spcPct val="120000"/>
              </a:lnSpc>
              <a:spcBef>
                <a:spcPts val="0"/>
              </a:spcBef>
              <a:spcAft>
                <a:spcPts val="0"/>
              </a:spcAft>
              <a:buClr>
                <a:schemeClr val="dk1"/>
              </a:buClr>
              <a:buSzPts val="1100"/>
              <a:buFont typeface="Arial"/>
              <a:buNone/>
            </a:pPr>
            <a:r>
              <a:rPr lang="en-US" sz="1200" b="1" dirty="0" err="1">
                <a:solidFill>
                  <a:srgbClr val="4F5AA7"/>
                </a:solidFill>
                <a:latin typeface="Tahoma"/>
                <a:ea typeface="Tahoma"/>
                <a:cs typeface="Tahoma"/>
                <a:sym typeface="Tahoma"/>
              </a:rPr>
              <a:t>المنطقة</a:t>
            </a:r>
            <a:r>
              <a:rPr lang="en-US" sz="1200" b="1" dirty="0">
                <a:solidFill>
                  <a:srgbClr val="4F5AA7"/>
                </a:solidFill>
                <a:latin typeface="Tahoma"/>
                <a:ea typeface="Tahoma"/>
                <a:cs typeface="Tahoma"/>
                <a:sym typeface="Tahoma"/>
              </a:rPr>
              <a:t>: </a:t>
            </a:r>
            <a:r>
              <a:rPr lang="en-US" sz="1200" b="1" dirty="0" err="1">
                <a:solidFill>
                  <a:srgbClr val="4F5AA7"/>
                </a:solidFill>
                <a:latin typeface="Tahoma"/>
                <a:ea typeface="Tahoma"/>
                <a:cs typeface="Tahoma"/>
                <a:sym typeface="Tahoma"/>
              </a:rPr>
              <a:t>منطقة</a:t>
            </a:r>
            <a:r>
              <a:rPr lang="en-US" sz="1200" b="1" dirty="0">
                <a:solidFill>
                  <a:srgbClr val="4F5AA7"/>
                </a:solidFill>
                <a:latin typeface="Tahoma"/>
                <a:ea typeface="Tahoma"/>
                <a:cs typeface="Tahoma"/>
                <a:sym typeface="Tahoma"/>
              </a:rPr>
              <a:t> </a:t>
            </a:r>
            <a:r>
              <a:rPr lang="en-US" sz="1200" b="1" dirty="0" err="1">
                <a:solidFill>
                  <a:srgbClr val="4F5AA7"/>
                </a:solidFill>
                <a:latin typeface="Tahoma"/>
                <a:ea typeface="Tahoma"/>
                <a:cs typeface="Tahoma"/>
                <a:sym typeface="Tahoma"/>
              </a:rPr>
              <a:t>ال</a:t>
            </a:r>
            <a:r>
              <a:rPr lang="ar-QA" sz="1200" b="1" dirty="0">
                <a:solidFill>
                  <a:srgbClr val="4F5AA7"/>
                </a:solidFill>
                <a:latin typeface="Tahoma"/>
                <a:ea typeface="Tahoma"/>
                <a:cs typeface="Tahoma"/>
                <a:sym typeface="Tahoma"/>
              </a:rPr>
              <a:t>ابداع</a:t>
            </a:r>
            <a:r>
              <a:rPr lang="en-US" sz="1200" b="1" dirty="0">
                <a:solidFill>
                  <a:srgbClr val="4F5AA7"/>
                </a:solidFill>
                <a:latin typeface="Tahoma"/>
                <a:ea typeface="Tahoma"/>
                <a:cs typeface="Tahoma"/>
                <a:sym typeface="Tahoma"/>
              </a:rPr>
              <a:t>. 					</a:t>
            </a:r>
            <a:r>
              <a:rPr lang="en-US" sz="1200" b="1" dirty="0" err="1">
                <a:solidFill>
                  <a:srgbClr val="4F5AA7"/>
                </a:solidFill>
                <a:latin typeface="Tahoma"/>
                <a:ea typeface="Tahoma"/>
                <a:cs typeface="Tahoma"/>
                <a:sym typeface="Tahoma"/>
              </a:rPr>
              <a:t>الفئة</a:t>
            </a:r>
            <a:r>
              <a:rPr lang="en-US" sz="1200" b="1" dirty="0">
                <a:solidFill>
                  <a:srgbClr val="4F5AA7"/>
                </a:solidFill>
                <a:latin typeface="Tahoma"/>
                <a:ea typeface="Tahoma"/>
                <a:cs typeface="Tahoma"/>
                <a:sym typeface="Tahoma"/>
              </a:rPr>
              <a:t> </a:t>
            </a:r>
            <a:r>
              <a:rPr lang="en-US" sz="1200" b="1" dirty="0" err="1">
                <a:solidFill>
                  <a:srgbClr val="4F5AA7"/>
                </a:solidFill>
                <a:latin typeface="Tahoma"/>
                <a:ea typeface="Tahoma"/>
                <a:cs typeface="Tahoma"/>
                <a:sym typeface="Tahoma"/>
              </a:rPr>
              <a:t>العمرية</a:t>
            </a:r>
            <a:r>
              <a:rPr lang="ar-AE" sz="1200" b="1" dirty="0">
                <a:solidFill>
                  <a:srgbClr val="4F5AA7"/>
                </a:solidFill>
                <a:latin typeface="Tahoma"/>
                <a:ea typeface="Tahoma"/>
                <a:cs typeface="Tahoma"/>
                <a:sym typeface="Tahoma"/>
              </a:rPr>
              <a:t>:</a:t>
            </a:r>
            <a:r>
              <a:rPr lang="en-US" sz="1200" b="1" dirty="0">
                <a:solidFill>
                  <a:srgbClr val="4F5AA7"/>
                </a:solidFill>
                <a:latin typeface="Tahoma"/>
                <a:ea typeface="Tahoma"/>
                <a:cs typeface="Tahoma"/>
                <a:sym typeface="Tahoma"/>
              </a:rPr>
              <a:t> 11</a:t>
            </a:r>
            <a:r>
              <a:rPr lang="ar-QA" sz="1200" b="1" dirty="0">
                <a:solidFill>
                  <a:srgbClr val="4F5AA7"/>
                </a:solidFill>
                <a:latin typeface="Tahoma"/>
                <a:ea typeface="Tahoma"/>
                <a:cs typeface="Tahoma"/>
                <a:sym typeface="Tahoma"/>
              </a:rPr>
              <a:t>-</a:t>
            </a:r>
            <a:r>
              <a:rPr lang="en-US" sz="1200" b="1" dirty="0">
                <a:solidFill>
                  <a:srgbClr val="4F5AA7"/>
                </a:solidFill>
                <a:latin typeface="Tahoma"/>
                <a:ea typeface="Tahoma"/>
                <a:cs typeface="Tahoma"/>
                <a:sym typeface="Tahoma"/>
              </a:rPr>
              <a:t> 14سنة</a:t>
            </a:r>
            <a:endParaRPr sz="1200" b="1" dirty="0">
              <a:solidFill>
                <a:srgbClr val="4F5AA7"/>
              </a:solidFill>
              <a:latin typeface="Tahoma"/>
              <a:ea typeface="Tahoma"/>
              <a:cs typeface="Tahoma"/>
              <a:sym typeface="Tahoma"/>
            </a:endParaRPr>
          </a:p>
          <a:p>
            <a:pPr marL="0" marR="0" lvl="0" indent="0" algn="r" rtl="1">
              <a:lnSpc>
                <a:spcPct val="120000"/>
              </a:lnSpc>
              <a:spcBef>
                <a:spcPts val="0"/>
              </a:spcBef>
              <a:spcAft>
                <a:spcPts val="0"/>
              </a:spcAft>
              <a:buClr>
                <a:schemeClr val="dk1"/>
              </a:buClr>
              <a:buSzPts val="1100"/>
              <a:buFont typeface="Arial"/>
              <a:buNone/>
            </a:pPr>
            <a:endParaRPr sz="1200" b="1" dirty="0">
              <a:solidFill>
                <a:srgbClr val="4F5AA7"/>
              </a:solidFill>
              <a:latin typeface="Tahoma"/>
              <a:ea typeface="Tahoma"/>
              <a:cs typeface="Tahoma"/>
              <a:sym typeface="Tahoma"/>
            </a:endParaRPr>
          </a:p>
          <a:p>
            <a:pPr marL="0" marR="0" lvl="0" indent="0" algn="r" rtl="1">
              <a:lnSpc>
                <a:spcPct val="120000"/>
              </a:lnSpc>
              <a:spcBef>
                <a:spcPts val="0"/>
              </a:spcBef>
              <a:spcAft>
                <a:spcPts val="0"/>
              </a:spcAft>
              <a:buClr>
                <a:schemeClr val="dk1"/>
              </a:buClr>
              <a:buSzPts val="1100"/>
              <a:buFont typeface="Arial"/>
              <a:buNone/>
            </a:pPr>
            <a:r>
              <a:rPr lang="en-US" sz="1200" b="1" dirty="0">
                <a:solidFill>
                  <a:srgbClr val="4F5AA7"/>
                </a:solidFill>
                <a:latin typeface="Tahoma"/>
                <a:ea typeface="Tahoma"/>
                <a:cs typeface="Tahoma"/>
                <a:sym typeface="Tahoma"/>
              </a:rPr>
              <a:t> </a:t>
            </a:r>
            <a:r>
              <a:rPr lang="ar-AE" sz="1200" b="1" dirty="0">
                <a:solidFill>
                  <a:srgbClr val="4F5AA7"/>
                </a:solidFill>
                <a:latin typeface="Tahoma"/>
                <a:ea typeface="Tahoma"/>
                <a:cs typeface="Tahoma"/>
                <a:sym typeface="Tahoma"/>
              </a:rPr>
              <a:t>المعدات: </a:t>
            </a:r>
            <a:r>
              <a:rPr lang="ar-QA" sz="1200" dirty="0">
                <a:solidFill>
                  <a:srgbClr val="4F5AA7"/>
                </a:solidFill>
                <a:latin typeface="Tahoma"/>
                <a:ea typeface="Tahoma"/>
                <a:cs typeface="Tahoma"/>
                <a:sym typeface="Tahoma"/>
              </a:rPr>
              <a:t>أجهزة كمبيوتر</a:t>
            </a:r>
            <a:r>
              <a:rPr lang="ar-SA" sz="1200" dirty="0">
                <a:solidFill>
                  <a:srgbClr val="4F5AA7"/>
                </a:solidFill>
                <a:latin typeface="Tahoma"/>
                <a:ea typeface="Tahoma"/>
                <a:cs typeface="Tahoma"/>
                <a:sym typeface="Tahoma"/>
              </a:rPr>
              <a:t>.</a:t>
            </a:r>
          </a:p>
          <a:p>
            <a:pPr marL="0" marR="0" lvl="0" indent="0" algn="r" rtl="1">
              <a:lnSpc>
                <a:spcPct val="120000"/>
              </a:lnSpc>
              <a:spcBef>
                <a:spcPts val="0"/>
              </a:spcBef>
              <a:spcAft>
                <a:spcPts val="0"/>
              </a:spcAft>
              <a:buClr>
                <a:schemeClr val="dk1"/>
              </a:buClr>
              <a:buSzPts val="1100"/>
              <a:buFont typeface="Arial"/>
              <a:buNone/>
            </a:pPr>
            <a:r>
              <a:rPr lang="ar-AE" sz="1200" b="1" dirty="0">
                <a:solidFill>
                  <a:srgbClr val="4F5AA7"/>
                </a:solidFill>
                <a:latin typeface="Tahoma"/>
                <a:ea typeface="Tahoma"/>
                <a:cs typeface="Tahoma"/>
                <a:sym typeface="Tahoma"/>
              </a:rPr>
              <a:t>المواد:</a:t>
            </a:r>
            <a:endParaRPr lang="ar-QA" sz="1200" b="1" dirty="0">
              <a:solidFill>
                <a:srgbClr val="4F5AA7"/>
              </a:solidFill>
              <a:latin typeface="Tahoma"/>
              <a:ea typeface="Tahoma"/>
              <a:cs typeface="Tahoma"/>
              <a:sym typeface="Tahoma"/>
            </a:endParaRPr>
          </a:p>
          <a:p>
            <a:pPr marL="0" marR="0" lvl="0" indent="0" algn="r" rtl="1">
              <a:lnSpc>
                <a:spcPct val="120000"/>
              </a:lnSpc>
              <a:spcBef>
                <a:spcPts val="0"/>
              </a:spcBef>
              <a:spcAft>
                <a:spcPts val="0"/>
              </a:spcAft>
              <a:buClr>
                <a:schemeClr val="dk1"/>
              </a:buClr>
              <a:buSzPts val="1100"/>
              <a:buFont typeface="Arial"/>
              <a:buNone/>
            </a:pPr>
            <a:r>
              <a:rPr lang="ar-QA" sz="1200" b="1" dirty="0">
                <a:solidFill>
                  <a:srgbClr val="4F5AA7"/>
                </a:solidFill>
                <a:latin typeface="Tahoma" panose="020B0604030504040204" pitchFamily="34" charset="0"/>
                <a:ea typeface="Tahoma" panose="020B0604030504040204" pitchFamily="34" charset="0"/>
                <a:cs typeface="Tahoma" panose="020B0604030504040204" pitchFamily="34" charset="0"/>
              </a:rPr>
              <a:t>الوصف</a:t>
            </a: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 </a:t>
            </a:r>
            <a:r>
              <a:rPr lang="ar-QA" dirty="0">
                <a:solidFill>
                  <a:srgbClr val="4F5AA7"/>
                </a:solidFill>
              </a:rPr>
              <a:t>ورشة عمل لمدة ثلاثة أيام تركز على تحديد التحديات المتعلقة بالمناخ، وفي حال أمكن، اقتراح حلول لكل قضية. بالإضافة إلى ذلك، سنستكشف دور الذكاء الاصطناعي في مواجهة تغير المناخ وإمكانياته في تقديم حلول مستدامة. وأخيرًا، ستتاح للمشاركين الفرصة لتقديم وعرض أدوات الأجهزة المخصصة لعرض البيانات وتصويرها.</a:t>
            </a:r>
            <a:endParaRPr lang="en-US" dirty="0">
              <a:solidFill>
                <a:srgbClr val="4F5AA7"/>
              </a:solidFill>
            </a:endParaRPr>
          </a:p>
          <a:p>
            <a:pPr marL="0" marR="0" lvl="0" indent="0" algn="r" rtl="1">
              <a:lnSpc>
                <a:spcPct val="120000"/>
              </a:lnSpc>
              <a:spcBef>
                <a:spcPts val="0"/>
              </a:spcBef>
              <a:spcAft>
                <a:spcPts val="0"/>
              </a:spcAft>
              <a:buClr>
                <a:schemeClr val="dk1"/>
              </a:buClr>
              <a:buSzPts val="1100"/>
              <a:buFont typeface="Arial"/>
              <a:buNone/>
            </a:pPr>
            <a:endParaRPr lang="ar-SA" b="1" dirty="0">
              <a:solidFill>
                <a:srgbClr val="4F5AA7"/>
              </a:solidFill>
              <a:latin typeface="Tahoma"/>
              <a:ea typeface="Tahoma"/>
              <a:cs typeface="Tahoma"/>
              <a:sym typeface="Tahoma"/>
            </a:endParaRPr>
          </a:p>
          <a:p>
            <a:pPr algn="r" rtl="1">
              <a:lnSpc>
                <a:spcPct val="120000"/>
              </a:lnSpc>
              <a:buClr>
                <a:schemeClr val="dk1"/>
              </a:buClr>
              <a:buSzPts val="1100"/>
            </a:pPr>
            <a:r>
              <a:rPr lang="ar-AE" sz="1200" b="1" dirty="0">
                <a:solidFill>
                  <a:srgbClr val="4F5AA7"/>
                </a:solidFill>
                <a:latin typeface="Tahoma"/>
                <a:ea typeface="Tahoma"/>
                <a:cs typeface="Tahoma"/>
                <a:sym typeface="Tahoma"/>
              </a:rPr>
              <a:t>تحدي التصميم الهندسي:</a:t>
            </a:r>
            <a:r>
              <a:rPr lang="ar-SA" sz="1200" b="1" dirty="0">
                <a:solidFill>
                  <a:srgbClr val="4F5AA7"/>
                </a:solidFill>
                <a:latin typeface="Tahoma"/>
                <a:ea typeface="Tahoma"/>
                <a:cs typeface="Tahoma"/>
                <a:sym typeface="Tahoma"/>
              </a:rPr>
              <a:t> </a:t>
            </a:r>
            <a:r>
              <a:rPr lang="ar-QA" dirty="0">
                <a:solidFill>
                  <a:srgbClr val="4F5AA7"/>
                </a:solidFill>
              </a:rPr>
              <a:t>جاسم طالب يبلغ من العمر 14 عامًا، تعرّف مؤخرًا على الذكاء الاصطناعي وتعلم الآلة. قادَه اهتمامه بهذا المجال إلى تعلم أداة جديدة تُسمى (</a:t>
            </a:r>
            <a:r>
              <a:rPr lang="en-US" dirty="0" err="1">
                <a:solidFill>
                  <a:srgbClr val="4F5AA7"/>
                </a:solidFill>
              </a:rPr>
              <a:t>Pictoblox</a:t>
            </a:r>
            <a:r>
              <a:rPr lang="en-US" dirty="0">
                <a:solidFill>
                  <a:srgbClr val="4F5AA7"/>
                </a:solidFill>
              </a:rPr>
              <a:t>)، </a:t>
            </a:r>
            <a:r>
              <a:rPr lang="ar-QA" dirty="0">
                <a:solidFill>
                  <a:srgbClr val="4F5AA7"/>
                </a:solidFill>
              </a:rPr>
              <a:t>وهو متحمس جدًا لتعلم كيفية ربط الذكاء الاصطناعي بشفراته البرمجية، حيث يرغب في إنشاء برنامج قادر على التمييز بين الزجاجات المصنوعة من الزجاج والزجاجات المصنوعة من البلاستيك. واجه العديد من التحديات أثناء البرمجة، لذلك يطلب مساعدتنا لكتابة الجزء الخاص بالتعرف، بينما سيتولى بنفسه تدريب نموذج الذكاء الاصطناعي.</a:t>
            </a:r>
            <a:endParaRPr lang="en-US" b="1" dirty="0">
              <a:solidFill>
                <a:srgbClr val="4F5AA7"/>
              </a:solidFill>
              <a:latin typeface="Tahoma"/>
              <a:ea typeface="Tahoma"/>
              <a:cs typeface="Tahoma"/>
              <a:sym typeface="Tahoma"/>
            </a:endParaRPr>
          </a:p>
          <a:p>
            <a:pPr algn="r" rtl="1">
              <a:lnSpc>
                <a:spcPct val="120000"/>
              </a:lnSpc>
              <a:buClr>
                <a:schemeClr val="dk1"/>
              </a:buClr>
              <a:buSzPts val="1100"/>
            </a:pPr>
            <a:r>
              <a:rPr lang="ar-AE" sz="1200" b="1" dirty="0">
                <a:solidFill>
                  <a:srgbClr val="4F5AA7"/>
                </a:solidFill>
                <a:latin typeface="Tahoma"/>
                <a:ea typeface="Tahoma"/>
                <a:cs typeface="Tahoma"/>
                <a:sym typeface="Tahoma"/>
              </a:rPr>
              <a:t>أهداف التعلم:</a:t>
            </a:r>
          </a:p>
          <a:p>
            <a:pPr marL="0" marR="0" lvl="0" indent="0" algn="r" rtl="1">
              <a:lnSpc>
                <a:spcPct val="120000"/>
              </a:lnSpc>
              <a:spcBef>
                <a:spcPts val="0"/>
              </a:spcBef>
              <a:spcAft>
                <a:spcPts val="0"/>
              </a:spcAft>
              <a:buClr>
                <a:schemeClr val="dk1"/>
              </a:buClr>
              <a:buSzPts val="1100"/>
              <a:buFont typeface="Arial"/>
              <a:buNone/>
            </a:pPr>
            <a:r>
              <a:rPr lang="ar-AE" sz="1200" b="1" dirty="0">
                <a:solidFill>
                  <a:srgbClr val="4F5AA7"/>
                </a:solidFill>
                <a:latin typeface="Tahoma"/>
                <a:ea typeface="Tahoma"/>
                <a:cs typeface="Tahoma"/>
                <a:sym typeface="Tahoma"/>
              </a:rPr>
              <a:t>بعد حضور هذه الدورة سيكون المشاركون قادرين على:</a:t>
            </a:r>
            <a:endParaRPr lang="ar-AE" sz="1200" dirty="0">
              <a:solidFill>
                <a:srgbClr val="4F5AA7"/>
              </a:solidFill>
              <a:latin typeface="Tahoma"/>
              <a:ea typeface="Tahoma"/>
              <a:cs typeface="Tahoma"/>
              <a:sym typeface="Tahoma"/>
            </a:endParaRPr>
          </a:p>
          <a:p>
            <a:pPr algn="r" rtl="1"/>
            <a:r>
              <a:rPr lang="ar-QA" sz="1600" dirty="0">
                <a:solidFill>
                  <a:srgbClr val="4F5AA7"/>
                </a:solidFill>
              </a:rPr>
              <a:t>ما هي منصة </a:t>
            </a:r>
            <a:r>
              <a:rPr lang="en-US" sz="1600" dirty="0" err="1">
                <a:solidFill>
                  <a:srgbClr val="4F5AA7"/>
                </a:solidFill>
              </a:rPr>
              <a:t>Pictoblox</a:t>
            </a:r>
            <a:r>
              <a:rPr lang="en-US" sz="1600" dirty="0">
                <a:solidFill>
                  <a:srgbClr val="4F5AA7"/>
                </a:solidFill>
              </a:rPr>
              <a:t> </a:t>
            </a:r>
            <a:r>
              <a:rPr lang="ar-QA" sz="1600" dirty="0">
                <a:solidFill>
                  <a:srgbClr val="4F5AA7"/>
                </a:solidFill>
              </a:rPr>
              <a:t>وكيفية استخدامها؟</a:t>
            </a:r>
          </a:p>
          <a:p>
            <a:pPr algn="r" rtl="1"/>
            <a:r>
              <a:rPr lang="ar-QA" sz="1600" dirty="0">
                <a:solidFill>
                  <a:srgbClr val="4F5AA7"/>
                </a:solidFill>
              </a:rPr>
              <a:t>تمييز الفرق بين الذكاء الاصطناعي </a:t>
            </a:r>
            <a:r>
              <a:rPr lang="ar-SA" sz="1600" dirty="0">
                <a:solidFill>
                  <a:srgbClr val="4F5AA7"/>
                </a:solidFill>
              </a:rPr>
              <a:t>(</a:t>
            </a:r>
            <a:r>
              <a:rPr lang="en-US" sz="1600" dirty="0">
                <a:solidFill>
                  <a:srgbClr val="4F5AA7"/>
                </a:solidFill>
              </a:rPr>
              <a:t>AI</a:t>
            </a:r>
            <a:r>
              <a:rPr lang="ar-SA" sz="1600" dirty="0">
                <a:solidFill>
                  <a:srgbClr val="4F5AA7"/>
                </a:solidFill>
              </a:rPr>
              <a:t>) </a:t>
            </a:r>
            <a:r>
              <a:rPr lang="ar-QA" sz="1600" dirty="0">
                <a:solidFill>
                  <a:srgbClr val="4F5AA7"/>
                </a:solidFill>
              </a:rPr>
              <a:t>وتعلم الآلة</a:t>
            </a:r>
            <a:r>
              <a:rPr lang="ar-SA" sz="1600" dirty="0">
                <a:solidFill>
                  <a:srgbClr val="4F5AA7"/>
                </a:solidFill>
              </a:rPr>
              <a:t> (</a:t>
            </a:r>
            <a:r>
              <a:rPr lang="en-US" sz="1600" dirty="0">
                <a:solidFill>
                  <a:srgbClr val="4F5AA7"/>
                </a:solidFill>
              </a:rPr>
              <a:t>ML</a:t>
            </a:r>
            <a:r>
              <a:rPr lang="ar-SA" sz="1600" dirty="0">
                <a:solidFill>
                  <a:srgbClr val="4F5AA7"/>
                </a:solidFill>
              </a:rPr>
              <a:t>).</a:t>
            </a:r>
            <a:br>
              <a:rPr lang="en-US" sz="1600" dirty="0">
                <a:solidFill>
                  <a:srgbClr val="4F5AA7"/>
                </a:solidFill>
              </a:rPr>
            </a:br>
            <a:r>
              <a:rPr lang="ar-QA" sz="1600" dirty="0">
                <a:solidFill>
                  <a:srgbClr val="4F5AA7"/>
                </a:solidFill>
              </a:rPr>
              <a:t>تعلم كيفية استخدام الأجهزة مع منصة</a:t>
            </a:r>
            <a:r>
              <a:rPr lang="ar-SA" sz="1600" dirty="0">
                <a:solidFill>
                  <a:srgbClr val="4F5AA7"/>
                </a:solidFill>
              </a:rPr>
              <a:t> (</a:t>
            </a:r>
            <a:r>
              <a:rPr lang="en-US" sz="1600" dirty="0" err="1">
                <a:solidFill>
                  <a:srgbClr val="4F5AA7"/>
                </a:solidFill>
              </a:rPr>
              <a:t>Pictoblox</a:t>
            </a:r>
            <a:r>
              <a:rPr lang="ar-SA" sz="1600" dirty="0">
                <a:solidFill>
                  <a:srgbClr val="4F5AA7"/>
                </a:solidFill>
              </a:rPr>
              <a:t>) </a:t>
            </a:r>
            <a:r>
              <a:rPr lang="en-US" sz="1600" dirty="0">
                <a:solidFill>
                  <a:srgbClr val="4F5AA7"/>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aphicFrame>
        <p:nvGraphicFramePr>
          <p:cNvPr id="103" name="Google Shape;103;g2ab54823706_0_1"/>
          <p:cNvGraphicFramePr/>
          <p:nvPr>
            <p:extLst>
              <p:ext uri="{D42A27DB-BD31-4B8C-83A1-F6EECF244321}">
                <p14:modId xmlns:p14="http://schemas.microsoft.com/office/powerpoint/2010/main" val="1668846516"/>
              </p:ext>
            </p:extLst>
          </p:nvPr>
        </p:nvGraphicFramePr>
        <p:xfrm>
          <a:off x="729341" y="1276266"/>
          <a:ext cx="10515600" cy="4912145"/>
        </p:xfrm>
        <a:graphic>
          <a:graphicData uri="http://schemas.openxmlformats.org/drawingml/2006/table">
            <a:tbl>
              <a:tblPr>
                <a:noFill/>
                <a:tableStyleId>{8E18B075-52EB-446C-83C2-2FB5FFFC6E48}</a:tableStyleId>
              </a:tblPr>
              <a:tblGrid>
                <a:gridCol w="2919725">
                  <a:extLst>
                    <a:ext uri="{9D8B030D-6E8A-4147-A177-3AD203B41FA5}">
                      <a16:colId xmlns:a16="http://schemas.microsoft.com/office/drawing/2014/main" val="20000"/>
                    </a:ext>
                  </a:extLst>
                </a:gridCol>
                <a:gridCol w="6091925">
                  <a:extLst>
                    <a:ext uri="{9D8B030D-6E8A-4147-A177-3AD203B41FA5}">
                      <a16:colId xmlns:a16="http://schemas.microsoft.com/office/drawing/2014/main" val="20001"/>
                    </a:ext>
                  </a:extLst>
                </a:gridCol>
                <a:gridCol w="1503950">
                  <a:extLst>
                    <a:ext uri="{9D8B030D-6E8A-4147-A177-3AD203B41FA5}">
                      <a16:colId xmlns:a16="http://schemas.microsoft.com/office/drawing/2014/main" val="20002"/>
                    </a:ext>
                  </a:extLst>
                </a:gridCol>
              </a:tblGrid>
              <a:tr h="386400">
                <a:tc>
                  <a:txBody>
                    <a:bodyPr/>
                    <a:lstStyle/>
                    <a:p>
                      <a:pPr marL="0" marR="0" lvl="0" indent="0" algn="r" rtl="1">
                        <a:lnSpc>
                          <a:spcPct val="100000"/>
                        </a:lnSpc>
                        <a:spcBef>
                          <a:spcPts val="0"/>
                        </a:spcBef>
                        <a:spcAft>
                          <a:spcPts val="0"/>
                        </a:spcAft>
                        <a:buClr>
                          <a:srgbClr val="000000"/>
                        </a:buClr>
                        <a:buSzPts val="1200"/>
                        <a:buFont typeface="Arial"/>
                        <a:buNone/>
                      </a:pPr>
                      <a:r>
                        <a:rPr lang="en-US" sz="1200" b="1" u="none" strike="noStrike" cap="none">
                          <a:solidFill>
                            <a:srgbClr val="4759C9"/>
                          </a:solidFill>
                          <a:latin typeface="Tahoma" panose="020B0604030504040204" pitchFamily="34" charset="0"/>
                          <a:ea typeface="Tahoma" panose="020B0604030504040204" pitchFamily="34" charset="0"/>
                          <a:cs typeface="Tahoma" panose="020B0604030504040204" pitchFamily="34" charset="0"/>
                          <a:sym typeface="Tahoma"/>
                        </a:rPr>
                        <a:t>المواد/المتطلبات</a:t>
                      </a:r>
                      <a:endParaRPr sz="1200" u="none" strike="noStrike" cap="none">
                        <a:solidFill>
                          <a:srgbClr val="4759C9"/>
                        </a:solidFill>
                        <a:latin typeface="Tahoma" panose="020B0604030504040204" pitchFamily="34" charset="0"/>
                        <a:ea typeface="Tahoma" panose="020B0604030504040204" pitchFamily="34" charset="0"/>
                        <a:cs typeface="Tahoma" panose="020B0604030504040204" pitchFamily="34" charset="0"/>
                        <a:sym typeface="Calibri"/>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200"/>
                        <a:buFont typeface="Arial"/>
                        <a:buNone/>
                      </a:pPr>
                      <a:r>
                        <a:rPr lang="en-US" sz="1200" b="1" u="none" strike="noStrike" cap="none">
                          <a:solidFill>
                            <a:srgbClr val="4759C9"/>
                          </a:solidFill>
                          <a:latin typeface="Tahoma" panose="020B0604030504040204" pitchFamily="34" charset="0"/>
                          <a:ea typeface="Tahoma" panose="020B0604030504040204" pitchFamily="34" charset="0"/>
                          <a:cs typeface="Tahoma" panose="020B0604030504040204" pitchFamily="34" charset="0"/>
                          <a:sym typeface="Tahoma"/>
                        </a:rPr>
                        <a:t>نشاط</a:t>
                      </a:r>
                      <a:endParaRPr sz="1200" b="1" u="none" strike="noStrike" cap="none">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200"/>
                        <a:buFont typeface="Arial"/>
                        <a:buNone/>
                      </a:pPr>
                      <a:r>
                        <a:rPr lang="en-US" sz="1200" b="1" u="none" strike="noStrike" cap="none">
                          <a:solidFill>
                            <a:srgbClr val="4759C9"/>
                          </a:solidFill>
                          <a:latin typeface="Tahoma" panose="020B0604030504040204" pitchFamily="34" charset="0"/>
                          <a:ea typeface="Tahoma" panose="020B0604030504040204" pitchFamily="34" charset="0"/>
                          <a:cs typeface="Tahoma" panose="020B0604030504040204" pitchFamily="34" charset="0"/>
                          <a:sym typeface="Tahoma"/>
                        </a:rPr>
                        <a:t>الوقت / المدة</a:t>
                      </a:r>
                      <a:endParaRPr sz="1200" u="none" strike="noStrike" cap="none">
                        <a:solidFill>
                          <a:srgbClr val="4759C9"/>
                        </a:solidFill>
                        <a:latin typeface="Tahoma" panose="020B0604030504040204" pitchFamily="34" charset="0"/>
                        <a:ea typeface="Tahoma" panose="020B0604030504040204" pitchFamily="34" charset="0"/>
                        <a:cs typeface="Tahoma" panose="020B0604030504040204" pitchFamily="34" charset="0"/>
                        <a:sym typeface="Calibri"/>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64900">
                <a:tc>
                  <a:txBody>
                    <a:bodyPr/>
                    <a:lstStyle/>
                    <a:p>
                      <a:pPr marL="0" marR="0" lvl="0" indent="0" algn="r" rtl="1">
                        <a:lnSpc>
                          <a:spcPct val="100000"/>
                        </a:lnSpc>
                        <a:spcBef>
                          <a:spcPts val="0"/>
                        </a:spcBef>
                        <a:spcAft>
                          <a:spcPts val="0"/>
                        </a:spcAft>
                        <a:buClr>
                          <a:srgbClr val="000000"/>
                        </a:buClr>
                        <a:buSzPts val="1100"/>
                        <a:buFont typeface="Arial"/>
                        <a:buNone/>
                      </a:pPr>
                      <a:r>
                        <a:rPr lang="en-US" sz="120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الكمبيوتر، الوصول إلى الإنترنت، الشاشة </a:t>
                      </a:r>
                      <a:endParaRPr sz="120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8100" marR="0" lvl="0" indent="0" algn="r" rtl="1">
                        <a:lnSpc>
                          <a:spcPct val="100000"/>
                        </a:lnSpc>
                        <a:spcBef>
                          <a:spcPts val="0"/>
                        </a:spcBef>
                        <a:spcAft>
                          <a:spcPts val="0"/>
                        </a:spcAft>
                        <a:buClr>
                          <a:srgbClr val="4F5AA7"/>
                        </a:buClr>
                        <a:buSzPts val="1200"/>
                        <a:buFont typeface="Tahoma"/>
                        <a:buNone/>
                      </a:pPr>
                      <a:r>
                        <a:rPr lang="ar-AE" sz="1200"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1- عرف بنفسك .</a:t>
                      </a:r>
                    </a:p>
                    <a:p>
                      <a:pPr marL="38100" marR="0" lvl="0" indent="0" algn="r" rtl="1">
                        <a:lnSpc>
                          <a:spcPct val="100000"/>
                        </a:lnSpc>
                        <a:spcBef>
                          <a:spcPts val="0"/>
                        </a:spcBef>
                        <a:spcAft>
                          <a:spcPts val="0"/>
                        </a:spcAft>
                        <a:buClr>
                          <a:srgbClr val="4F5AA7"/>
                        </a:buClr>
                        <a:buSzPts val="1200"/>
                        <a:buFont typeface="Tahoma"/>
                        <a:buNone/>
                      </a:pPr>
                      <a:r>
                        <a:rPr lang="ar-AE" sz="1200"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2- تعريف الطلاب ببعضهم البعض (كسر الجمود). / البدء بالتعريف بالورشة من خلال مجموعة من الأسئلة.</a:t>
                      </a:r>
                    </a:p>
                    <a:p>
                      <a:pPr marL="38100" marR="0" lvl="0" indent="0" algn="r" rtl="1">
                        <a:lnSpc>
                          <a:spcPct val="100000"/>
                        </a:lnSpc>
                        <a:spcBef>
                          <a:spcPts val="0"/>
                        </a:spcBef>
                        <a:spcAft>
                          <a:spcPts val="0"/>
                        </a:spcAft>
                        <a:buClr>
                          <a:srgbClr val="4F5AA7"/>
                        </a:buClr>
                        <a:buSzPts val="1200"/>
                        <a:buFont typeface="Tahoma"/>
                        <a:buNone/>
                      </a:pPr>
                      <a:r>
                        <a:rPr lang="ar-AE" sz="1200"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3- اشرح ما سنفعله اليوم.</a:t>
                      </a:r>
                      <a:endParaRPr sz="1200"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200"/>
                        <a:buFont typeface="Arial"/>
                        <a:buNone/>
                      </a:pPr>
                      <a:endParaRPr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r>
                        <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15 دقيقة </a:t>
                      </a:r>
                      <a:endParaRPr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r>
                        <a:rPr lang="en-US"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  </a:t>
                      </a:r>
                      <a:endParaRPr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03725">
                <a:tc>
                  <a:txBody>
                    <a:bodyPr/>
                    <a:lstStyle/>
                    <a:p>
                      <a:pPr marL="0" marR="0" lvl="0" indent="0" algn="r" rtl="1">
                        <a:lnSpc>
                          <a:spcPct val="100000"/>
                        </a:lnSpc>
                        <a:spcBef>
                          <a:spcPts val="0"/>
                        </a:spcBef>
                        <a:spcAft>
                          <a:spcPts val="0"/>
                        </a:spcAft>
                        <a:buClr>
                          <a:schemeClr val="dk1"/>
                        </a:buClr>
                        <a:buSzPts val="1100"/>
                        <a:buFont typeface="Arial"/>
                        <a:buNone/>
                      </a:pPr>
                      <a:r>
                        <a:rPr lang="ar-AE" sz="1200"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الكمبيوتر، الوصول إلى الإنترنت، الشاشة</a:t>
                      </a:r>
                    </a:p>
                    <a:p>
                      <a:pPr marL="0" marR="0" lvl="0" indent="0" algn="r" rtl="1">
                        <a:lnSpc>
                          <a:spcPct val="100000"/>
                        </a:lnSpc>
                        <a:spcBef>
                          <a:spcPts val="0"/>
                        </a:spcBef>
                        <a:spcAft>
                          <a:spcPts val="0"/>
                        </a:spcAft>
                        <a:buClr>
                          <a:schemeClr val="dk1"/>
                        </a:buClr>
                        <a:buSzPts val="1100"/>
                        <a:buFont typeface="Arial"/>
                        <a:buNone/>
                      </a:pPr>
                      <a:endParaRPr lang="ar-AE" sz="1200"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chemeClr val="dk1"/>
                        </a:buClr>
                        <a:buSzPts val="1100"/>
                        <a:buFont typeface="Arial"/>
                        <a:buNone/>
                      </a:pPr>
                      <a:endParaRPr sz="1200"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r" rtl="1">
                        <a:spcBef>
                          <a:spcPts val="0"/>
                        </a:spcBef>
                        <a:spcAft>
                          <a:spcPts val="0"/>
                        </a:spcAft>
                        <a:buNone/>
                      </a:pPr>
                      <a:r>
                        <a:rPr lang="en-US" sz="1200" b="1" dirty="0" err="1">
                          <a:solidFill>
                            <a:srgbClr val="4759C9"/>
                          </a:solidFill>
                          <a:latin typeface="Tahoma" panose="020B0604030504040204" pitchFamily="34" charset="0"/>
                          <a:ea typeface="Tahoma" panose="020B0604030504040204" pitchFamily="34" charset="0"/>
                          <a:cs typeface="Tahoma" panose="020B0604030504040204" pitchFamily="34" charset="0"/>
                          <a:sym typeface="Tahoma"/>
                        </a:rPr>
                        <a:t>عرض</a:t>
                      </a:r>
                      <a:r>
                        <a:rPr lang="en-US" sz="1200" b="1"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 </a:t>
                      </a:r>
                      <a:r>
                        <a:rPr lang="en-US" sz="1200" b="1" dirty="0" err="1">
                          <a:solidFill>
                            <a:srgbClr val="4759C9"/>
                          </a:solidFill>
                          <a:latin typeface="Tahoma" panose="020B0604030504040204" pitchFamily="34" charset="0"/>
                          <a:ea typeface="Tahoma" panose="020B0604030504040204" pitchFamily="34" charset="0"/>
                          <a:cs typeface="Tahoma" panose="020B0604030504040204" pitchFamily="34" charset="0"/>
                          <a:sym typeface="Tahoma"/>
                        </a:rPr>
                        <a:t>تقديمي</a:t>
                      </a:r>
                      <a:r>
                        <a:rPr lang="en-US" sz="1200" b="1"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 :</a:t>
                      </a:r>
                      <a:endParaRPr lang="ar-AE" sz="1200" b="1"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lvl="0" indent="0" algn="r" rtl="1">
                        <a:spcBef>
                          <a:spcPts val="0"/>
                        </a:spcBef>
                        <a:spcAft>
                          <a:spcPts val="0"/>
                        </a:spcAft>
                        <a:buNone/>
                      </a:pPr>
                      <a:r>
                        <a:rPr lang="ar-AE" sz="1200"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1- من نحن ودورنا في ستوديو 5.</a:t>
                      </a:r>
                    </a:p>
                    <a:p>
                      <a:pPr marL="0" lvl="0" indent="0" algn="r" rtl="1">
                        <a:spcBef>
                          <a:spcPts val="0"/>
                        </a:spcBef>
                        <a:spcAft>
                          <a:spcPts val="0"/>
                        </a:spcAft>
                        <a:buNone/>
                      </a:pPr>
                      <a:r>
                        <a:rPr lang="ar-AE" sz="1200"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2- التعريف بالفريق ومناطق الاستوديو 5 وما هو الاستوديو 5 كمختبر تصنيع. </a:t>
                      </a:r>
                      <a:endParaRPr lang="ar-QA" sz="1200"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lvl="0" indent="0" algn="r" rtl="1">
                        <a:spcBef>
                          <a:spcPts val="0"/>
                        </a:spcBef>
                        <a:spcAft>
                          <a:spcPts val="0"/>
                        </a:spcAft>
                        <a:buNone/>
                      </a:pPr>
                      <a:r>
                        <a:rPr lang="ar-AE" sz="1200"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3- سلسلة أسئلة للتعريف بالموضوع الذي نحن بصدد شرحه</a:t>
                      </a:r>
                      <a:r>
                        <a:rPr lang="ar-SA" sz="1200"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a:t>
                      </a:r>
                      <a:endParaRPr lang="ar-SA"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algn="r" rtl="1"/>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4- ما هو المناخ السائد في قطر وكيف تتعامل قطر مع هذا التحدي؟</a:t>
                      </a:r>
                      <a:b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b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5- الحلول التي تقدمها قطر وتتبناها في جميع أنحاء البلاد.</a:t>
                      </a:r>
                      <a:b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b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6- التحدي العالمي الجديد الذي يؤثر على جميع دول العالم.</a:t>
                      </a:r>
                      <a:b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b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7- ما هي أهداف الاستدامة مع التركيز على هدف العمل المناخي؟</a:t>
                      </a:r>
                      <a:b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b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8- ما هي منصة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rPr>
                        <a:t>Pictoblox</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وكيفية استخدامها؟</a:t>
                      </a:r>
                      <a:b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b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9- كيفية إضافة الشخصيات والخلفيات، وكيفية استخدام الإضافات.</a:t>
                      </a:r>
                    </a:p>
                    <a:p>
                      <a:pPr marL="0" lvl="0" indent="0" algn="r" rtl="1">
                        <a:spcBef>
                          <a:spcPts val="0"/>
                        </a:spcBef>
                        <a:spcAft>
                          <a:spcPts val="0"/>
                        </a:spcAft>
                        <a:buNone/>
                      </a:pPr>
                      <a:endParaRPr lang="ar-AE" sz="1200"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200"/>
                        <a:buFont typeface="Arial"/>
                        <a:buNone/>
                      </a:pPr>
                      <a:r>
                        <a:rPr lang="ar-SA"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20</a:t>
                      </a:r>
                      <a:r>
                        <a:rPr lang="ar-QA"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rPr>
                        <a:t> دقيقة</a:t>
                      </a:r>
                      <a:endParaRPr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4" name="Google Shape;104;g2ab54823706_0_1"/>
          <p:cNvSpPr txBox="1"/>
          <p:nvPr/>
        </p:nvSpPr>
        <p:spPr>
          <a:xfrm>
            <a:off x="838200" y="365125"/>
            <a:ext cx="10515600" cy="645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4000"/>
              <a:buFont typeface="Tahoma"/>
              <a:buNone/>
            </a:pPr>
            <a:r>
              <a:rPr lang="en-US" sz="4000" b="1" i="0" u="none" strike="noStrike" cap="none" dirty="0" err="1">
                <a:solidFill>
                  <a:schemeClr val="dk1"/>
                </a:solidFill>
                <a:latin typeface="Tahoma"/>
                <a:ea typeface="Tahoma"/>
                <a:cs typeface="Tahoma"/>
                <a:sym typeface="Tahoma"/>
              </a:rPr>
              <a:t>خطة</a:t>
            </a:r>
            <a:r>
              <a:rPr lang="en-US" sz="4000" b="1" i="0" u="none" strike="noStrike" cap="none" dirty="0">
                <a:solidFill>
                  <a:schemeClr val="dk1"/>
                </a:solidFill>
                <a:latin typeface="Tahoma"/>
                <a:ea typeface="Tahoma"/>
                <a:cs typeface="Tahoma"/>
                <a:sym typeface="Tahoma"/>
              </a:rPr>
              <a:t> </a:t>
            </a:r>
            <a:r>
              <a:rPr lang="en-US" sz="4000" b="1" i="0" u="none" strike="noStrike" cap="none" dirty="0" err="1">
                <a:solidFill>
                  <a:schemeClr val="dk1"/>
                </a:solidFill>
                <a:latin typeface="Tahoma"/>
                <a:ea typeface="Tahoma"/>
                <a:cs typeface="Tahoma"/>
                <a:sym typeface="Tahoma"/>
              </a:rPr>
              <a:t>الدرس</a:t>
            </a:r>
            <a:r>
              <a:rPr lang="en-US" sz="4000" b="1" i="0" u="none" strike="noStrike" cap="none" dirty="0">
                <a:solidFill>
                  <a:schemeClr val="dk1"/>
                </a:solidFill>
                <a:latin typeface="Tahoma"/>
                <a:ea typeface="Tahoma"/>
                <a:cs typeface="Tahoma"/>
                <a:sym typeface="Tahoma"/>
              </a:rPr>
              <a:t> )</a:t>
            </a:r>
            <a:r>
              <a:rPr lang="en-US" sz="4000" b="1" i="0" u="none" strike="noStrike" cap="none" dirty="0" err="1">
                <a:solidFill>
                  <a:schemeClr val="dk1"/>
                </a:solidFill>
                <a:latin typeface="Tahoma"/>
                <a:ea typeface="Tahoma"/>
                <a:cs typeface="Tahoma"/>
                <a:sym typeface="Tahoma"/>
              </a:rPr>
              <a:t>الصفحة</a:t>
            </a:r>
            <a:r>
              <a:rPr lang="ar-AE" sz="4000" b="1" i="0" u="none" strike="noStrike" cap="none" dirty="0">
                <a:solidFill>
                  <a:schemeClr val="dk1"/>
                </a:solidFill>
                <a:latin typeface="Tahoma"/>
                <a:ea typeface="Tahoma"/>
                <a:cs typeface="Tahoma"/>
                <a:sym typeface="Tahoma"/>
              </a:rPr>
              <a:t> 2)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4F3D35BF-28B8-FE6D-A597-30BB7B23DDE7}"/>
            </a:ext>
          </a:extLst>
        </p:cNvPr>
        <p:cNvGrpSpPr/>
        <p:nvPr/>
      </p:nvGrpSpPr>
      <p:grpSpPr>
        <a:xfrm>
          <a:off x="0" y="0"/>
          <a:ext cx="0" cy="0"/>
          <a:chOff x="0" y="0"/>
          <a:chExt cx="0" cy="0"/>
        </a:xfrm>
      </p:grpSpPr>
      <p:graphicFrame>
        <p:nvGraphicFramePr>
          <p:cNvPr id="103" name="Google Shape;103;g2ab54823706_0_1">
            <a:extLst>
              <a:ext uri="{FF2B5EF4-FFF2-40B4-BE49-F238E27FC236}">
                <a16:creationId xmlns:a16="http://schemas.microsoft.com/office/drawing/2014/main" id="{92E7712B-CEAB-1D9E-ACEE-0EDF7C7F0597}"/>
              </a:ext>
            </a:extLst>
          </p:cNvPr>
          <p:cNvGraphicFramePr/>
          <p:nvPr>
            <p:extLst>
              <p:ext uri="{D42A27DB-BD31-4B8C-83A1-F6EECF244321}">
                <p14:modId xmlns:p14="http://schemas.microsoft.com/office/powerpoint/2010/main" val="2821665107"/>
              </p:ext>
            </p:extLst>
          </p:nvPr>
        </p:nvGraphicFramePr>
        <p:xfrm>
          <a:off x="729341" y="1276266"/>
          <a:ext cx="10515600" cy="6009425"/>
        </p:xfrm>
        <a:graphic>
          <a:graphicData uri="http://schemas.openxmlformats.org/drawingml/2006/table">
            <a:tbl>
              <a:tblPr>
                <a:noFill/>
                <a:tableStyleId>{8E18B075-52EB-446C-83C2-2FB5FFFC6E48}</a:tableStyleId>
              </a:tblPr>
              <a:tblGrid>
                <a:gridCol w="3848796">
                  <a:extLst>
                    <a:ext uri="{9D8B030D-6E8A-4147-A177-3AD203B41FA5}">
                      <a16:colId xmlns:a16="http://schemas.microsoft.com/office/drawing/2014/main" val="20000"/>
                    </a:ext>
                  </a:extLst>
                </a:gridCol>
                <a:gridCol w="5162854">
                  <a:extLst>
                    <a:ext uri="{9D8B030D-6E8A-4147-A177-3AD203B41FA5}">
                      <a16:colId xmlns:a16="http://schemas.microsoft.com/office/drawing/2014/main" val="20001"/>
                    </a:ext>
                  </a:extLst>
                </a:gridCol>
                <a:gridCol w="1503950">
                  <a:extLst>
                    <a:ext uri="{9D8B030D-6E8A-4147-A177-3AD203B41FA5}">
                      <a16:colId xmlns:a16="http://schemas.microsoft.com/office/drawing/2014/main" val="20002"/>
                    </a:ext>
                  </a:extLst>
                </a:gridCol>
              </a:tblGrid>
              <a:tr h="386400">
                <a:tc>
                  <a:txBody>
                    <a:bodyPr/>
                    <a:lstStyle/>
                    <a:p>
                      <a:pPr marL="0" marR="0" lvl="0" indent="0" algn="r" rtl="1">
                        <a:lnSpc>
                          <a:spcPct val="100000"/>
                        </a:lnSpc>
                        <a:spcBef>
                          <a:spcPts val="0"/>
                        </a:spcBef>
                        <a:spcAft>
                          <a:spcPts val="0"/>
                        </a:spcAft>
                        <a:buClr>
                          <a:srgbClr val="000000"/>
                        </a:buClr>
                        <a:buSzPts val="1200"/>
                        <a:buFont typeface="Arial"/>
                        <a:buNone/>
                      </a:pPr>
                      <a:r>
                        <a:rPr lang="en-US" sz="1200" b="1" u="none" strike="noStrike" cap="none" dirty="0" err="1">
                          <a:solidFill>
                            <a:srgbClr val="4F5AA7"/>
                          </a:solidFill>
                          <a:latin typeface="Tahoma"/>
                          <a:ea typeface="Tahoma"/>
                          <a:cs typeface="Tahoma"/>
                          <a:sym typeface="Tahoma"/>
                        </a:rPr>
                        <a:t>المواد</a:t>
                      </a:r>
                      <a:r>
                        <a:rPr lang="en-US" sz="1200" b="1" u="none" strike="noStrike" cap="none" dirty="0">
                          <a:solidFill>
                            <a:srgbClr val="4F5AA7"/>
                          </a:solidFill>
                          <a:latin typeface="Tahoma"/>
                          <a:ea typeface="Tahoma"/>
                          <a:cs typeface="Tahoma"/>
                          <a:sym typeface="Tahoma"/>
                        </a:rPr>
                        <a:t>/</a:t>
                      </a:r>
                      <a:r>
                        <a:rPr lang="en-US" sz="1200" b="1" u="none" strike="noStrike" cap="none" dirty="0" err="1">
                          <a:solidFill>
                            <a:srgbClr val="4F5AA7"/>
                          </a:solidFill>
                          <a:latin typeface="Tahoma"/>
                          <a:ea typeface="Tahoma"/>
                          <a:cs typeface="Tahoma"/>
                          <a:sym typeface="Tahoma"/>
                        </a:rPr>
                        <a:t>المتطلبات</a:t>
                      </a:r>
                      <a:endParaRPr sz="1200" u="none" strike="noStrike" cap="none" dirty="0">
                        <a:latin typeface="Calibri"/>
                        <a:ea typeface="Calibri"/>
                        <a:cs typeface="Calibri"/>
                        <a:sym typeface="Calibri"/>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200"/>
                        <a:buFont typeface="Arial"/>
                        <a:buNone/>
                      </a:pPr>
                      <a:r>
                        <a:rPr lang="en-US" sz="1200" b="1" u="none" strike="noStrike" cap="none">
                          <a:solidFill>
                            <a:srgbClr val="4F5AA7"/>
                          </a:solidFill>
                          <a:latin typeface="Tahoma"/>
                          <a:ea typeface="Tahoma"/>
                          <a:cs typeface="Tahoma"/>
                          <a:sym typeface="Tahoma"/>
                        </a:rPr>
                        <a:t>نشاط</a:t>
                      </a:r>
                      <a:endParaRPr sz="1200" b="1" u="none" strike="noStrike" cap="none">
                        <a:solidFill>
                          <a:srgbClr val="4F5AA7"/>
                        </a:solidFill>
                        <a:latin typeface="Tahoma"/>
                        <a:ea typeface="Tahoma"/>
                        <a:cs typeface="Tahoma"/>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200"/>
                        <a:buFont typeface="Arial"/>
                        <a:buNone/>
                      </a:pPr>
                      <a:r>
                        <a:rPr lang="en-US" sz="1200" b="1" u="none" strike="noStrike" cap="none">
                          <a:solidFill>
                            <a:srgbClr val="4F5AA7"/>
                          </a:solidFill>
                          <a:latin typeface="Tahoma"/>
                          <a:ea typeface="Tahoma"/>
                          <a:cs typeface="Tahoma"/>
                          <a:sym typeface="Tahoma"/>
                        </a:rPr>
                        <a:t>الوقت / المدة</a:t>
                      </a:r>
                      <a:endParaRPr sz="1200" u="none" strike="noStrike" cap="none">
                        <a:latin typeface="Calibri"/>
                        <a:ea typeface="Calibri"/>
                        <a:cs typeface="Calibri"/>
                        <a:sym typeface="Calibri"/>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64900">
                <a:tc>
                  <a:txBody>
                    <a:bodyPr/>
                    <a:lstStyle/>
                    <a:p>
                      <a:pPr marL="0" marR="0" lvl="0" indent="0" algn="r" rtl="1">
                        <a:lnSpc>
                          <a:spcPct val="100000"/>
                        </a:lnSpc>
                        <a:spcBef>
                          <a:spcPts val="0"/>
                        </a:spcBef>
                        <a:spcAft>
                          <a:spcPts val="0"/>
                        </a:spcAft>
                        <a:buClr>
                          <a:srgbClr val="000000"/>
                        </a:buClr>
                        <a:buSzPts val="1100"/>
                        <a:buFont typeface="Arial"/>
                        <a:buNone/>
                      </a:pPr>
                      <a:r>
                        <a:rPr lang="en-US" sz="1200" dirty="0" err="1">
                          <a:solidFill>
                            <a:srgbClr val="4F5AA7"/>
                          </a:solidFill>
                          <a:latin typeface="Tahoma"/>
                          <a:ea typeface="Tahoma"/>
                          <a:cs typeface="Tahoma"/>
                          <a:sym typeface="Tahoma"/>
                        </a:rPr>
                        <a:t>الكمبيوتر</a:t>
                      </a:r>
                      <a:r>
                        <a:rPr lang="en-US" sz="1200" dirty="0">
                          <a:solidFill>
                            <a:srgbClr val="4F5AA7"/>
                          </a:solidFill>
                          <a:latin typeface="Tahoma"/>
                          <a:ea typeface="Tahoma"/>
                          <a:cs typeface="Tahoma"/>
                          <a:sym typeface="Tahoma"/>
                        </a:rPr>
                        <a:t>، </a:t>
                      </a:r>
                      <a:r>
                        <a:rPr lang="en-US" sz="1200" dirty="0" err="1">
                          <a:solidFill>
                            <a:srgbClr val="4F5AA7"/>
                          </a:solidFill>
                          <a:latin typeface="Tahoma"/>
                          <a:ea typeface="Tahoma"/>
                          <a:cs typeface="Tahoma"/>
                          <a:sym typeface="Tahoma"/>
                        </a:rPr>
                        <a:t>الوصول</a:t>
                      </a:r>
                      <a:r>
                        <a:rPr lang="en-US" sz="1200" dirty="0">
                          <a:solidFill>
                            <a:srgbClr val="4F5AA7"/>
                          </a:solidFill>
                          <a:latin typeface="Tahoma"/>
                          <a:ea typeface="Tahoma"/>
                          <a:cs typeface="Tahoma"/>
                          <a:sym typeface="Tahoma"/>
                        </a:rPr>
                        <a:t> </a:t>
                      </a:r>
                      <a:r>
                        <a:rPr lang="en-US" sz="1200" dirty="0" err="1">
                          <a:solidFill>
                            <a:srgbClr val="4F5AA7"/>
                          </a:solidFill>
                          <a:latin typeface="Tahoma"/>
                          <a:ea typeface="Tahoma"/>
                          <a:cs typeface="Tahoma"/>
                          <a:sym typeface="Tahoma"/>
                        </a:rPr>
                        <a:t>إلى</a:t>
                      </a:r>
                      <a:r>
                        <a:rPr lang="en-US" sz="1200" dirty="0">
                          <a:solidFill>
                            <a:srgbClr val="4F5AA7"/>
                          </a:solidFill>
                          <a:latin typeface="Tahoma"/>
                          <a:ea typeface="Tahoma"/>
                          <a:cs typeface="Tahoma"/>
                          <a:sym typeface="Tahoma"/>
                        </a:rPr>
                        <a:t> </a:t>
                      </a:r>
                      <a:r>
                        <a:rPr lang="en-US" sz="1200" dirty="0" err="1">
                          <a:solidFill>
                            <a:srgbClr val="4F5AA7"/>
                          </a:solidFill>
                          <a:latin typeface="Tahoma"/>
                          <a:ea typeface="Tahoma"/>
                          <a:cs typeface="Tahoma"/>
                          <a:sym typeface="Tahoma"/>
                        </a:rPr>
                        <a:t>الإنترنت</a:t>
                      </a:r>
                      <a:r>
                        <a:rPr lang="en-US" sz="1200" dirty="0">
                          <a:solidFill>
                            <a:srgbClr val="4F5AA7"/>
                          </a:solidFill>
                          <a:latin typeface="Tahoma"/>
                          <a:ea typeface="Tahoma"/>
                          <a:cs typeface="Tahoma"/>
                          <a:sym typeface="Tahoma"/>
                        </a:rPr>
                        <a:t>، </a:t>
                      </a:r>
                      <a:r>
                        <a:rPr lang="en-US" sz="1200" dirty="0" err="1">
                          <a:solidFill>
                            <a:srgbClr val="4F5AA7"/>
                          </a:solidFill>
                          <a:latin typeface="Tahoma"/>
                          <a:ea typeface="Tahoma"/>
                          <a:cs typeface="Tahoma"/>
                          <a:sym typeface="Tahoma"/>
                        </a:rPr>
                        <a:t>الشاشة</a:t>
                      </a:r>
                      <a:r>
                        <a:rPr lang="ar-SA" sz="1200" dirty="0">
                          <a:solidFill>
                            <a:srgbClr val="4F5AA7"/>
                          </a:solidFill>
                          <a:latin typeface="Tahoma"/>
                          <a:ea typeface="Tahoma"/>
                          <a:cs typeface="Tahoma"/>
                          <a:sym typeface="Tahoma"/>
                        </a:rPr>
                        <a:t>، ماكينة التطريز </a:t>
                      </a:r>
                      <a:endParaRPr lang="ar-QA" sz="1200"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100"/>
                        <a:buFont typeface="Arial"/>
                        <a:buNone/>
                      </a:pPr>
                      <a:endParaRPr lang="ar-QA" sz="1200" dirty="0">
                        <a:solidFill>
                          <a:srgbClr val="4F5AA7"/>
                        </a:solidFill>
                        <a:latin typeface="Tahoma"/>
                        <a:ea typeface="Tahoma"/>
                        <a:cs typeface="Tahoma"/>
                        <a:sym typeface="Tahoma"/>
                      </a:endParaRPr>
                    </a:p>
                    <a:p>
                      <a:pPr marL="0" marR="0" lvl="0" indent="0" algn="r" rtl="1">
                        <a:lnSpc>
                          <a:spcPct val="120000"/>
                        </a:lnSpc>
                        <a:spcBef>
                          <a:spcPts val="0"/>
                        </a:spcBef>
                        <a:spcAft>
                          <a:spcPts val="0"/>
                        </a:spcAft>
                        <a:buClr>
                          <a:schemeClr val="dk1"/>
                        </a:buClr>
                        <a:buSzPts val="1100"/>
                        <a:buFont typeface="Arial"/>
                        <a:buNone/>
                      </a:pPr>
                      <a:endParaRPr lang="ar-SA" sz="1200" b="1"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100"/>
                        <a:buFont typeface="Arial"/>
                        <a:buNone/>
                      </a:pPr>
                      <a:endParaRPr lang="ar-SA" sz="1200"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100"/>
                        <a:buFont typeface="Arial"/>
                        <a:buNone/>
                      </a:pPr>
                      <a:endParaRPr sz="1200" dirty="0">
                        <a:solidFill>
                          <a:srgbClr val="4F5AA7"/>
                        </a:solidFill>
                        <a:latin typeface="Tahoma"/>
                        <a:ea typeface="Tahoma"/>
                        <a:cs typeface="Tahoma"/>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8100" marR="0" lvl="0" indent="0" algn="r" rtl="1">
                        <a:lnSpc>
                          <a:spcPct val="100000"/>
                        </a:lnSpc>
                        <a:spcBef>
                          <a:spcPts val="0"/>
                        </a:spcBef>
                        <a:spcAft>
                          <a:spcPts val="0"/>
                        </a:spcAft>
                        <a:buClr>
                          <a:srgbClr val="4F5AA7"/>
                        </a:buClr>
                        <a:buSzPts val="1200"/>
                        <a:buFont typeface="Tahoma"/>
                        <a:buNone/>
                      </a:pPr>
                      <a:r>
                        <a:rPr lang="ar-AE" sz="1200" b="1" dirty="0">
                          <a:solidFill>
                            <a:srgbClr val="4F5AA7"/>
                          </a:solidFill>
                          <a:latin typeface="Tahoma"/>
                          <a:ea typeface="Tahoma"/>
                          <a:cs typeface="Tahoma"/>
                          <a:sym typeface="Tahoma"/>
                        </a:rPr>
                        <a:t>التدريب العملي: (خطوة بخطوة)</a:t>
                      </a:r>
                    </a:p>
                    <a:p>
                      <a:pPr marL="266700" marR="0" lvl="0" indent="-228600" algn="r" rtl="1">
                        <a:lnSpc>
                          <a:spcPct val="100000"/>
                        </a:lnSpc>
                        <a:spcBef>
                          <a:spcPts val="0"/>
                        </a:spcBef>
                        <a:spcAft>
                          <a:spcPts val="0"/>
                        </a:spcAft>
                        <a:buClr>
                          <a:srgbClr val="4F5AA7"/>
                        </a:buClr>
                        <a:buSzPts val="1200"/>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سنبدأ بالوصول إلى منصة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rPr>
                        <a:t>Pictoblox</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ونوضح للمشاركين واجهة المنصة وكيفية التنقل فيها.</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66700" marR="0" lvl="0" indent="-228600" algn="r" rtl="1">
                        <a:lnSpc>
                          <a:spcPct val="100000"/>
                        </a:lnSpc>
                        <a:spcBef>
                          <a:spcPts val="0"/>
                        </a:spcBef>
                        <a:spcAft>
                          <a:spcPts val="0"/>
                        </a:spcAft>
                        <a:buClr>
                          <a:srgbClr val="4F5AA7"/>
                        </a:buClr>
                        <a:buSzPts val="1200"/>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سيتعرف المشاركون على كيفية إضافة الخلفيات والشخصيات (</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Sprites) </a:t>
                      </a: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والأكواد، وكيفية إضافة الإضافات.</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66700" marR="0" lvl="0" indent="-228600" algn="r" rtl="1">
                        <a:lnSpc>
                          <a:spcPct val="100000"/>
                        </a:lnSpc>
                        <a:spcBef>
                          <a:spcPts val="0"/>
                        </a:spcBef>
                        <a:spcAft>
                          <a:spcPts val="0"/>
                        </a:spcAft>
                        <a:buClr>
                          <a:srgbClr val="4F5AA7"/>
                        </a:buClr>
                        <a:buSzPts val="1200"/>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يجب على المشاركين بعد ذلك اتباع التعليمات لبناء الكود مع المُدرِّب.</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66700" marR="0" lvl="0" indent="-228600" algn="r" rtl="1">
                        <a:lnSpc>
                          <a:spcPct val="100000"/>
                        </a:lnSpc>
                        <a:spcBef>
                          <a:spcPts val="0"/>
                        </a:spcBef>
                        <a:spcAft>
                          <a:spcPts val="0"/>
                        </a:spcAft>
                        <a:buClr>
                          <a:srgbClr val="4F5AA7"/>
                        </a:buClr>
                        <a:buSzPts val="1200"/>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سيتعرف المشاركون بعد ذلك على معنى خطوط الطول والعرض.</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66700" marR="0" lvl="0" indent="-228600" algn="r" rtl="1">
                        <a:lnSpc>
                          <a:spcPct val="100000"/>
                        </a:lnSpc>
                        <a:spcBef>
                          <a:spcPts val="0"/>
                        </a:spcBef>
                        <a:spcAft>
                          <a:spcPts val="0"/>
                        </a:spcAft>
                        <a:buClr>
                          <a:srgbClr val="4F5AA7"/>
                        </a:buClr>
                        <a:buSzPts val="1200"/>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سيتعلم المشاركون كيفية إنشاء محادثة باستخدام الكود.</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66700" marR="0" lvl="0" indent="-228600" algn="r" rtl="1">
                        <a:lnSpc>
                          <a:spcPct val="100000"/>
                        </a:lnSpc>
                        <a:spcBef>
                          <a:spcPts val="0"/>
                        </a:spcBef>
                        <a:spcAft>
                          <a:spcPts val="0"/>
                        </a:spcAft>
                        <a:buClr>
                          <a:srgbClr val="4F5AA7"/>
                        </a:buClr>
                        <a:buSzPts val="1200"/>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سيقوم المشاركون بعد ذلك بإنشاء الكود لاسترجاع بيانات الطقس للموقع المحدد وعرض جميع المعلومات من خلال المحادثة التي تم إنشاؤها.</a:t>
                      </a:r>
                      <a:endParaRPr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200"/>
                        <a:buFont typeface="Arial"/>
                        <a:buNone/>
                      </a:pPr>
                      <a:endParaRPr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r>
                        <a:rPr lang="en-US" sz="1200" u="none" strike="noStrike" cap="none">
                          <a:solidFill>
                            <a:srgbClr val="4F5AA7"/>
                          </a:solidFill>
                          <a:latin typeface="Tahoma"/>
                          <a:ea typeface="Tahoma"/>
                          <a:cs typeface="Tahoma"/>
                          <a:sym typeface="Tahoma"/>
                        </a:rPr>
                        <a:t>60</a:t>
                      </a:r>
                      <a:r>
                        <a:rPr lang="ar-AE" sz="1200" u="none" strike="noStrike" cap="none">
                          <a:solidFill>
                            <a:srgbClr val="4F5AA7"/>
                          </a:solidFill>
                          <a:latin typeface="Tahoma"/>
                          <a:ea typeface="Tahoma"/>
                          <a:cs typeface="Tahoma"/>
                          <a:sym typeface="Tahoma"/>
                        </a:rPr>
                        <a:t> </a:t>
                      </a:r>
                      <a:r>
                        <a:rPr lang="ar-AE" sz="1200" u="none" strike="noStrike" cap="none" dirty="0">
                          <a:solidFill>
                            <a:srgbClr val="4F5AA7"/>
                          </a:solidFill>
                          <a:latin typeface="Tahoma"/>
                          <a:ea typeface="Tahoma"/>
                          <a:cs typeface="Tahoma"/>
                          <a:sym typeface="Tahoma"/>
                        </a:rPr>
                        <a:t>دقيقة </a:t>
                      </a:r>
                      <a:endParaRPr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r>
                        <a:rPr lang="en-US" sz="1200" u="none" strike="noStrike" cap="none" dirty="0">
                          <a:solidFill>
                            <a:srgbClr val="4F5AA7"/>
                          </a:solidFill>
                          <a:latin typeface="Tahoma"/>
                          <a:ea typeface="Tahoma"/>
                          <a:cs typeface="Tahoma"/>
                          <a:sym typeface="Tahoma"/>
                        </a:rPr>
                        <a:t>  </a:t>
                      </a:r>
                      <a:endParaRPr sz="1200" u="none" strike="noStrike" cap="none" dirty="0">
                        <a:solidFill>
                          <a:srgbClr val="4F5AA7"/>
                        </a:solidFill>
                        <a:latin typeface="Tahoma"/>
                        <a:ea typeface="Tahoma"/>
                        <a:cs typeface="Tahoma"/>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03725">
                <a:tc>
                  <a:txBody>
                    <a:bodyPr/>
                    <a:lstStyle/>
                    <a:p>
                      <a:pPr marL="0" marR="0" lvl="0" indent="0" algn="r" rtl="1">
                        <a:lnSpc>
                          <a:spcPct val="100000"/>
                        </a:lnSpc>
                        <a:spcBef>
                          <a:spcPts val="0"/>
                        </a:spcBef>
                        <a:spcAft>
                          <a:spcPts val="0"/>
                        </a:spcAft>
                        <a:buClr>
                          <a:schemeClr val="dk1"/>
                        </a:buClr>
                        <a:buSzPts val="1100"/>
                        <a:buFont typeface="Arial"/>
                        <a:buNone/>
                      </a:pPr>
                      <a:r>
                        <a:rPr lang="ar-AE" sz="1200" dirty="0">
                          <a:solidFill>
                            <a:srgbClr val="4F5AA7"/>
                          </a:solidFill>
                          <a:latin typeface="Tahoma"/>
                          <a:ea typeface="Tahoma"/>
                          <a:cs typeface="Tahoma"/>
                          <a:sym typeface="Tahoma"/>
                        </a:rPr>
                        <a:t>الكمبيوتر، الوصول إلى الإنترنت، الشاشة</a:t>
                      </a:r>
                    </a:p>
                    <a:p>
                      <a:pPr marL="0" marR="0" lvl="0" indent="0" algn="r" rtl="1">
                        <a:lnSpc>
                          <a:spcPct val="100000"/>
                        </a:lnSpc>
                        <a:spcBef>
                          <a:spcPts val="0"/>
                        </a:spcBef>
                        <a:spcAft>
                          <a:spcPts val="0"/>
                        </a:spcAft>
                        <a:buClr>
                          <a:schemeClr val="dk1"/>
                        </a:buClr>
                        <a:buSzPts val="1100"/>
                        <a:buFont typeface="Arial"/>
                        <a:buNone/>
                      </a:pPr>
                      <a:endParaRPr lang="ar-AE" sz="1200"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chemeClr val="dk1"/>
                        </a:buClr>
                        <a:buSzPts val="1100"/>
                        <a:buFont typeface="Arial"/>
                        <a:buNone/>
                      </a:pPr>
                      <a:endParaRPr lang="ar-AE" sz="1200"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chemeClr val="dk1"/>
                        </a:buClr>
                        <a:buSzPts val="1100"/>
                        <a:buFont typeface="Arial"/>
                        <a:buNone/>
                      </a:pPr>
                      <a:r>
                        <a:rPr lang="ar-QA" sz="1200" b="1" dirty="0">
                          <a:solidFill>
                            <a:srgbClr val="4F5AA7"/>
                          </a:solidFill>
                          <a:latin typeface="Tahoma"/>
                          <a:ea typeface="Tahoma"/>
                          <a:cs typeface="Tahoma"/>
                          <a:sym typeface="Tahoma"/>
                        </a:rPr>
                        <a:t>، </a:t>
                      </a:r>
                      <a:endParaRPr sz="1200" dirty="0">
                        <a:solidFill>
                          <a:srgbClr val="4F5AA7"/>
                        </a:solidFill>
                        <a:latin typeface="Tahoma"/>
                        <a:ea typeface="Tahoma"/>
                        <a:cs typeface="Tahoma"/>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r" rtl="1">
                        <a:spcBef>
                          <a:spcPts val="0"/>
                        </a:spcBef>
                        <a:spcAft>
                          <a:spcPts val="0"/>
                        </a:spcAft>
                        <a:buNone/>
                      </a:pPr>
                      <a:r>
                        <a:rPr lang="ar-QA" sz="1200" dirty="0">
                          <a:solidFill>
                            <a:srgbClr val="4759C9"/>
                          </a:solidFill>
                          <a:latin typeface="Tahoma" panose="020B0604030504040204" pitchFamily="34" charset="0"/>
                          <a:ea typeface="Tahoma" panose="020B0604030504040204" pitchFamily="34" charset="0"/>
                          <a:cs typeface="Tahoma" panose="020B0604030504040204" pitchFamily="34" charset="0"/>
                        </a:rPr>
                        <a:t>امنح المشاركين الوقت الكافي لإنهاء الكود وجعله يعمل بشكل صحيح.</a:t>
                      </a:r>
                      <a:endParaRPr lang="ar-AE" sz="1200" b="1" dirty="0">
                        <a:solidFill>
                          <a:srgbClr val="4759C9"/>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200"/>
                        <a:buFont typeface="Arial"/>
                        <a:buNone/>
                      </a:pPr>
                      <a:r>
                        <a:rPr lang="ar-SA" sz="1200" u="none" strike="noStrike" cap="none" dirty="0">
                          <a:solidFill>
                            <a:srgbClr val="4F5AA7"/>
                          </a:solidFill>
                          <a:latin typeface="Tahoma"/>
                          <a:ea typeface="Tahoma"/>
                          <a:cs typeface="Tahoma"/>
                          <a:sym typeface="Tahoma"/>
                        </a:rPr>
                        <a:t>5</a:t>
                      </a:r>
                      <a:r>
                        <a:rPr lang="ar-QA" sz="1200" u="none" strike="noStrike" cap="none" dirty="0">
                          <a:solidFill>
                            <a:srgbClr val="4F5AA7"/>
                          </a:solidFill>
                          <a:latin typeface="Tahoma"/>
                          <a:ea typeface="Tahoma"/>
                          <a:cs typeface="Tahoma"/>
                          <a:sym typeface="Tahoma"/>
                        </a:rPr>
                        <a:t> دقيقة</a:t>
                      </a:r>
                      <a:endParaRPr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r>
                        <a:rPr lang="ar-AE" sz="1200" u="none" strike="noStrike" cap="none" dirty="0">
                          <a:solidFill>
                            <a:srgbClr val="4F5AA7"/>
                          </a:solidFill>
                          <a:latin typeface="Tahoma"/>
                          <a:ea typeface="Tahoma"/>
                          <a:cs typeface="Tahoma"/>
                          <a:sym typeface="Tahoma"/>
                        </a:rPr>
                        <a:t>15 دقيقة </a:t>
                      </a: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4" name="Google Shape;104;g2ab54823706_0_1">
            <a:extLst>
              <a:ext uri="{FF2B5EF4-FFF2-40B4-BE49-F238E27FC236}">
                <a16:creationId xmlns:a16="http://schemas.microsoft.com/office/drawing/2014/main" id="{C0A4C259-4B92-EF6C-FD41-FF34F7CB386A}"/>
              </a:ext>
            </a:extLst>
          </p:cNvPr>
          <p:cNvSpPr txBox="1"/>
          <p:nvPr/>
        </p:nvSpPr>
        <p:spPr>
          <a:xfrm>
            <a:off x="838200" y="365125"/>
            <a:ext cx="10515600" cy="645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4000"/>
              <a:buFont typeface="Tahoma"/>
              <a:buNone/>
            </a:pPr>
            <a:r>
              <a:rPr lang="en-US" sz="4000" b="1" i="0" u="none" strike="noStrike" cap="none" dirty="0" err="1">
                <a:solidFill>
                  <a:schemeClr val="dk1"/>
                </a:solidFill>
                <a:latin typeface="Tahoma"/>
                <a:ea typeface="Tahoma"/>
                <a:cs typeface="Tahoma"/>
                <a:sym typeface="Tahoma"/>
              </a:rPr>
              <a:t>خطة</a:t>
            </a:r>
            <a:r>
              <a:rPr lang="en-US" sz="4000" b="1" i="0" u="none" strike="noStrike" cap="none" dirty="0">
                <a:solidFill>
                  <a:schemeClr val="dk1"/>
                </a:solidFill>
                <a:latin typeface="Tahoma"/>
                <a:ea typeface="Tahoma"/>
                <a:cs typeface="Tahoma"/>
                <a:sym typeface="Tahoma"/>
              </a:rPr>
              <a:t> </a:t>
            </a:r>
            <a:r>
              <a:rPr lang="en-US" sz="4000" b="1" i="0" u="none" strike="noStrike" cap="none" dirty="0" err="1">
                <a:solidFill>
                  <a:schemeClr val="dk1"/>
                </a:solidFill>
                <a:latin typeface="Tahoma"/>
                <a:ea typeface="Tahoma"/>
                <a:cs typeface="Tahoma"/>
                <a:sym typeface="Tahoma"/>
              </a:rPr>
              <a:t>الدرس</a:t>
            </a:r>
            <a:r>
              <a:rPr lang="en-US" sz="4000" b="1" i="0" u="none" strike="noStrike" cap="none" dirty="0">
                <a:solidFill>
                  <a:schemeClr val="dk1"/>
                </a:solidFill>
                <a:latin typeface="Tahoma"/>
                <a:ea typeface="Tahoma"/>
                <a:cs typeface="Tahoma"/>
                <a:sym typeface="Tahoma"/>
              </a:rPr>
              <a:t> )</a:t>
            </a:r>
            <a:r>
              <a:rPr lang="en-US" sz="4000" b="1" i="0" u="none" strike="noStrike" cap="none" dirty="0" err="1">
                <a:solidFill>
                  <a:schemeClr val="dk1"/>
                </a:solidFill>
                <a:latin typeface="Tahoma"/>
                <a:ea typeface="Tahoma"/>
                <a:cs typeface="Tahoma"/>
                <a:sym typeface="Tahoma"/>
              </a:rPr>
              <a:t>الصفحة</a:t>
            </a:r>
            <a:r>
              <a:rPr lang="ar-AE" sz="4000" b="1" i="0" u="none" strike="noStrike" cap="none" dirty="0">
                <a:solidFill>
                  <a:schemeClr val="dk1"/>
                </a:solidFill>
                <a:latin typeface="Tahoma"/>
                <a:ea typeface="Tahoma"/>
                <a:cs typeface="Tahoma"/>
                <a:sym typeface="Tahoma"/>
              </a:rPr>
              <a:t> </a:t>
            </a:r>
            <a:r>
              <a:rPr lang="ar-QA" sz="4000" b="1" i="0" u="none" strike="noStrike" cap="none">
                <a:solidFill>
                  <a:schemeClr val="dk1"/>
                </a:solidFill>
                <a:latin typeface="Tahoma"/>
                <a:ea typeface="Tahoma"/>
                <a:cs typeface="Tahoma"/>
                <a:sym typeface="Tahoma"/>
              </a:rPr>
              <a:t>3</a:t>
            </a:r>
            <a:r>
              <a:rPr lang="ar-AE" sz="4000" b="1" i="0" u="none" strike="noStrike" cap="none">
                <a:solidFill>
                  <a:schemeClr val="dk1"/>
                </a:solidFill>
                <a:latin typeface="Tahoma"/>
                <a:ea typeface="Tahoma"/>
                <a:cs typeface="Tahoma"/>
                <a:sym typeface="Tahoma"/>
              </a:rPr>
              <a:t>)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7538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188E01D8-F1C4-C7A5-4BF6-4D340F7CAE42}"/>
            </a:ext>
          </a:extLst>
        </p:cNvPr>
        <p:cNvGrpSpPr/>
        <p:nvPr/>
      </p:nvGrpSpPr>
      <p:grpSpPr>
        <a:xfrm>
          <a:off x="0" y="0"/>
          <a:ext cx="0" cy="0"/>
          <a:chOff x="0" y="0"/>
          <a:chExt cx="0" cy="0"/>
        </a:xfrm>
      </p:grpSpPr>
      <p:sp>
        <p:nvSpPr>
          <p:cNvPr id="92" name="Google Shape;92;p1">
            <a:extLst>
              <a:ext uri="{FF2B5EF4-FFF2-40B4-BE49-F238E27FC236}">
                <a16:creationId xmlns:a16="http://schemas.microsoft.com/office/drawing/2014/main" id="{9AD35091-9727-7A2F-0DC0-F31839126F22}"/>
              </a:ext>
            </a:extLst>
          </p:cNvPr>
          <p:cNvSpPr txBox="1"/>
          <p:nvPr/>
        </p:nvSpPr>
        <p:spPr>
          <a:xfrm>
            <a:off x="6400800" y="3281856"/>
            <a:ext cx="4866300" cy="10158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6000"/>
              <a:buFont typeface="Arial"/>
              <a:buNone/>
            </a:pPr>
            <a:r>
              <a:rPr lang="ar-SA" sz="6000" b="1" i="0" u="none" strike="noStrike" cap="none" dirty="0">
                <a:solidFill>
                  <a:schemeClr val="lt1"/>
                </a:solidFill>
                <a:latin typeface="Tahoma"/>
                <a:ea typeface="Tahoma"/>
                <a:cs typeface="Tahoma"/>
                <a:sym typeface="Tahoma"/>
              </a:rPr>
              <a:t>اليوم 2</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046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A9F38BC2-1EA8-9676-5118-E64E1CBCFDEF}"/>
            </a:ext>
          </a:extLst>
        </p:cNvPr>
        <p:cNvGrpSpPr/>
        <p:nvPr/>
      </p:nvGrpSpPr>
      <p:grpSpPr>
        <a:xfrm>
          <a:off x="0" y="0"/>
          <a:ext cx="0" cy="0"/>
          <a:chOff x="0" y="0"/>
          <a:chExt cx="0" cy="0"/>
        </a:xfrm>
      </p:grpSpPr>
      <p:graphicFrame>
        <p:nvGraphicFramePr>
          <p:cNvPr id="103" name="Google Shape;103;g2ab54823706_0_1">
            <a:extLst>
              <a:ext uri="{FF2B5EF4-FFF2-40B4-BE49-F238E27FC236}">
                <a16:creationId xmlns:a16="http://schemas.microsoft.com/office/drawing/2014/main" id="{C21DCB88-9763-06CA-20B3-F45D6672817A}"/>
              </a:ext>
            </a:extLst>
          </p:cNvPr>
          <p:cNvGraphicFramePr/>
          <p:nvPr>
            <p:extLst>
              <p:ext uri="{D42A27DB-BD31-4B8C-83A1-F6EECF244321}">
                <p14:modId xmlns:p14="http://schemas.microsoft.com/office/powerpoint/2010/main" val="2542376809"/>
              </p:ext>
            </p:extLst>
          </p:nvPr>
        </p:nvGraphicFramePr>
        <p:xfrm>
          <a:off x="729341" y="1276266"/>
          <a:ext cx="10515600" cy="4755025"/>
        </p:xfrm>
        <a:graphic>
          <a:graphicData uri="http://schemas.openxmlformats.org/drawingml/2006/table">
            <a:tbl>
              <a:tblPr>
                <a:noFill/>
                <a:tableStyleId>{8E18B075-52EB-446C-83C2-2FB5FFFC6E48}</a:tableStyleId>
              </a:tblPr>
              <a:tblGrid>
                <a:gridCol w="2919725">
                  <a:extLst>
                    <a:ext uri="{9D8B030D-6E8A-4147-A177-3AD203B41FA5}">
                      <a16:colId xmlns:a16="http://schemas.microsoft.com/office/drawing/2014/main" val="20000"/>
                    </a:ext>
                  </a:extLst>
                </a:gridCol>
                <a:gridCol w="6091925">
                  <a:extLst>
                    <a:ext uri="{9D8B030D-6E8A-4147-A177-3AD203B41FA5}">
                      <a16:colId xmlns:a16="http://schemas.microsoft.com/office/drawing/2014/main" val="20001"/>
                    </a:ext>
                  </a:extLst>
                </a:gridCol>
                <a:gridCol w="1503950">
                  <a:extLst>
                    <a:ext uri="{9D8B030D-6E8A-4147-A177-3AD203B41FA5}">
                      <a16:colId xmlns:a16="http://schemas.microsoft.com/office/drawing/2014/main" val="20002"/>
                    </a:ext>
                  </a:extLst>
                </a:gridCol>
              </a:tblGrid>
              <a:tr h="386400">
                <a:tc>
                  <a:txBody>
                    <a:bodyPr/>
                    <a:lstStyle/>
                    <a:p>
                      <a:pPr marL="0" marR="0" lvl="0" indent="0" algn="r" rtl="1">
                        <a:lnSpc>
                          <a:spcPct val="100000"/>
                        </a:lnSpc>
                        <a:spcBef>
                          <a:spcPts val="0"/>
                        </a:spcBef>
                        <a:spcAft>
                          <a:spcPts val="0"/>
                        </a:spcAft>
                        <a:buClr>
                          <a:srgbClr val="000000"/>
                        </a:buClr>
                        <a:buSzPts val="1200"/>
                        <a:buFont typeface="Arial"/>
                        <a:buNone/>
                      </a:pPr>
                      <a:r>
                        <a:rPr lang="en-US" sz="1200" b="1"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المواد/المتطلبات</a:t>
                      </a:r>
                      <a:endParaRPr sz="1200"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Calibri"/>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200"/>
                        <a:buFont typeface="Arial"/>
                        <a:buNone/>
                      </a:pPr>
                      <a:r>
                        <a:rPr lang="en-US" sz="1200" b="1"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Tahoma"/>
                        </a:rPr>
                        <a:t>نشاط</a:t>
                      </a:r>
                      <a:endParaRPr sz="1200" b="1"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200"/>
                        <a:buFont typeface="Arial"/>
                        <a:buNone/>
                      </a:pPr>
                      <a:r>
                        <a:rPr lang="en-US" sz="1200" b="1"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الوقت / المدة</a:t>
                      </a:r>
                      <a:endParaRPr sz="1200"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Calibri"/>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64900">
                <a:tc>
                  <a:txBody>
                    <a:bodyPr/>
                    <a:lstStyle/>
                    <a:p>
                      <a:pPr marL="0" marR="0" lvl="0" indent="0" algn="r" rtl="1">
                        <a:lnSpc>
                          <a:spcPct val="100000"/>
                        </a:lnSpc>
                        <a:spcBef>
                          <a:spcPts val="0"/>
                        </a:spcBef>
                        <a:spcAft>
                          <a:spcPts val="0"/>
                        </a:spcAft>
                        <a:buClr>
                          <a:srgbClr val="000000"/>
                        </a:buClr>
                        <a:buSzPts val="1100"/>
                        <a:buFont typeface="Arial"/>
                        <a:buNone/>
                      </a:pPr>
                      <a:r>
                        <a:rPr lang="en-US" sz="120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الكمبيوتر، الوصول إلى الإنترنت، الشاشة </a:t>
                      </a:r>
                      <a:endParaRPr sz="120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8100" marR="0" lvl="0" indent="0" algn="r" defTabSz="914400" rtl="1" eaLnBrk="1" fontAlgn="auto" latinLnBrk="0" hangingPunct="1">
                        <a:lnSpc>
                          <a:spcPct val="100000"/>
                        </a:lnSpc>
                        <a:spcBef>
                          <a:spcPts val="0"/>
                        </a:spcBef>
                        <a:spcAft>
                          <a:spcPts val="0"/>
                        </a:spcAft>
                        <a:buClr>
                          <a:srgbClr val="4F5AA7"/>
                        </a:buClr>
                        <a:buSzPts val="1200"/>
                        <a:buFont typeface="Tahoma"/>
                        <a:buNone/>
                        <a:tabLst/>
                        <a:defRPr/>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استرجاع ما تم تناوله في الجلسة السابقة ومحاولة تحفيز المشاركين الذين لم يكملوا الكود السابق بعد لإنهائه.</a:t>
                      </a:r>
                    </a:p>
                    <a:p>
                      <a:pPr marL="38100" marR="0" lvl="0" indent="0" algn="r" rtl="1">
                        <a:lnSpc>
                          <a:spcPct val="100000"/>
                        </a:lnSpc>
                        <a:spcBef>
                          <a:spcPts val="0"/>
                        </a:spcBef>
                        <a:spcAft>
                          <a:spcPts val="0"/>
                        </a:spcAft>
                        <a:buClr>
                          <a:srgbClr val="4F5AA7"/>
                        </a:buClr>
                        <a:buSzPts val="1200"/>
                        <a:buFont typeface="Tahoma"/>
                        <a:buNone/>
                      </a:pPr>
                      <a:endParaRPr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200"/>
                        <a:buFont typeface="Arial"/>
                        <a:buNone/>
                      </a:pP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r>
                        <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15 دقيقة </a:t>
                      </a: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r>
                        <a:rPr lang="en-US"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a:t>
                      </a: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03725">
                <a:tc>
                  <a:txBody>
                    <a:bodyPr/>
                    <a:lstStyle/>
                    <a:p>
                      <a:pPr marL="0" marR="0" lvl="0" indent="0" algn="r" rtl="1">
                        <a:lnSpc>
                          <a:spcPct val="100000"/>
                        </a:lnSpc>
                        <a:spcBef>
                          <a:spcPts val="0"/>
                        </a:spcBef>
                        <a:spcAft>
                          <a:spcPts val="0"/>
                        </a:spcAft>
                        <a:buClr>
                          <a:schemeClr val="dk1"/>
                        </a:buClr>
                        <a:buSzPts val="1100"/>
                        <a:buFont typeface="Arial"/>
                        <a:buNone/>
                      </a:pPr>
                      <a:r>
                        <a:rPr lang="ar-AE"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الكمبيوتر، الوصول إلى الإنترنت، الشاشة</a:t>
                      </a:r>
                    </a:p>
                    <a:p>
                      <a:pPr marL="0" marR="0" lvl="0" indent="0" algn="r" rtl="1">
                        <a:lnSpc>
                          <a:spcPct val="100000"/>
                        </a:lnSpc>
                        <a:spcBef>
                          <a:spcPts val="0"/>
                        </a:spcBef>
                        <a:spcAft>
                          <a:spcPts val="0"/>
                        </a:spcAft>
                        <a:buClr>
                          <a:schemeClr val="dk1"/>
                        </a:buClr>
                        <a:buSzPts val="1100"/>
                        <a:buFont typeface="Arial"/>
                        <a:buNone/>
                      </a:pPr>
                      <a:endParaRPr lang="ar-AE"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chemeClr val="dk1"/>
                        </a:buClr>
                        <a:buSzPts val="1100"/>
                        <a:buFont typeface="Arial"/>
                        <a:buNone/>
                      </a:pPr>
                      <a:endParaRPr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r" rtl="1">
                        <a:spcBef>
                          <a:spcPts val="0"/>
                        </a:spcBef>
                        <a:spcAft>
                          <a:spcPts val="0"/>
                        </a:spcAft>
                        <a:buNone/>
                      </a:pPr>
                      <a:r>
                        <a:rPr lang="en-US" sz="1200" b="1"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عرض</a:t>
                      </a:r>
                      <a:r>
                        <a:rPr lang="en-US" sz="1200" b="1"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a:t>
                      </a:r>
                      <a:r>
                        <a:rPr lang="en-US" sz="1200" b="1"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تقديمي</a:t>
                      </a:r>
                      <a:r>
                        <a:rPr lang="en-US" sz="1200" b="1"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a:t>
                      </a:r>
                      <a:endParaRPr lang="ar-AE" sz="1200" b="1"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عريف المشاركين بالموضوع الجديد الذي سنناقشه في هذا اليوم من خلال بعض الأسئلة المبدئية.</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مناقشة كلمة {الذكاء} مع المشاركين، ثم مناقشة الكلمة الأخرى {الاصطناعي}، وفي النهاية محاولة ربط الكلمتين معًا وشرح المعنى الجديد الذي تشير إليه هذه العبارة.</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شرح الفرق بين الذكاء الاصطناعي </a:t>
                      </a:r>
                      <a:r>
                        <a:rPr lang="ar-SA" sz="1200" dirty="0">
                          <a:solidFill>
                            <a:srgbClr val="4F5AA7"/>
                          </a:solidFill>
                        </a:rPr>
                        <a:t>(</a:t>
                      </a:r>
                      <a:r>
                        <a:rPr lang="en-US" sz="1200" dirty="0">
                          <a:solidFill>
                            <a:srgbClr val="4F5AA7"/>
                          </a:solidFill>
                        </a:rPr>
                        <a:t>AI</a:t>
                      </a:r>
                      <a:r>
                        <a:rPr lang="ar-SA" sz="1200" dirty="0">
                          <a:solidFill>
                            <a:srgbClr val="4F5AA7"/>
                          </a:solidFill>
                        </a:rPr>
                        <a:t>) </a:t>
                      </a:r>
                      <a:r>
                        <a:rPr lang="ar-QA" sz="1200" dirty="0">
                          <a:solidFill>
                            <a:srgbClr val="4F5AA7"/>
                          </a:solidFill>
                        </a:rPr>
                        <a:t>وتعلم الآلة</a:t>
                      </a:r>
                      <a:r>
                        <a:rPr lang="ar-SA" sz="1200" dirty="0">
                          <a:solidFill>
                            <a:srgbClr val="4F5AA7"/>
                          </a:solidFill>
                        </a:rPr>
                        <a:t> (</a:t>
                      </a:r>
                      <a:r>
                        <a:rPr lang="en-US" sz="1200" dirty="0">
                          <a:solidFill>
                            <a:srgbClr val="4F5AA7"/>
                          </a:solidFill>
                        </a:rPr>
                        <a:t>ML</a:t>
                      </a:r>
                      <a:r>
                        <a:rPr lang="ar-SA" sz="1200" dirty="0">
                          <a:solidFill>
                            <a:srgbClr val="4F5AA7"/>
                          </a:solidFill>
                        </a:rPr>
                        <a:t>).</a:t>
                      </a:r>
                      <a:b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b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مناقشة معنى تعلم الآلة </a:t>
                      </a:r>
                      <a:r>
                        <a:rPr lang="ar-SA" sz="1200" dirty="0">
                          <a:solidFill>
                            <a:srgbClr val="4F5AA7"/>
                          </a:solidFill>
                          <a:latin typeface="Tahoma" panose="020B0604030504040204" pitchFamily="34" charset="0"/>
                          <a:ea typeface="Tahoma" panose="020B0604030504040204" pitchFamily="34" charset="0"/>
                          <a:cs typeface="Tahoma" panose="020B0604030504040204" pitchFamily="34" charset="0"/>
                        </a:rPr>
                        <a:t>(</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ML</a:t>
                      </a:r>
                      <a:r>
                        <a:rPr lang="ar-SA" sz="1200" dirty="0">
                          <a:solidFill>
                            <a:srgbClr val="4F5AA7"/>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والعملية اللازمة لبناء معظم نماذج تعلم الآلة.</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عرض الفرق بين تعلم الآلة الخاضع للرقابة</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 </a:t>
                      </a:r>
                      <a:r>
                        <a:rPr lang="ar-SA" sz="1200" dirty="0">
                          <a:solidFill>
                            <a:srgbClr val="4F5AA7"/>
                          </a:solidFill>
                          <a:latin typeface="Tahoma" panose="020B0604030504040204" pitchFamily="34" charset="0"/>
                          <a:ea typeface="Tahoma" panose="020B0604030504040204" pitchFamily="34" charset="0"/>
                          <a:cs typeface="Tahoma" panose="020B0604030504040204" pitchFamily="34" charset="0"/>
                        </a:rPr>
                        <a:t>(</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Supervised</a:t>
                      </a:r>
                      <a:r>
                        <a:rPr lang="ar-SA" sz="1200" dirty="0">
                          <a:solidFill>
                            <a:srgbClr val="4F5AA7"/>
                          </a:solidFill>
                          <a:latin typeface="Tahoma" panose="020B0604030504040204" pitchFamily="34" charset="0"/>
                          <a:ea typeface="Tahoma" panose="020B0604030504040204" pitchFamily="34" charset="0"/>
                          <a:cs typeface="Tahoma" panose="020B0604030504040204" pitchFamily="34" charset="0"/>
                        </a:rPr>
                        <a:t>)</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وغير الخاضع للرقابة</a:t>
                      </a:r>
                      <a:r>
                        <a:rPr lang="ar-SA" sz="1200" dirty="0">
                          <a:solidFill>
                            <a:srgbClr val="4F5AA7"/>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Unsupervised</a:t>
                      </a:r>
                      <a:r>
                        <a:rPr lang="ar-SA" sz="1200" dirty="0">
                          <a:solidFill>
                            <a:srgbClr val="4F5AA7"/>
                          </a:solidFill>
                          <a:latin typeface="Tahoma" panose="020B0604030504040204" pitchFamily="34" charset="0"/>
                          <a:ea typeface="Tahoma" panose="020B0604030504040204" pitchFamily="34" charset="0"/>
                          <a:cs typeface="Tahoma" panose="020B0604030504040204" pitchFamily="34" charset="0"/>
                        </a:rPr>
                        <a:t>)</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a:t>
                      </a: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تعريف المشاركين بالقواعد التي قد يتبعونها عند بناء نموذج تعلم آلي خاص بهم.</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شرح عملية البرمجة بشكل عام وكيفية استخدامها.</a:t>
                      </a:r>
                      <a:endParaRPr lang="ar-AE"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200"/>
                        <a:buFont typeface="Arial"/>
                        <a:buNone/>
                      </a:pPr>
                      <a:r>
                        <a:rPr lang="ar-SA"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20</a:t>
                      </a:r>
                      <a:r>
                        <a:rPr lang="ar-QA"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دقيقة</a:t>
                      </a: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4" name="Google Shape;104;g2ab54823706_0_1">
            <a:extLst>
              <a:ext uri="{FF2B5EF4-FFF2-40B4-BE49-F238E27FC236}">
                <a16:creationId xmlns:a16="http://schemas.microsoft.com/office/drawing/2014/main" id="{35CDC6EA-B20B-4786-1D81-B539F0A09B4B}"/>
              </a:ext>
            </a:extLst>
          </p:cNvPr>
          <p:cNvSpPr txBox="1"/>
          <p:nvPr/>
        </p:nvSpPr>
        <p:spPr>
          <a:xfrm>
            <a:off x="838200" y="365125"/>
            <a:ext cx="10515600" cy="645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4000"/>
              <a:buFont typeface="Tahoma"/>
              <a:buNone/>
            </a:pPr>
            <a:r>
              <a:rPr lang="en-US" sz="4000" b="1" i="0" u="none" strike="noStrike" cap="none" dirty="0" err="1">
                <a:solidFill>
                  <a:schemeClr val="dk1"/>
                </a:solidFill>
                <a:latin typeface="Tahoma"/>
                <a:ea typeface="Tahoma"/>
                <a:cs typeface="Tahoma"/>
                <a:sym typeface="Tahoma"/>
              </a:rPr>
              <a:t>خطة</a:t>
            </a:r>
            <a:r>
              <a:rPr lang="en-US" sz="4000" b="1" i="0" u="none" strike="noStrike" cap="none" dirty="0">
                <a:solidFill>
                  <a:schemeClr val="dk1"/>
                </a:solidFill>
                <a:latin typeface="Tahoma"/>
                <a:ea typeface="Tahoma"/>
                <a:cs typeface="Tahoma"/>
                <a:sym typeface="Tahoma"/>
              </a:rPr>
              <a:t> </a:t>
            </a:r>
            <a:r>
              <a:rPr lang="en-US" sz="4000" b="1" i="0" u="none" strike="noStrike" cap="none" dirty="0" err="1">
                <a:solidFill>
                  <a:schemeClr val="dk1"/>
                </a:solidFill>
                <a:latin typeface="Tahoma"/>
                <a:ea typeface="Tahoma"/>
                <a:cs typeface="Tahoma"/>
                <a:sym typeface="Tahoma"/>
              </a:rPr>
              <a:t>الدرس</a:t>
            </a:r>
            <a:r>
              <a:rPr lang="en-US" sz="4000" b="1" i="0" u="none" strike="noStrike" cap="none" dirty="0">
                <a:solidFill>
                  <a:schemeClr val="dk1"/>
                </a:solidFill>
                <a:latin typeface="Tahoma"/>
                <a:ea typeface="Tahoma"/>
                <a:cs typeface="Tahoma"/>
                <a:sym typeface="Tahoma"/>
              </a:rPr>
              <a:t> )</a:t>
            </a:r>
            <a:r>
              <a:rPr lang="en-US" sz="4000" b="1" i="0" u="none" strike="noStrike" cap="none" dirty="0" err="1">
                <a:solidFill>
                  <a:schemeClr val="dk1"/>
                </a:solidFill>
                <a:latin typeface="Tahoma"/>
                <a:ea typeface="Tahoma"/>
                <a:cs typeface="Tahoma"/>
                <a:sym typeface="Tahoma"/>
              </a:rPr>
              <a:t>الصفحة</a:t>
            </a:r>
            <a:r>
              <a:rPr lang="ar-AE" sz="4000" b="1" i="0" u="none" strike="noStrike" cap="none" dirty="0">
                <a:solidFill>
                  <a:schemeClr val="dk1"/>
                </a:solidFill>
                <a:latin typeface="Tahoma"/>
                <a:ea typeface="Tahoma"/>
                <a:cs typeface="Tahoma"/>
                <a:sym typeface="Tahoma"/>
              </a:rPr>
              <a:t> 2)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7538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D1B5A0BE-5935-35DD-A3EB-82D9CBC72B19}"/>
            </a:ext>
          </a:extLst>
        </p:cNvPr>
        <p:cNvGrpSpPr/>
        <p:nvPr/>
      </p:nvGrpSpPr>
      <p:grpSpPr>
        <a:xfrm>
          <a:off x="0" y="0"/>
          <a:ext cx="0" cy="0"/>
          <a:chOff x="0" y="0"/>
          <a:chExt cx="0" cy="0"/>
        </a:xfrm>
      </p:grpSpPr>
      <p:graphicFrame>
        <p:nvGraphicFramePr>
          <p:cNvPr id="103" name="Google Shape;103;g2ab54823706_0_1">
            <a:extLst>
              <a:ext uri="{FF2B5EF4-FFF2-40B4-BE49-F238E27FC236}">
                <a16:creationId xmlns:a16="http://schemas.microsoft.com/office/drawing/2014/main" id="{F68E54BC-1399-B9A9-957F-ABA11DF780A4}"/>
              </a:ext>
            </a:extLst>
          </p:cNvPr>
          <p:cNvGraphicFramePr/>
          <p:nvPr>
            <p:extLst>
              <p:ext uri="{D42A27DB-BD31-4B8C-83A1-F6EECF244321}">
                <p14:modId xmlns:p14="http://schemas.microsoft.com/office/powerpoint/2010/main" val="3408574724"/>
              </p:ext>
            </p:extLst>
          </p:nvPr>
        </p:nvGraphicFramePr>
        <p:xfrm>
          <a:off x="729341" y="1276266"/>
          <a:ext cx="10515600" cy="5460785"/>
        </p:xfrm>
        <a:graphic>
          <a:graphicData uri="http://schemas.openxmlformats.org/drawingml/2006/table">
            <a:tbl>
              <a:tblPr>
                <a:noFill/>
                <a:tableStyleId>{8E18B075-52EB-446C-83C2-2FB5FFFC6E48}</a:tableStyleId>
              </a:tblPr>
              <a:tblGrid>
                <a:gridCol w="3848796">
                  <a:extLst>
                    <a:ext uri="{9D8B030D-6E8A-4147-A177-3AD203B41FA5}">
                      <a16:colId xmlns:a16="http://schemas.microsoft.com/office/drawing/2014/main" val="20000"/>
                    </a:ext>
                  </a:extLst>
                </a:gridCol>
                <a:gridCol w="5162854">
                  <a:extLst>
                    <a:ext uri="{9D8B030D-6E8A-4147-A177-3AD203B41FA5}">
                      <a16:colId xmlns:a16="http://schemas.microsoft.com/office/drawing/2014/main" val="20001"/>
                    </a:ext>
                  </a:extLst>
                </a:gridCol>
                <a:gridCol w="1503950">
                  <a:extLst>
                    <a:ext uri="{9D8B030D-6E8A-4147-A177-3AD203B41FA5}">
                      <a16:colId xmlns:a16="http://schemas.microsoft.com/office/drawing/2014/main" val="20002"/>
                    </a:ext>
                  </a:extLst>
                </a:gridCol>
              </a:tblGrid>
              <a:tr h="386400">
                <a:tc>
                  <a:txBody>
                    <a:bodyPr/>
                    <a:lstStyle/>
                    <a:p>
                      <a:pPr marL="0" marR="0" lvl="0" indent="0" algn="r" rtl="1">
                        <a:lnSpc>
                          <a:spcPct val="100000"/>
                        </a:lnSpc>
                        <a:spcBef>
                          <a:spcPts val="0"/>
                        </a:spcBef>
                        <a:spcAft>
                          <a:spcPts val="0"/>
                        </a:spcAft>
                        <a:buClr>
                          <a:srgbClr val="000000"/>
                        </a:buClr>
                        <a:buSzPts val="1200"/>
                        <a:buFont typeface="Arial"/>
                        <a:buNone/>
                      </a:pPr>
                      <a:r>
                        <a:rPr lang="en-US" sz="1200" b="1" u="none" strike="noStrike" cap="none" dirty="0" err="1">
                          <a:solidFill>
                            <a:srgbClr val="4F5AA7"/>
                          </a:solidFill>
                          <a:latin typeface="Tahoma"/>
                          <a:ea typeface="Tahoma"/>
                          <a:cs typeface="Tahoma"/>
                          <a:sym typeface="Tahoma"/>
                        </a:rPr>
                        <a:t>المواد</a:t>
                      </a:r>
                      <a:r>
                        <a:rPr lang="en-US" sz="1200" b="1" u="none" strike="noStrike" cap="none" dirty="0">
                          <a:solidFill>
                            <a:srgbClr val="4F5AA7"/>
                          </a:solidFill>
                          <a:latin typeface="Tahoma"/>
                          <a:ea typeface="Tahoma"/>
                          <a:cs typeface="Tahoma"/>
                          <a:sym typeface="Tahoma"/>
                        </a:rPr>
                        <a:t>/</a:t>
                      </a:r>
                      <a:r>
                        <a:rPr lang="en-US" sz="1200" b="1" u="none" strike="noStrike" cap="none" dirty="0" err="1">
                          <a:solidFill>
                            <a:srgbClr val="4F5AA7"/>
                          </a:solidFill>
                          <a:latin typeface="Tahoma"/>
                          <a:ea typeface="Tahoma"/>
                          <a:cs typeface="Tahoma"/>
                          <a:sym typeface="Tahoma"/>
                        </a:rPr>
                        <a:t>المتطلبات</a:t>
                      </a:r>
                      <a:endParaRPr sz="1200" u="none" strike="noStrike" cap="none" dirty="0">
                        <a:solidFill>
                          <a:srgbClr val="4F5AA7"/>
                        </a:solidFill>
                        <a:latin typeface="Calibri"/>
                        <a:ea typeface="Calibri"/>
                        <a:cs typeface="Calibri"/>
                        <a:sym typeface="Calibri"/>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200"/>
                        <a:buFont typeface="Arial"/>
                        <a:buNone/>
                      </a:pPr>
                      <a:r>
                        <a:rPr lang="en-US" sz="1200" b="1" u="none" strike="noStrike" cap="none">
                          <a:solidFill>
                            <a:srgbClr val="4F5AA7"/>
                          </a:solidFill>
                          <a:latin typeface="Tahoma"/>
                          <a:ea typeface="Tahoma"/>
                          <a:cs typeface="Tahoma"/>
                          <a:sym typeface="Tahoma"/>
                        </a:rPr>
                        <a:t>نشاط</a:t>
                      </a:r>
                      <a:endParaRPr sz="1200" b="1" u="none" strike="noStrike" cap="none">
                        <a:solidFill>
                          <a:srgbClr val="4F5AA7"/>
                        </a:solidFill>
                        <a:latin typeface="Tahoma"/>
                        <a:ea typeface="Tahoma"/>
                        <a:cs typeface="Tahoma"/>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200"/>
                        <a:buFont typeface="Arial"/>
                        <a:buNone/>
                      </a:pPr>
                      <a:r>
                        <a:rPr lang="en-US" sz="1200" b="1" u="none" strike="noStrike" cap="none" dirty="0" err="1">
                          <a:solidFill>
                            <a:srgbClr val="4F5AA7"/>
                          </a:solidFill>
                          <a:latin typeface="Tahoma"/>
                          <a:ea typeface="Tahoma"/>
                          <a:cs typeface="Tahoma"/>
                          <a:sym typeface="Tahoma"/>
                        </a:rPr>
                        <a:t>الوقت</a:t>
                      </a:r>
                      <a:r>
                        <a:rPr lang="en-US" sz="1200" b="1" u="none" strike="noStrike" cap="none" dirty="0">
                          <a:solidFill>
                            <a:srgbClr val="4F5AA7"/>
                          </a:solidFill>
                          <a:latin typeface="Tahoma"/>
                          <a:ea typeface="Tahoma"/>
                          <a:cs typeface="Tahoma"/>
                          <a:sym typeface="Tahoma"/>
                        </a:rPr>
                        <a:t> / </a:t>
                      </a:r>
                      <a:r>
                        <a:rPr lang="en-US" sz="1200" b="1" u="none" strike="noStrike" cap="none" dirty="0" err="1">
                          <a:solidFill>
                            <a:srgbClr val="4F5AA7"/>
                          </a:solidFill>
                          <a:latin typeface="Tahoma"/>
                          <a:ea typeface="Tahoma"/>
                          <a:cs typeface="Tahoma"/>
                          <a:sym typeface="Tahoma"/>
                        </a:rPr>
                        <a:t>المدة</a:t>
                      </a:r>
                      <a:endParaRPr sz="1200" u="none" strike="noStrike" cap="none" dirty="0">
                        <a:solidFill>
                          <a:srgbClr val="4F5AA7"/>
                        </a:solidFill>
                        <a:latin typeface="Calibri"/>
                        <a:ea typeface="Calibri"/>
                        <a:cs typeface="Calibri"/>
                        <a:sym typeface="Calibri"/>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64900">
                <a:tc>
                  <a:txBody>
                    <a:bodyPr/>
                    <a:lstStyle/>
                    <a:p>
                      <a:pPr marL="0" marR="0" lvl="0" indent="0" algn="r" rtl="1">
                        <a:lnSpc>
                          <a:spcPct val="100000"/>
                        </a:lnSpc>
                        <a:spcBef>
                          <a:spcPts val="0"/>
                        </a:spcBef>
                        <a:spcAft>
                          <a:spcPts val="0"/>
                        </a:spcAft>
                        <a:buClr>
                          <a:srgbClr val="000000"/>
                        </a:buClr>
                        <a:buSzPts val="1100"/>
                        <a:buFont typeface="Arial"/>
                        <a:buNone/>
                      </a:pPr>
                      <a:r>
                        <a:rPr lang="en-US" sz="1200" dirty="0" err="1">
                          <a:solidFill>
                            <a:srgbClr val="4F5AA7"/>
                          </a:solidFill>
                          <a:latin typeface="Tahoma"/>
                          <a:ea typeface="Tahoma"/>
                          <a:cs typeface="Tahoma"/>
                          <a:sym typeface="Tahoma"/>
                        </a:rPr>
                        <a:t>الكمبيوتر</a:t>
                      </a:r>
                      <a:r>
                        <a:rPr lang="en-US" sz="1200" dirty="0">
                          <a:solidFill>
                            <a:srgbClr val="4F5AA7"/>
                          </a:solidFill>
                          <a:latin typeface="Tahoma"/>
                          <a:ea typeface="Tahoma"/>
                          <a:cs typeface="Tahoma"/>
                          <a:sym typeface="Tahoma"/>
                        </a:rPr>
                        <a:t>، </a:t>
                      </a:r>
                      <a:r>
                        <a:rPr lang="en-US" sz="1200" dirty="0" err="1">
                          <a:solidFill>
                            <a:srgbClr val="4F5AA7"/>
                          </a:solidFill>
                          <a:latin typeface="Tahoma"/>
                          <a:ea typeface="Tahoma"/>
                          <a:cs typeface="Tahoma"/>
                          <a:sym typeface="Tahoma"/>
                        </a:rPr>
                        <a:t>الوصول</a:t>
                      </a:r>
                      <a:r>
                        <a:rPr lang="en-US" sz="1200" dirty="0">
                          <a:solidFill>
                            <a:srgbClr val="4F5AA7"/>
                          </a:solidFill>
                          <a:latin typeface="Tahoma"/>
                          <a:ea typeface="Tahoma"/>
                          <a:cs typeface="Tahoma"/>
                          <a:sym typeface="Tahoma"/>
                        </a:rPr>
                        <a:t> </a:t>
                      </a:r>
                      <a:r>
                        <a:rPr lang="en-US" sz="1200" dirty="0" err="1">
                          <a:solidFill>
                            <a:srgbClr val="4F5AA7"/>
                          </a:solidFill>
                          <a:latin typeface="Tahoma"/>
                          <a:ea typeface="Tahoma"/>
                          <a:cs typeface="Tahoma"/>
                          <a:sym typeface="Tahoma"/>
                        </a:rPr>
                        <a:t>إلى</a:t>
                      </a:r>
                      <a:r>
                        <a:rPr lang="en-US" sz="1200" dirty="0">
                          <a:solidFill>
                            <a:srgbClr val="4F5AA7"/>
                          </a:solidFill>
                          <a:latin typeface="Tahoma"/>
                          <a:ea typeface="Tahoma"/>
                          <a:cs typeface="Tahoma"/>
                          <a:sym typeface="Tahoma"/>
                        </a:rPr>
                        <a:t> </a:t>
                      </a:r>
                      <a:r>
                        <a:rPr lang="en-US" sz="1200" dirty="0" err="1">
                          <a:solidFill>
                            <a:srgbClr val="4F5AA7"/>
                          </a:solidFill>
                          <a:latin typeface="Tahoma"/>
                          <a:ea typeface="Tahoma"/>
                          <a:cs typeface="Tahoma"/>
                          <a:sym typeface="Tahoma"/>
                        </a:rPr>
                        <a:t>الإنترنت</a:t>
                      </a:r>
                      <a:r>
                        <a:rPr lang="en-US" sz="1200" dirty="0">
                          <a:solidFill>
                            <a:srgbClr val="4F5AA7"/>
                          </a:solidFill>
                          <a:latin typeface="Tahoma"/>
                          <a:ea typeface="Tahoma"/>
                          <a:cs typeface="Tahoma"/>
                          <a:sym typeface="Tahoma"/>
                        </a:rPr>
                        <a:t>، </a:t>
                      </a:r>
                      <a:r>
                        <a:rPr lang="en-US" sz="1200" dirty="0" err="1">
                          <a:solidFill>
                            <a:srgbClr val="4F5AA7"/>
                          </a:solidFill>
                          <a:latin typeface="Tahoma"/>
                          <a:ea typeface="Tahoma"/>
                          <a:cs typeface="Tahoma"/>
                          <a:sym typeface="Tahoma"/>
                        </a:rPr>
                        <a:t>الشاشة</a:t>
                      </a:r>
                      <a:r>
                        <a:rPr lang="ar-SA" sz="1200" dirty="0">
                          <a:solidFill>
                            <a:srgbClr val="4F5AA7"/>
                          </a:solidFill>
                          <a:latin typeface="Tahoma"/>
                          <a:ea typeface="Tahoma"/>
                          <a:cs typeface="Tahoma"/>
                          <a:sym typeface="Tahoma"/>
                        </a:rPr>
                        <a:t>، ماكينة التطريز </a:t>
                      </a:r>
                      <a:endParaRPr lang="ar-QA" sz="1200"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100"/>
                        <a:buFont typeface="Arial"/>
                        <a:buNone/>
                      </a:pPr>
                      <a:endParaRPr lang="ar-QA" sz="1200" dirty="0">
                        <a:solidFill>
                          <a:srgbClr val="4F5AA7"/>
                        </a:solidFill>
                        <a:latin typeface="Tahoma"/>
                        <a:ea typeface="Tahoma"/>
                        <a:cs typeface="Tahoma"/>
                        <a:sym typeface="Tahoma"/>
                      </a:endParaRPr>
                    </a:p>
                    <a:p>
                      <a:pPr marL="0" marR="0" lvl="0" indent="0" algn="r" rtl="1">
                        <a:lnSpc>
                          <a:spcPct val="120000"/>
                        </a:lnSpc>
                        <a:spcBef>
                          <a:spcPts val="0"/>
                        </a:spcBef>
                        <a:spcAft>
                          <a:spcPts val="0"/>
                        </a:spcAft>
                        <a:buClr>
                          <a:schemeClr val="dk1"/>
                        </a:buClr>
                        <a:buSzPts val="1100"/>
                        <a:buFont typeface="Arial"/>
                        <a:buNone/>
                      </a:pPr>
                      <a:endParaRPr lang="ar-SA" sz="1200" b="1"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100"/>
                        <a:buFont typeface="Arial"/>
                        <a:buNone/>
                      </a:pPr>
                      <a:endParaRPr lang="ar-SA" sz="1200"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100"/>
                        <a:buFont typeface="Arial"/>
                        <a:buNone/>
                      </a:pPr>
                      <a:endParaRPr sz="1200" dirty="0">
                        <a:solidFill>
                          <a:srgbClr val="4F5AA7"/>
                        </a:solidFill>
                        <a:latin typeface="Tahoma"/>
                        <a:ea typeface="Tahoma"/>
                        <a:cs typeface="Tahoma"/>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8100" marR="0" lvl="0" indent="0" algn="r" rtl="1">
                        <a:lnSpc>
                          <a:spcPct val="100000"/>
                        </a:lnSpc>
                        <a:spcBef>
                          <a:spcPts val="0"/>
                        </a:spcBef>
                        <a:spcAft>
                          <a:spcPts val="0"/>
                        </a:spcAft>
                        <a:buClr>
                          <a:srgbClr val="4F5AA7"/>
                        </a:buClr>
                        <a:buSzPts val="1200"/>
                        <a:buFont typeface="Tahoma"/>
                        <a:buNone/>
                      </a:pPr>
                      <a:r>
                        <a:rPr lang="ar-AE" sz="1200" b="1" dirty="0">
                          <a:solidFill>
                            <a:srgbClr val="4F5AA7"/>
                          </a:solidFill>
                          <a:latin typeface="Tahoma"/>
                          <a:ea typeface="Tahoma"/>
                          <a:cs typeface="Tahoma"/>
                          <a:sym typeface="Tahoma"/>
                        </a:rPr>
                        <a:t>التدريب العملي: (خطوة بخطوة)</a:t>
                      </a:r>
                    </a:p>
                    <a:p>
                      <a:pPr marL="228600" indent="-228600" algn="r" rtl="1">
                        <a:buFont typeface="+mj-lt"/>
                        <a:buAutoNum type="arabicPeriod"/>
                      </a:pPr>
                      <a:r>
                        <a:rPr lang="ar-QA" sz="1200" dirty="0">
                          <a:solidFill>
                            <a:srgbClr val="4F5AA7"/>
                          </a:solidFill>
                        </a:rPr>
                        <a:t>سنبدأ </a:t>
                      </a:r>
                      <a:r>
                        <a:rPr lang="ar-SA" sz="1200" dirty="0">
                          <a:solidFill>
                            <a:srgbClr val="4F5AA7"/>
                          </a:solidFill>
                        </a:rPr>
                        <a:t>ب ملف</a:t>
                      </a:r>
                      <a:r>
                        <a:rPr lang="ar-QA" sz="1200" dirty="0">
                          <a:solidFill>
                            <a:srgbClr val="4F5AA7"/>
                          </a:solidFill>
                        </a:rPr>
                        <a:t> جديد في </a:t>
                      </a:r>
                      <a:r>
                        <a:rPr lang="ar-SA" sz="1200" dirty="0">
                          <a:solidFill>
                            <a:srgbClr val="4F5AA7"/>
                          </a:solidFill>
                        </a:rPr>
                        <a:t>(</a:t>
                      </a:r>
                      <a:r>
                        <a:rPr lang="en-US" sz="1200" dirty="0" err="1">
                          <a:solidFill>
                            <a:srgbClr val="4F5AA7"/>
                          </a:solidFill>
                        </a:rPr>
                        <a:t>Pictoblox</a:t>
                      </a:r>
                      <a:r>
                        <a:rPr lang="ar-SA" sz="1200" dirty="0">
                          <a:solidFill>
                            <a:srgbClr val="4F5AA7"/>
                          </a:solidFill>
                        </a:rPr>
                        <a:t>) </a:t>
                      </a:r>
                      <a:r>
                        <a:rPr lang="ar-QA" sz="1200" dirty="0">
                          <a:solidFill>
                            <a:srgbClr val="4F5AA7"/>
                          </a:solidFill>
                        </a:rPr>
                        <a:t>لبناء الكود الجديد.</a:t>
                      </a:r>
                      <a:endParaRPr lang="en-US" sz="1200" dirty="0">
                        <a:solidFill>
                          <a:srgbClr val="4F5AA7"/>
                        </a:solidFill>
                      </a:endParaRPr>
                    </a:p>
                    <a:p>
                      <a:pPr marL="228600" indent="-228600" algn="r" rtl="1">
                        <a:buFont typeface="+mj-lt"/>
                        <a:buAutoNum type="arabicPeriod"/>
                      </a:pPr>
                      <a:r>
                        <a:rPr lang="ar-QA" sz="1200" dirty="0">
                          <a:solidFill>
                            <a:srgbClr val="4F5AA7"/>
                          </a:solidFill>
                        </a:rPr>
                        <a:t>مناقشة الإضافات الجديدة التي سنستخدمها (التعرف على الوجه، وبيئة تعلم الآلة) ثم إضافتها إلى قسم الكود.</a:t>
                      </a:r>
                      <a:endParaRPr lang="en-US" sz="1200" dirty="0">
                        <a:solidFill>
                          <a:srgbClr val="4F5AA7"/>
                        </a:solidFill>
                      </a:endParaRPr>
                    </a:p>
                    <a:p>
                      <a:pPr marL="228600" indent="-228600" algn="r" rtl="1">
                        <a:buFont typeface="+mj-lt"/>
                        <a:buAutoNum type="arabicPeriod"/>
                      </a:pPr>
                      <a:r>
                        <a:rPr lang="ar-QA" sz="1200" dirty="0">
                          <a:solidFill>
                            <a:srgbClr val="4F5AA7"/>
                          </a:solidFill>
                        </a:rPr>
                        <a:t>كيفية استيراد النموذج الذي تم إنشاؤه مسبقًا إلى جهازهم.</a:t>
                      </a:r>
                      <a:endParaRPr lang="en-US" sz="1200" dirty="0">
                        <a:solidFill>
                          <a:srgbClr val="4F5AA7"/>
                        </a:solidFill>
                      </a:endParaRPr>
                    </a:p>
                    <a:p>
                      <a:pPr marL="228600" indent="-228600" algn="r" rtl="1">
                        <a:buFont typeface="+mj-lt"/>
                        <a:buAutoNum type="arabicPeriod"/>
                      </a:pPr>
                      <a:r>
                        <a:rPr lang="ar-QA" sz="1200" dirty="0">
                          <a:solidFill>
                            <a:srgbClr val="4F5AA7"/>
                          </a:solidFill>
                        </a:rPr>
                        <a:t>بدء البرمجة من خلال إضافة الكتل الأساسية، ثم إضافة كتل التعرف على الوجه.</a:t>
                      </a:r>
                      <a:endParaRPr lang="en-US" sz="1200" dirty="0">
                        <a:solidFill>
                          <a:srgbClr val="4F5AA7"/>
                        </a:solidFill>
                      </a:endParaRPr>
                    </a:p>
                    <a:p>
                      <a:pPr marL="228600" indent="-228600" algn="r" rtl="1">
                        <a:buFont typeface="+mj-lt"/>
                        <a:buAutoNum type="arabicPeriod"/>
                      </a:pPr>
                      <a:r>
                        <a:rPr lang="ar-QA" sz="1200" dirty="0">
                          <a:solidFill>
                            <a:srgbClr val="4F5AA7"/>
                          </a:solidFill>
                        </a:rPr>
                        <a:t>ثم سنبني الكود لتمييز الزجاج والبلاستيك من خلال إضافة الكتل اللازمة من إضافة</a:t>
                      </a:r>
                      <a:r>
                        <a:rPr lang="ar-SA" sz="1200" dirty="0">
                          <a:solidFill>
                            <a:srgbClr val="4F5AA7"/>
                          </a:solidFill>
                        </a:rPr>
                        <a:t> (</a:t>
                      </a:r>
                      <a:r>
                        <a:rPr lang="en-US" sz="1200" dirty="0">
                          <a:solidFill>
                            <a:srgbClr val="4F5AA7"/>
                          </a:solidFill>
                        </a:rPr>
                        <a:t>MLE</a:t>
                      </a:r>
                      <a:r>
                        <a:rPr lang="ar-SA" sz="1200" dirty="0">
                          <a:solidFill>
                            <a:srgbClr val="4F5AA7"/>
                          </a:solidFill>
                        </a:rPr>
                        <a:t>)</a:t>
                      </a:r>
                      <a:r>
                        <a:rPr lang="en-US" sz="1200" dirty="0">
                          <a:solidFill>
                            <a:srgbClr val="4F5AA7"/>
                          </a:solidFill>
                        </a:rPr>
                        <a:t>.</a:t>
                      </a: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200"/>
                        <a:buFont typeface="Arial"/>
                        <a:buNone/>
                      </a:pPr>
                      <a:endParaRPr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r>
                        <a:rPr lang="ar-SA" sz="1200" u="none" strike="noStrike" cap="none" dirty="0">
                          <a:solidFill>
                            <a:srgbClr val="4F5AA7"/>
                          </a:solidFill>
                          <a:latin typeface="Tahoma"/>
                          <a:ea typeface="Tahoma"/>
                          <a:cs typeface="Tahoma"/>
                          <a:sym typeface="Tahoma"/>
                        </a:rPr>
                        <a:t>90</a:t>
                      </a:r>
                      <a:r>
                        <a:rPr lang="ar-AE" sz="1200" u="none" strike="noStrike" cap="none" dirty="0">
                          <a:solidFill>
                            <a:srgbClr val="4F5AA7"/>
                          </a:solidFill>
                          <a:latin typeface="Tahoma"/>
                          <a:ea typeface="Tahoma"/>
                          <a:cs typeface="Tahoma"/>
                          <a:sym typeface="Tahoma"/>
                        </a:rPr>
                        <a:t> دقيقة </a:t>
                      </a:r>
                      <a:endParaRPr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r>
                        <a:rPr lang="en-US" sz="1200" u="none" strike="noStrike" cap="none" dirty="0">
                          <a:solidFill>
                            <a:srgbClr val="4F5AA7"/>
                          </a:solidFill>
                          <a:latin typeface="Tahoma"/>
                          <a:ea typeface="Tahoma"/>
                          <a:cs typeface="Tahoma"/>
                          <a:sym typeface="Tahoma"/>
                        </a:rPr>
                        <a:t>  </a:t>
                      </a:r>
                      <a:endParaRPr sz="1200" u="none" strike="noStrike" cap="none" dirty="0">
                        <a:solidFill>
                          <a:srgbClr val="4F5AA7"/>
                        </a:solidFill>
                        <a:latin typeface="Tahoma"/>
                        <a:ea typeface="Tahoma"/>
                        <a:cs typeface="Tahoma"/>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03725">
                <a:tc>
                  <a:txBody>
                    <a:bodyPr/>
                    <a:lstStyle/>
                    <a:p>
                      <a:pPr marL="0" marR="0" lvl="0" indent="0" algn="r" rtl="1">
                        <a:lnSpc>
                          <a:spcPct val="100000"/>
                        </a:lnSpc>
                        <a:spcBef>
                          <a:spcPts val="0"/>
                        </a:spcBef>
                        <a:spcAft>
                          <a:spcPts val="0"/>
                        </a:spcAft>
                        <a:buClr>
                          <a:schemeClr val="dk1"/>
                        </a:buClr>
                        <a:buSzPts val="1100"/>
                        <a:buFont typeface="Arial"/>
                        <a:buNone/>
                      </a:pPr>
                      <a:r>
                        <a:rPr lang="ar-AE" sz="1200" dirty="0">
                          <a:solidFill>
                            <a:srgbClr val="4F5AA7"/>
                          </a:solidFill>
                          <a:latin typeface="Tahoma"/>
                          <a:ea typeface="Tahoma"/>
                          <a:cs typeface="Tahoma"/>
                          <a:sym typeface="Tahoma"/>
                        </a:rPr>
                        <a:t>الكمبيوتر، الوصول إلى الإنترنت، الشاشة</a:t>
                      </a:r>
                    </a:p>
                    <a:p>
                      <a:pPr marL="0" marR="0" lvl="0" indent="0" algn="r" rtl="1">
                        <a:lnSpc>
                          <a:spcPct val="100000"/>
                        </a:lnSpc>
                        <a:spcBef>
                          <a:spcPts val="0"/>
                        </a:spcBef>
                        <a:spcAft>
                          <a:spcPts val="0"/>
                        </a:spcAft>
                        <a:buClr>
                          <a:schemeClr val="dk1"/>
                        </a:buClr>
                        <a:buSzPts val="1100"/>
                        <a:buFont typeface="Arial"/>
                        <a:buNone/>
                      </a:pPr>
                      <a:endParaRPr lang="ar-AE" sz="1200"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chemeClr val="dk1"/>
                        </a:buClr>
                        <a:buSzPts val="1100"/>
                        <a:buFont typeface="Arial"/>
                        <a:buNone/>
                      </a:pPr>
                      <a:endParaRPr lang="ar-AE" sz="1200"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chemeClr val="dk1"/>
                        </a:buClr>
                        <a:buSzPts val="1100"/>
                        <a:buFont typeface="Arial"/>
                        <a:buNone/>
                      </a:pPr>
                      <a:r>
                        <a:rPr lang="ar-QA" sz="1200" b="1" dirty="0">
                          <a:solidFill>
                            <a:srgbClr val="4F5AA7"/>
                          </a:solidFill>
                          <a:latin typeface="Tahoma"/>
                          <a:ea typeface="Tahoma"/>
                          <a:cs typeface="Tahoma"/>
                          <a:sym typeface="Tahoma"/>
                        </a:rPr>
                        <a:t>، </a:t>
                      </a:r>
                      <a:endParaRPr sz="1200" dirty="0">
                        <a:solidFill>
                          <a:srgbClr val="4F5AA7"/>
                        </a:solidFill>
                        <a:latin typeface="Tahoma"/>
                        <a:ea typeface="Tahoma"/>
                        <a:cs typeface="Tahoma"/>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r" rtl="1">
                        <a:spcBef>
                          <a:spcPts val="0"/>
                        </a:spcBef>
                        <a:spcAft>
                          <a:spcPts val="0"/>
                        </a:spcAft>
                        <a:buNone/>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امنح المشاركين الوقت الكافي لإنهاء الكود وجعله يعمل بشكل صحيح.</a:t>
                      </a:r>
                      <a:endParaRPr lang="ar-AE" sz="1200" b="1"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200"/>
                        <a:buFont typeface="Arial"/>
                        <a:buNone/>
                      </a:pPr>
                      <a:r>
                        <a:rPr lang="ar-SA" sz="1200" u="none" strike="noStrike" cap="none" dirty="0">
                          <a:solidFill>
                            <a:srgbClr val="4F5AA7"/>
                          </a:solidFill>
                          <a:latin typeface="Tahoma"/>
                          <a:ea typeface="Tahoma"/>
                          <a:cs typeface="Tahoma"/>
                          <a:sym typeface="Tahoma"/>
                        </a:rPr>
                        <a:t>5</a:t>
                      </a:r>
                      <a:r>
                        <a:rPr lang="ar-QA" sz="1200" u="none" strike="noStrike" cap="none" dirty="0">
                          <a:solidFill>
                            <a:srgbClr val="4F5AA7"/>
                          </a:solidFill>
                          <a:latin typeface="Tahoma"/>
                          <a:ea typeface="Tahoma"/>
                          <a:cs typeface="Tahoma"/>
                          <a:sym typeface="Tahoma"/>
                        </a:rPr>
                        <a:t> دقيقة</a:t>
                      </a:r>
                      <a:endParaRPr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a:ea typeface="Tahoma"/>
                        <a:cs typeface="Tahoma"/>
                        <a:sym typeface="Tahoma"/>
                      </a:endParaRPr>
                    </a:p>
                    <a:p>
                      <a:pPr marL="0" marR="0" lvl="0" indent="0" algn="r" rtl="1">
                        <a:lnSpc>
                          <a:spcPct val="100000"/>
                        </a:lnSpc>
                        <a:spcBef>
                          <a:spcPts val="0"/>
                        </a:spcBef>
                        <a:spcAft>
                          <a:spcPts val="0"/>
                        </a:spcAft>
                        <a:buClr>
                          <a:srgbClr val="000000"/>
                        </a:buClr>
                        <a:buSzPts val="1200"/>
                        <a:buFont typeface="Arial"/>
                        <a:buNone/>
                      </a:pPr>
                      <a:r>
                        <a:rPr lang="ar-AE" sz="1200" u="none" strike="noStrike" cap="none" dirty="0">
                          <a:solidFill>
                            <a:srgbClr val="4F5AA7"/>
                          </a:solidFill>
                          <a:latin typeface="Tahoma"/>
                          <a:ea typeface="Tahoma"/>
                          <a:cs typeface="Tahoma"/>
                          <a:sym typeface="Tahoma"/>
                        </a:rPr>
                        <a:t>15 دقيقة </a:t>
                      </a: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4" name="Google Shape;104;g2ab54823706_0_1">
            <a:extLst>
              <a:ext uri="{FF2B5EF4-FFF2-40B4-BE49-F238E27FC236}">
                <a16:creationId xmlns:a16="http://schemas.microsoft.com/office/drawing/2014/main" id="{FFC3D3DB-A407-2783-F0C2-988DE54FFD04}"/>
              </a:ext>
            </a:extLst>
          </p:cNvPr>
          <p:cNvSpPr txBox="1"/>
          <p:nvPr/>
        </p:nvSpPr>
        <p:spPr>
          <a:xfrm>
            <a:off x="838200" y="365125"/>
            <a:ext cx="10515600" cy="645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4000"/>
              <a:buFont typeface="Tahoma"/>
              <a:buNone/>
            </a:pPr>
            <a:r>
              <a:rPr lang="en-US" sz="4000" b="1" i="0" u="none" strike="noStrike" cap="none" dirty="0" err="1">
                <a:solidFill>
                  <a:schemeClr val="dk1"/>
                </a:solidFill>
                <a:latin typeface="Tahoma"/>
                <a:ea typeface="Tahoma"/>
                <a:cs typeface="Tahoma"/>
                <a:sym typeface="Tahoma"/>
              </a:rPr>
              <a:t>خطة</a:t>
            </a:r>
            <a:r>
              <a:rPr lang="en-US" sz="4000" b="1" i="0" u="none" strike="noStrike" cap="none" dirty="0">
                <a:solidFill>
                  <a:schemeClr val="dk1"/>
                </a:solidFill>
                <a:latin typeface="Tahoma"/>
                <a:ea typeface="Tahoma"/>
                <a:cs typeface="Tahoma"/>
                <a:sym typeface="Tahoma"/>
              </a:rPr>
              <a:t> </a:t>
            </a:r>
            <a:r>
              <a:rPr lang="en-US" sz="4000" b="1" i="0" u="none" strike="noStrike" cap="none" dirty="0" err="1">
                <a:solidFill>
                  <a:schemeClr val="dk1"/>
                </a:solidFill>
                <a:latin typeface="Tahoma"/>
                <a:ea typeface="Tahoma"/>
                <a:cs typeface="Tahoma"/>
                <a:sym typeface="Tahoma"/>
              </a:rPr>
              <a:t>الدرس</a:t>
            </a:r>
            <a:r>
              <a:rPr lang="en-US" sz="4000" b="1" i="0" u="none" strike="noStrike" cap="none" dirty="0">
                <a:solidFill>
                  <a:schemeClr val="dk1"/>
                </a:solidFill>
                <a:latin typeface="Tahoma"/>
                <a:ea typeface="Tahoma"/>
                <a:cs typeface="Tahoma"/>
                <a:sym typeface="Tahoma"/>
              </a:rPr>
              <a:t> )</a:t>
            </a:r>
            <a:r>
              <a:rPr lang="en-US" sz="4000" b="1" i="0" u="none" strike="noStrike" cap="none" dirty="0" err="1">
                <a:solidFill>
                  <a:schemeClr val="dk1"/>
                </a:solidFill>
                <a:latin typeface="Tahoma"/>
                <a:ea typeface="Tahoma"/>
                <a:cs typeface="Tahoma"/>
                <a:sym typeface="Tahoma"/>
              </a:rPr>
              <a:t>الصفحة</a:t>
            </a:r>
            <a:r>
              <a:rPr lang="ar-AE" sz="4000" b="1" i="0" u="none" strike="noStrike" cap="none" dirty="0">
                <a:solidFill>
                  <a:schemeClr val="dk1"/>
                </a:solidFill>
                <a:latin typeface="Tahoma"/>
                <a:ea typeface="Tahoma"/>
                <a:cs typeface="Tahoma"/>
                <a:sym typeface="Tahoma"/>
              </a:rPr>
              <a:t> </a:t>
            </a:r>
            <a:r>
              <a:rPr lang="ar-QA" sz="4000" b="1" i="0" u="none" strike="noStrike" cap="none">
                <a:solidFill>
                  <a:schemeClr val="dk1"/>
                </a:solidFill>
                <a:latin typeface="Tahoma"/>
                <a:ea typeface="Tahoma"/>
                <a:cs typeface="Tahoma"/>
                <a:sym typeface="Tahoma"/>
              </a:rPr>
              <a:t>3</a:t>
            </a:r>
            <a:r>
              <a:rPr lang="ar-AE" sz="4000" b="1" i="0" u="none" strike="noStrike" cap="none">
                <a:solidFill>
                  <a:schemeClr val="dk1"/>
                </a:solidFill>
                <a:latin typeface="Tahoma"/>
                <a:ea typeface="Tahoma"/>
                <a:cs typeface="Tahoma"/>
                <a:sym typeface="Tahoma"/>
              </a:rPr>
              <a:t>)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4124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D8818851-230F-1006-0E8F-D3529CAC6C36}"/>
            </a:ext>
          </a:extLst>
        </p:cNvPr>
        <p:cNvGrpSpPr/>
        <p:nvPr/>
      </p:nvGrpSpPr>
      <p:grpSpPr>
        <a:xfrm>
          <a:off x="0" y="0"/>
          <a:ext cx="0" cy="0"/>
          <a:chOff x="0" y="0"/>
          <a:chExt cx="0" cy="0"/>
        </a:xfrm>
      </p:grpSpPr>
      <p:sp>
        <p:nvSpPr>
          <p:cNvPr id="92" name="Google Shape;92;p1">
            <a:extLst>
              <a:ext uri="{FF2B5EF4-FFF2-40B4-BE49-F238E27FC236}">
                <a16:creationId xmlns:a16="http://schemas.microsoft.com/office/drawing/2014/main" id="{79AAFFDF-B2F5-ABC4-7FFF-A345F5B3CF3F}"/>
              </a:ext>
            </a:extLst>
          </p:cNvPr>
          <p:cNvSpPr txBox="1"/>
          <p:nvPr/>
        </p:nvSpPr>
        <p:spPr>
          <a:xfrm>
            <a:off x="6400800" y="3281856"/>
            <a:ext cx="4866300" cy="10158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6000"/>
              <a:buFont typeface="Arial"/>
              <a:buNone/>
            </a:pPr>
            <a:r>
              <a:rPr lang="ar-SA" sz="6000" b="1" i="0" u="none" strike="noStrike" cap="none" dirty="0">
                <a:solidFill>
                  <a:schemeClr val="lt1"/>
                </a:solidFill>
                <a:latin typeface="Tahoma"/>
                <a:ea typeface="Tahoma"/>
                <a:cs typeface="Tahoma"/>
                <a:sym typeface="Tahoma"/>
              </a:rPr>
              <a:t>اليوم 3</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4580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49E279B5-BF1C-EB8D-8CF7-A87BDF58DDFB}"/>
            </a:ext>
          </a:extLst>
        </p:cNvPr>
        <p:cNvGrpSpPr/>
        <p:nvPr/>
      </p:nvGrpSpPr>
      <p:grpSpPr>
        <a:xfrm>
          <a:off x="0" y="0"/>
          <a:ext cx="0" cy="0"/>
          <a:chOff x="0" y="0"/>
          <a:chExt cx="0" cy="0"/>
        </a:xfrm>
      </p:grpSpPr>
      <p:graphicFrame>
        <p:nvGraphicFramePr>
          <p:cNvPr id="103" name="Google Shape;103;g2ab54823706_0_1">
            <a:extLst>
              <a:ext uri="{FF2B5EF4-FFF2-40B4-BE49-F238E27FC236}">
                <a16:creationId xmlns:a16="http://schemas.microsoft.com/office/drawing/2014/main" id="{819822A3-5FC0-51FE-5F36-6F5981889297}"/>
              </a:ext>
            </a:extLst>
          </p:cNvPr>
          <p:cNvGraphicFramePr/>
          <p:nvPr>
            <p:extLst>
              <p:ext uri="{D42A27DB-BD31-4B8C-83A1-F6EECF244321}">
                <p14:modId xmlns:p14="http://schemas.microsoft.com/office/powerpoint/2010/main" val="3198999959"/>
              </p:ext>
            </p:extLst>
          </p:nvPr>
        </p:nvGraphicFramePr>
        <p:xfrm>
          <a:off x="729341" y="1276266"/>
          <a:ext cx="10515600" cy="4755025"/>
        </p:xfrm>
        <a:graphic>
          <a:graphicData uri="http://schemas.openxmlformats.org/drawingml/2006/table">
            <a:tbl>
              <a:tblPr>
                <a:noFill/>
                <a:tableStyleId>{8E18B075-52EB-446C-83C2-2FB5FFFC6E48}</a:tableStyleId>
              </a:tblPr>
              <a:tblGrid>
                <a:gridCol w="2919725">
                  <a:extLst>
                    <a:ext uri="{9D8B030D-6E8A-4147-A177-3AD203B41FA5}">
                      <a16:colId xmlns:a16="http://schemas.microsoft.com/office/drawing/2014/main" val="20000"/>
                    </a:ext>
                  </a:extLst>
                </a:gridCol>
                <a:gridCol w="6091925">
                  <a:extLst>
                    <a:ext uri="{9D8B030D-6E8A-4147-A177-3AD203B41FA5}">
                      <a16:colId xmlns:a16="http://schemas.microsoft.com/office/drawing/2014/main" val="20001"/>
                    </a:ext>
                  </a:extLst>
                </a:gridCol>
                <a:gridCol w="1503950">
                  <a:extLst>
                    <a:ext uri="{9D8B030D-6E8A-4147-A177-3AD203B41FA5}">
                      <a16:colId xmlns:a16="http://schemas.microsoft.com/office/drawing/2014/main" val="20002"/>
                    </a:ext>
                  </a:extLst>
                </a:gridCol>
              </a:tblGrid>
              <a:tr h="386400">
                <a:tc>
                  <a:txBody>
                    <a:bodyPr/>
                    <a:lstStyle/>
                    <a:p>
                      <a:pPr marL="0" marR="0" lvl="0" indent="0" algn="r" rtl="1">
                        <a:lnSpc>
                          <a:spcPct val="100000"/>
                        </a:lnSpc>
                        <a:spcBef>
                          <a:spcPts val="0"/>
                        </a:spcBef>
                        <a:spcAft>
                          <a:spcPts val="0"/>
                        </a:spcAft>
                        <a:buClr>
                          <a:srgbClr val="000000"/>
                        </a:buClr>
                        <a:buSzPts val="1200"/>
                        <a:buFont typeface="Arial"/>
                        <a:buNone/>
                      </a:pPr>
                      <a:r>
                        <a:rPr lang="en-US" sz="1200" b="1"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المواد/المتطلبات</a:t>
                      </a:r>
                      <a:endParaRPr sz="1200"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Calibri"/>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200"/>
                        <a:buFont typeface="Arial"/>
                        <a:buNone/>
                      </a:pPr>
                      <a:r>
                        <a:rPr lang="en-US" sz="1200" b="1"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Tahoma"/>
                        </a:rPr>
                        <a:t>نشاط</a:t>
                      </a:r>
                      <a:endParaRPr sz="1200" b="1"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200"/>
                        <a:buFont typeface="Arial"/>
                        <a:buNone/>
                      </a:pPr>
                      <a:r>
                        <a:rPr lang="en-US" sz="1200" b="1"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الوقت / المدة</a:t>
                      </a:r>
                      <a:endParaRPr sz="1200" u="none" strike="noStrike" cap="none">
                        <a:solidFill>
                          <a:srgbClr val="4F5AA7"/>
                        </a:solidFill>
                        <a:latin typeface="Tahoma" panose="020B0604030504040204" pitchFamily="34" charset="0"/>
                        <a:ea typeface="Tahoma" panose="020B0604030504040204" pitchFamily="34" charset="0"/>
                        <a:cs typeface="Tahoma" panose="020B0604030504040204" pitchFamily="34" charset="0"/>
                        <a:sym typeface="Calibri"/>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64900">
                <a:tc>
                  <a:txBody>
                    <a:bodyPr/>
                    <a:lstStyle/>
                    <a:p>
                      <a:pPr marL="0" marR="0" lvl="0" indent="0" algn="r" rtl="1">
                        <a:lnSpc>
                          <a:spcPct val="100000"/>
                        </a:lnSpc>
                        <a:spcBef>
                          <a:spcPts val="0"/>
                        </a:spcBef>
                        <a:spcAft>
                          <a:spcPts val="0"/>
                        </a:spcAft>
                        <a:buClr>
                          <a:srgbClr val="000000"/>
                        </a:buClr>
                        <a:buSzPts val="1100"/>
                        <a:buFont typeface="Arial"/>
                        <a:buNone/>
                      </a:pPr>
                      <a:r>
                        <a:rPr lang="en-US" sz="120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الكمبيوتر، الوصول إلى الإنترنت، الشاشة </a:t>
                      </a:r>
                      <a:endParaRPr sz="120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8100" marR="0" lvl="0" indent="0" algn="r" defTabSz="914400" rtl="1" eaLnBrk="1" fontAlgn="auto" latinLnBrk="0" hangingPunct="1">
                        <a:lnSpc>
                          <a:spcPct val="100000"/>
                        </a:lnSpc>
                        <a:spcBef>
                          <a:spcPts val="0"/>
                        </a:spcBef>
                        <a:spcAft>
                          <a:spcPts val="0"/>
                        </a:spcAft>
                        <a:buClr>
                          <a:srgbClr val="4F5AA7"/>
                        </a:buClr>
                        <a:buSzPts val="1200"/>
                        <a:buFont typeface="Tahoma"/>
                        <a:buNone/>
                        <a:tabLst/>
                        <a:defRPr/>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مراجعة كاملة للجلسة الأخيرة وتشجيع المشاركين على إلقاء نظرة دقيقة والتفكير في نموذج تعلم الآلة في المنزل إذا رغبوا بذلك من أجل تحسينه.</a:t>
                      </a:r>
                      <a:endParaRPr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200"/>
                        <a:buFont typeface="Arial"/>
                        <a:buNone/>
                      </a:pP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r>
                        <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15 دقيقة </a:t>
                      </a: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r>
                        <a:rPr lang="en-US"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a:t>
                      </a: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03725">
                <a:tc>
                  <a:txBody>
                    <a:bodyPr/>
                    <a:lstStyle/>
                    <a:p>
                      <a:pPr marL="0" marR="0" lvl="0" indent="0" algn="r" rtl="1">
                        <a:lnSpc>
                          <a:spcPct val="100000"/>
                        </a:lnSpc>
                        <a:spcBef>
                          <a:spcPts val="0"/>
                        </a:spcBef>
                        <a:spcAft>
                          <a:spcPts val="0"/>
                        </a:spcAft>
                        <a:buClr>
                          <a:schemeClr val="dk1"/>
                        </a:buClr>
                        <a:buSzPts val="1100"/>
                        <a:buFont typeface="Arial"/>
                        <a:buNone/>
                      </a:pPr>
                      <a:r>
                        <a:rPr lang="ar-AE"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الكمبيوتر، الوصول إلى الإنترنت، الشاشة</a:t>
                      </a:r>
                    </a:p>
                    <a:p>
                      <a:pPr marL="0" marR="0" lvl="0" indent="0" algn="r" rtl="1">
                        <a:lnSpc>
                          <a:spcPct val="100000"/>
                        </a:lnSpc>
                        <a:spcBef>
                          <a:spcPts val="0"/>
                        </a:spcBef>
                        <a:spcAft>
                          <a:spcPts val="0"/>
                        </a:spcAft>
                        <a:buClr>
                          <a:schemeClr val="dk1"/>
                        </a:buClr>
                        <a:buSzPts val="1100"/>
                        <a:buFont typeface="Arial"/>
                        <a:buNone/>
                      </a:pPr>
                      <a:endParaRPr lang="ar-AE"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chemeClr val="dk1"/>
                        </a:buClr>
                        <a:buSzPts val="1100"/>
                        <a:buFont typeface="Arial"/>
                        <a:buNone/>
                      </a:pPr>
                      <a:endParaRPr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r" rtl="1">
                        <a:spcBef>
                          <a:spcPts val="0"/>
                        </a:spcBef>
                        <a:spcAft>
                          <a:spcPts val="0"/>
                        </a:spcAft>
                        <a:buNone/>
                      </a:pPr>
                      <a:r>
                        <a:rPr lang="en-US" sz="1200" b="1"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عرض</a:t>
                      </a:r>
                      <a:r>
                        <a:rPr lang="en-US" sz="1200" b="1"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a:t>
                      </a:r>
                      <a:r>
                        <a:rPr lang="en-US" sz="1200" b="1" dirty="0" err="1">
                          <a:solidFill>
                            <a:srgbClr val="4F5AA7"/>
                          </a:solidFill>
                          <a:latin typeface="Tahoma" panose="020B0604030504040204" pitchFamily="34" charset="0"/>
                          <a:ea typeface="Tahoma" panose="020B0604030504040204" pitchFamily="34" charset="0"/>
                          <a:cs typeface="Tahoma" panose="020B0604030504040204" pitchFamily="34" charset="0"/>
                          <a:sym typeface="Tahoma"/>
                        </a:rPr>
                        <a:t>تقديمي</a:t>
                      </a:r>
                      <a:r>
                        <a:rPr lang="en-US" sz="1200" b="1"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a:t>
                      </a:r>
                      <a:endParaRPr lang="ar-AE" sz="1200" b="1"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تعريف المشاركين بالموضوع الجديد الذي سنناقشه في هذا اليوم من خلال بعض الأسئلة المبدئية.</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شرح كيف يمكن للأجهزة الإلكترونية معالجة البيانات واتخاذ القرارات.</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ما هي المتحكمات الدقيقة</a:t>
                      </a:r>
                      <a:r>
                        <a:rPr lang="ar-SA" sz="1200" dirty="0">
                          <a:solidFill>
                            <a:srgbClr val="4F5AA7"/>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Microcontrollers</a:t>
                      </a:r>
                      <a:r>
                        <a:rPr lang="ar-SA" sz="1200" dirty="0">
                          <a:solidFill>
                            <a:srgbClr val="4F5AA7"/>
                          </a:solidFill>
                          <a:latin typeface="Tahoma" panose="020B0604030504040204" pitchFamily="34" charset="0"/>
                          <a:ea typeface="Tahoma" panose="020B0604030504040204" pitchFamily="34" charset="0"/>
                          <a:cs typeface="Tahoma" panose="020B0604030504040204" pitchFamily="34" charset="0"/>
                        </a:rPr>
                        <a:t>)</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وكيف تعمل؟</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أمثلة من العالم الحقيقي عن المتحكمات الدقيقة العاملة وما هي الاختلافات الرئيسية بينها.</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ما هو المتحكم الدقيق الذي سنعمل عليه هذه المرة؟</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ما المقصود بالمستشعرات وما هي فائدتها؟</a:t>
                      </a:r>
                      <a:endPar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endParaRPr>
                    </a:p>
                    <a:p>
                      <a:pPr marL="228600" lvl="0" indent="-228600" algn="r" rtl="1">
                        <a:spcBef>
                          <a:spcPts val="0"/>
                        </a:spcBef>
                        <a:spcAft>
                          <a:spcPts val="0"/>
                        </a:spcAft>
                        <a:buFont typeface="+mj-lt"/>
                        <a:buAutoNum type="arabicPeriod"/>
                      </a:pPr>
                      <a:r>
                        <a:rPr lang="ar-QA" sz="1200" dirty="0">
                          <a:solidFill>
                            <a:srgbClr val="4F5AA7"/>
                          </a:solidFill>
                          <a:latin typeface="Tahoma" panose="020B0604030504040204" pitchFamily="34" charset="0"/>
                          <a:ea typeface="Tahoma" panose="020B0604030504040204" pitchFamily="34" charset="0"/>
                          <a:cs typeface="Tahoma" panose="020B0604030504040204" pitchFamily="34" charset="0"/>
                        </a:rPr>
                        <a:t>مثال من الحياة الواقعية حول مبدأ عمل باستخدام المتحكم الدقيق ميكروبِت</a:t>
                      </a:r>
                      <a:r>
                        <a:rPr lang="ar-SA" sz="1200" dirty="0">
                          <a:solidFill>
                            <a:srgbClr val="4F5AA7"/>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4F5AA7"/>
                          </a:solidFill>
                          <a:latin typeface="Tahoma" panose="020B0604030504040204" pitchFamily="34" charset="0"/>
                          <a:ea typeface="Tahoma" panose="020B0604030504040204" pitchFamily="34" charset="0"/>
                          <a:cs typeface="Tahoma" panose="020B0604030504040204" pitchFamily="34" charset="0"/>
                        </a:rPr>
                        <a:t>Microbit</a:t>
                      </a:r>
                      <a:r>
                        <a:rPr lang="ar-SA" sz="1200" dirty="0">
                          <a:solidFill>
                            <a:srgbClr val="4F5AA7"/>
                          </a:solidFill>
                          <a:latin typeface="Tahoma" panose="020B0604030504040204" pitchFamily="34" charset="0"/>
                          <a:ea typeface="Tahoma" panose="020B0604030504040204" pitchFamily="34" charset="0"/>
                          <a:cs typeface="Tahoma" panose="020B0604030504040204" pitchFamily="34" charset="0"/>
                        </a:rPr>
                        <a:t>)</a:t>
                      </a:r>
                      <a:r>
                        <a:rPr lang="en-US" sz="1200" dirty="0">
                          <a:solidFill>
                            <a:srgbClr val="4F5AA7"/>
                          </a:solidFill>
                          <a:latin typeface="Tahoma" panose="020B0604030504040204" pitchFamily="34" charset="0"/>
                          <a:ea typeface="Tahoma" panose="020B0604030504040204" pitchFamily="34" charset="0"/>
                          <a:cs typeface="Tahoma" panose="020B0604030504040204" pitchFamily="34" charset="0"/>
                        </a:rPr>
                        <a:t>.</a:t>
                      </a:r>
                      <a:endParaRPr lang="ar-AE" sz="1200"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200"/>
                        <a:buFont typeface="Arial"/>
                        <a:buNone/>
                      </a:pPr>
                      <a:r>
                        <a:rPr lang="ar-SA"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20</a:t>
                      </a:r>
                      <a:r>
                        <a:rPr lang="ar-QA"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rPr>
                        <a:t> دقيقة</a:t>
                      </a:r>
                      <a:endParaRPr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r" rtl="1">
                        <a:lnSpc>
                          <a:spcPct val="100000"/>
                        </a:lnSpc>
                        <a:spcBef>
                          <a:spcPts val="0"/>
                        </a:spcBef>
                        <a:spcAft>
                          <a:spcPts val="0"/>
                        </a:spcAft>
                        <a:buClr>
                          <a:srgbClr val="000000"/>
                        </a:buClr>
                        <a:buSzPts val="1200"/>
                        <a:buFont typeface="Arial"/>
                        <a:buNone/>
                      </a:pPr>
                      <a:endParaRPr lang="ar-AE" sz="1200" u="none" strike="noStrike" cap="none" dirty="0">
                        <a:solidFill>
                          <a:srgbClr val="4F5AA7"/>
                        </a:solidFill>
                        <a:latin typeface="Tahoma" panose="020B0604030504040204" pitchFamily="34" charset="0"/>
                        <a:ea typeface="Tahoma" panose="020B0604030504040204" pitchFamily="34" charset="0"/>
                        <a:cs typeface="Tahoma" panose="020B0604030504040204" pitchFamily="34" charset="0"/>
                        <a:sym typeface="Tahoma"/>
                      </a:endParaRPr>
                    </a:p>
                  </a:txBody>
                  <a:tcPr marL="95250" marR="95250" marT="9525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4" name="Google Shape;104;g2ab54823706_0_1">
            <a:extLst>
              <a:ext uri="{FF2B5EF4-FFF2-40B4-BE49-F238E27FC236}">
                <a16:creationId xmlns:a16="http://schemas.microsoft.com/office/drawing/2014/main" id="{E09F42F4-F254-F2CC-6C86-90C7383D5FB2}"/>
              </a:ext>
            </a:extLst>
          </p:cNvPr>
          <p:cNvSpPr txBox="1"/>
          <p:nvPr/>
        </p:nvSpPr>
        <p:spPr>
          <a:xfrm>
            <a:off x="838200" y="365125"/>
            <a:ext cx="10515600" cy="645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4000"/>
              <a:buFont typeface="Tahoma"/>
              <a:buNone/>
            </a:pPr>
            <a:r>
              <a:rPr lang="en-US" sz="4000" b="1" i="0" u="none" strike="noStrike" cap="none" dirty="0" err="1">
                <a:solidFill>
                  <a:schemeClr val="dk1"/>
                </a:solidFill>
                <a:latin typeface="Tahoma"/>
                <a:ea typeface="Tahoma"/>
                <a:cs typeface="Tahoma"/>
                <a:sym typeface="Tahoma"/>
              </a:rPr>
              <a:t>خطة</a:t>
            </a:r>
            <a:r>
              <a:rPr lang="en-US" sz="4000" b="1" i="0" u="none" strike="noStrike" cap="none" dirty="0">
                <a:solidFill>
                  <a:schemeClr val="dk1"/>
                </a:solidFill>
                <a:latin typeface="Tahoma"/>
                <a:ea typeface="Tahoma"/>
                <a:cs typeface="Tahoma"/>
                <a:sym typeface="Tahoma"/>
              </a:rPr>
              <a:t> </a:t>
            </a:r>
            <a:r>
              <a:rPr lang="en-US" sz="4000" b="1" i="0" u="none" strike="noStrike" cap="none" dirty="0" err="1">
                <a:solidFill>
                  <a:schemeClr val="dk1"/>
                </a:solidFill>
                <a:latin typeface="Tahoma"/>
                <a:ea typeface="Tahoma"/>
                <a:cs typeface="Tahoma"/>
                <a:sym typeface="Tahoma"/>
              </a:rPr>
              <a:t>الدرس</a:t>
            </a:r>
            <a:r>
              <a:rPr lang="en-US" sz="4000" b="1" i="0" u="none" strike="noStrike" cap="none" dirty="0">
                <a:solidFill>
                  <a:schemeClr val="dk1"/>
                </a:solidFill>
                <a:latin typeface="Tahoma"/>
                <a:ea typeface="Tahoma"/>
                <a:cs typeface="Tahoma"/>
                <a:sym typeface="Tahoma"/>
              </a:rPr>
              <a:t> )</a:t>
            </a:r>
            <a:r>
              <a:rPr lang="en-US" sz="4000" b="1" i="0" u="none" strike="noStrike" cap="none" dirty="0" err="1">
                <a:solidFill>
                  <a:schemeClr val="dk1"/>
                </a:solidFill>
                <a:latin typeface="Tahoma"/>
                <a:ea typeface="Tahoma"/>
                <a:cs typeface="Tahoma"/>
                <a:sym typeface="Tahoma"/>
              </a:rPr>
              <a:t>الصفحة</a:t>
            </a:r>
            <a:r>
              <a:rPr lang="ar-AE" sz="4000" b="1" i="0" u="none" strike="noStrike" cap="none" dirty="0">
                <a:solidFill>
                  <a:schemeClr val="dk1"/>
                </a:solidFill>
                <a:latin typeface="Tahoma"/>
                <a:ea typeface="Tahoma"/>
                <a:cs typeface="Tahoma"/>
                <a:sym typeface="Tahoma"/>
              </a:rPr>
              <a:t> 2)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5649974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1950</Words>
  <Application>Microsoft Office PowerPoint</Application>
  <PresentationFormat>Widescreen</PresentationFormat>
  <Paragraphs>235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Politica</vt:lpstr>
      <vt:lpstr>Tahoma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Microsoft Office User</dc:creator>
  <cp:lastModifiedBy>Zaid Abusini</cp:lastModifiedBy>
  <cp:revision>18</cp:revision>
  <dcterms:created xsi:type="dcterms:W3CDTF">2023-08-10T11:19:01Z</dcterms:created>
  <dcterms:modified xsi:type="dcterms:W3CDTF">2025-01-15T07:49:44Z</dcterms:modified>
</cp:coreProperties>
</file>