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Bebas Neue"/>
      <p:regular r:id="rId16"/>
    </p:embeddedFont>
    <p:embeddedFont>
      <p:font typeface="Montserrat Light"/>
      <p:regular r:id="rId17"/>
      <p:bold r:id="rId18"/>
      <p:italic r:id="rId19"/>
      <p:boldItalic r:id="rId20"/>
    </p:embeddedFont>
    <p:embeddedFont>
      <p:font typeface="Satisfy"/>
      <p:regular r:id="rId21"/>
    </p:embeddedFont>
    <p:embeddedFont>
      <p:font typeface="Luckiest Guy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boldItalic.fntdata"/><Relationship Id="rId11" Type="http://schemas.openxmlformats.org/officeDocument/2006/relationships/slide" Target="slides/slide7.xml"/><Relationship Id="rId22" Type="http://schemas.openxmlformats.org/officeDocument/2006/relationships/font" Target="fonts/LuckiestGuy-regular.fntdata"/><Relationship Id="rId10" Type="http://schemas.openxmlformats.org/officeDocument/2006/relationships/slide" Target="slides/slide6.xml"/><Relationship Id="rId21" Type="http://schemas.openxmlformats.org/officeDocument/2006/relationships/font" Target="fonts/Satisfy-regular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Light-regular.fntdata"/><Relationship Id="rId16" Type="http://schemas.openxmlformats.org/officeDocument/2006/relationships/font" Target="fonts/BebasNeue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Ligh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4c6498005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4c6498005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29253362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f29253362a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4c6498005_0_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4c6498005_0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hyperlink" Target="http://www.interamericano.edu.gt/" TargetMode="Externa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43174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5514974" y="1041400"/>
            <a:ext cx="621698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77050" y="3862186"/>
            <a:ext cx="485490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  <a:defRPr sz="2400">
                <a:solidFill>
                  <a:srgbClr val="D8D8D8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0"/>
            <a:ext cx="301466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0045" y="866372"/>
            <a:ext cx="4854908" cy="5991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0" name="Google Shape;50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1" name="Google Shape;51;p11"/>
          <p:cNvSpPr/>
          <p:nvPr/>
        </p:nvSpPr>
        <p:spPr>
          <a:xfrm>
            <a:off x="0" y="6191254"/>
            <a:ext cx="12192000" cy="681037"/>
          </a:xfrm>
          <a:prstGeom prst="rect">
            <a:avLst/>
          </a:prstGeom>
          <a:solidFill>
            <a:srgbClr val="0431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07613" y="6234115"/>
            <a:ext cx="551832" cy="68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/>
          <p:nvPr/>
        </p:nvSpPr>
        <p:spPr>
          <a:xfrm>
            <a:off x="0" y="5743576"/>
            <a:ext cx="12192000" cy="1128600"/>
          </a:xfrm>
          <a:prstGeom prst="rect">
            <a:avLst/>
          </a:prstGeom>
          <a:solidFill>
            <a:srgbClr val="0431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4972" y="258951"/>
            <a:ext cx="1971651" cy="4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2"/>
          <p:cNvSpPr txBox="1"/>
          <p:nvPr/>
        </p:nvSpPr>
        <p:spPr>
          <a:xfrm>
            <a:off x="137796" y="5813070"/>
            <a:ext cx="36087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T" sz="1000" u="sng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www.interamericano.edu.gt</a:t>
            </a:r>
            <a:endParaRPr sz="1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T"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11 Avenida 06-75, Interior 1 Zona 16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T"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Ciudad de Guatemala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T"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PBX: +502 2200-2990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07613" y="6234115"/>
            <a:ext cx="551832" cy="68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0" y="6191254"/>
            <a:ext cx="12192000" cy="681037"/>
          </a:xfrm>
          <a:prstGeom prst="rect">
            <a:avLst/>
          </a:prstGeom>
          <a:solidFill>
            <a:srgbClr val="0431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07613" y="6234115"/>
            <a:ext cx="551832" cy="68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415600" y="345900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solidFill>
            <a:srgbClr val="043174"/>
          </a:solidFill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"/>
              <a:buChar char="•"/>
              <a:def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ln cap="flat" cmpd="sng" w="9525">
            <a:solidFill>
              <a:srgbClr val="1A4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>
              <a:spcBef>
                <a:spcPts val="1000"/>
              </a:spcBef>
              <a:spcAft>
                <a:spcPts val="0"/>
              </a:spcAft>
              <a:buSzPts val="1900"/>
              <a:buFont typeface="Montserrat"/>
              <a:buChar char="•"/>
              <a:defRPr sz="19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415600" y="345900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212900" y="1536633"/>
            <a:ext cx="3609900" cy="4555200"/>
          </a:xfrm>
          <a:prstGeom prst="rect">
            <a:avLst/>
          </a:prstGeom>
          <a:solidFill>
            <a:srgbClr val="043174"/>
          </a:solidFill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"/>
              <a:buChar char="•"/>
              <a:def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T"/>
              <a:t>‹#›</a:t>
            </a:fld>
            <a:endParaRPr/>
          </a:p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8369100" y="1536633"/>
            <a:ext cx="3609900" cy="4555200"/>
          </a:xfrm>
          <a:prstGeom prst="rect">
            <a:avLst/>
          </a:prstGeom>
          <a:solidFill>
            <a:srgbClr val="043174"/>
          </a:solidFill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"/>
              <a:buChar char="•"/>
              <a:def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3" type="body"/>
          </p:nvPr>
        </p:nvSpPr>
        <p:spPr>
          <a:xfrm>
            <a:off x="4291000" y="1536633"/>
            <a:ext cx="3609900" cy="4555200"/>
          </a:xfrm>
          <a:prstGeom prst="rect">
            <a:avLst/>
          </a:prstGeom>
          <a:solidFill>
            <a:srgbClr val="A6ADBE"/>
          </a:solidFill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>
              <a:spcBef>
                <a:spcPts val="1000"/>
              </a:spcBef>
              <a:spcAft>
                <a:spcPts val="0"/>
              </a:spcAft>
              <a:buClr>
                <a:srgbClr val="1A4074"/>
              </a:buClr>
              <a:buSzPts val="1900"/>
              <a:buFont typeface="Montserrat"/>
              <a:buChar char="•"/>
              <a:defRPr sz="1900">
                <a:solidFill>
                  <a:srgbClr val="1A407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Clr>
                <a:srgbClr val="1A4074"/>
              </a:buClr>
              <a:buSzPts val="1600"/>
              <a:buFont typeface="Montserrat"/>
              <a:buChar char="•"/>
              <a:defRPr sz="1600">
                <a:solidFill>
                  <a:srgbClr val="1A407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Clr>
                <a:srgbClr val="1A4074"/>
              </a:buClr>
              <a:buSzPts val="1600"/>
              <a:buFont typeface="Montserrat"/>
              <a:buChar char="•"/>
              <a:defRPr sz="1600">
                <a:solidFill>
                  <a:srgbClr val="1A407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Clr>
                <a:srgbClr val="1A4074"/>
              </a:buClr>
              <a:buSzPts val="1600"/>
              <a:buFont typeface="Montserrat"/>
              <a:buChar char="•"/>
              <a:defRPr sz="1600">
                <a:solidFill>
                  <a:srgbClr val="1A407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Clr>
                <a:srgbClr val="1A4074"/>
              </a:buClr>
              <a:buSzPts val="1600"/>
              <a:buFont typeface="Montserrat"/>
              <a:buChar char="•"/>
              <a:defRPr sz="1600">
                <a:solidFill>
                  <a:srgbClr val="1A407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Clr>
                <a:srgbClr val="1A4074"/>
              </a:buClr>
              <a:buSzPts val="1600"/>
              <a:buFont typeface="Montserrat"/>
              <a:buChar char="•"/>
              <a:defRPr sz="1600">
                <a:solidFill>
                  <a:srgbClr val="1A407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Clr>
                <a:srgbClr val="1A4074"/>
              </a:buClr>
              <a:buSzPts val="1600"/>
              <a:buFont typeface="Montserrat"/>
              <a:buChar char="•"/>
              <a:defRPr sz="1600">
                <a:solidFill>
                  <a:srgbClr val="1A407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Clr>
                <a:srgbClr val="1A4074"/>
              </a:buClr>
              <a:buSzPts val="1600"/>
              <a:buFont typeface="Montserrat"/>
              <a:buChar char="•"/>
              <a:defRPr sz="1600">
                <a:solidFill>
                  <a:srgbClr val="1A407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Clr>
                <a:srgbClr val="1A4074"/>
              </a:buClr>
              <a:buSzPts val="1600"/>
              <a:buFont typeface="Montserrat"/>
              <a:buChar char="•"/>
              <a:defRPr sz="1600">
                <a:solidFill>
                  <a:srgbClr val="1A407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aphic 03">
  <p:cSld name="CUSTOM_6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 1">
  <p:cSld name="CAPTION_ONLY_1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8"/>
          <p:cNvPicPr preferRelativeResize="0"/>
          <p:nvPr/>
        </p:nvPicPr>
        <p:blipFill rotWithShape="1">
          <a:blip r:embed="rId2">
            <a:alphaModFix/>
          </a:blip>
          <a:srcRect b="0" l="0" r="0" t="35141"/>
          <a:stretch/>
        </p:blipFill>
        <p:spPr>
          <a:xfrm>
            <a:off x="-43200" y="-275133"/>
            <a:ext cx="12278400" cy="79638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T"/>
              <a:t>‹#›</a:t>
            </a:fld>
            <a:endParaRPr/>
          </a:p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707200" y="1662425"/>
            <a:ext cx="10589100" cy="4555200"/>
          </a:xfrm>
          <a:prstGeom prst="rect">
            <a:avLst/>
          </a:prstGeom>
          <a:solidFill>
            <a:srgbClr val="043174"/>
          </a:solidFill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"/>
              <a:buChar char="•"/>
              <a:def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•"/>
              <a:defRPr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type="title"/>
          </p:nvPr>
        </p:nvSpPr>
        <p:spPr>
          <a:xfrm>
            <a:off x="707200" y="376500"/>
            <a:ext cx="10589100" cy="854400"/>
          </a:xfrm>
          <a:prstGeom prst="rect">
            <a:avLst/>
          </a:prstGeom>
          <a:solidFill>
            <a:schemeClr val="lt1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/>
          <p:nvPr/>
        </p:nvSpPr>
        <p:spPr>
          <a:xfrm>
            <a:off x="0" y="-167"/>
            <a:ext cx="12192000" cy="3303300"/>
          </a:xfrm>
          <a:prstGeom prst="rect">
            <a:avLst/>
          </a:prstGeom>
          <a:solidFill>
            <a:srgbClr val="04317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9"/>
          <p:cNvSpPr txBox="1"/>
          <p:nvPr>
            <p:ph hasCustomPrompt="1" type="title"/>
          </p:nvPr>
        </p:nvSpPr>
        <p:spPr>
          <a:xfrm>
            <a:off x="415600" y="485067"/>
            <a:ext cx="11360700" cy="2618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Bebas Neue"/>
              <a:buNone/>
              <a:defRPr sz="20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Bebas Neue"/>
              <a:buNone/>
              <a:defRPr sz="20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Bebas Neue"/>
              <a:buNone/>
              <a:defRPr sz="20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Bebas Neue"/>
              <a:buNone/>
              <a:defRPr sz="20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Bebas Neue"/>
              <a:buNone/>
              <a:defRPr sz="20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Bebas Neue"/>
              <a:buNone/>
              <a:defRPr sz="20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Bebas Neue"/>
              <a:buNone/>
              <a:defRPr sz="20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Bebas Neue"/>
              <a:buNone/>
              <a:defRPr sz="20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0"/>
              <a:buFont typeface="Bebas Neue"/>
              <a:buNone/>
              <a:defRPr sz="20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415600" y="3303167"/>
            <a:ext cx="11360700" cy="173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 algn="ctr">
              <a:spcBef>
                <a:spcPts val="500"/>
              </a:spcBef>
              <a:spcAft>
                <a:spcPts val="0"/>
              </a:spcAft>
              <a:buSzPts val="24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rtl="0" algn="ctr">
              <a:spcBef>
                <a:spcPts val="500"/>
              </a:spcBef>
              <a:spcAft>
                <a:spcPts val="0"/>
              </a:spcAft>
              <a:buSzPts val="20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rtl="0" algn="ctr">
              <a:spcBef>
                <a:spcPts val="50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rtl="0" algn="ctr">
              <a:spcBef>
                <a:spcPts val="50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rtl="0" algn="ctr">
              <a:spcBef>
                <a:spcPts val="50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rtl="0" algn="ctr">
              <a:spcBef>
                <a:spcPts val="50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rtl="0" algn="ctr">
              <a:spcBef>
                <a:spcPts val="50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rtl="0" algn="ctr">
              <a:spcBef>
                <a:spcPts val="50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bg>
      <p:bgPr>
        <a:solidFill>
          <a:srgbClr val="043174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07613" y="6234115"/>
            <a:ext cx="551832" cy="68103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0"/>
          <p:cNvSpPr/>
          <p:nvPr/>
        </p:nvSpPr>
        <p:spPr>
          <a:xfrm>
            <a:off x="340518" y="219075"/>
            <a:ext cx="10775158" cy="64198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6200" rotWithShape="0" algn="tl" dir="2700000" dist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0"/>
          <p:cNvSpPr txBox="1"/>
          <p:nvPr>
            <p:ph type="title"/>
          </p:nvPr>
        </p:nvSpPr>
        <p:spPr>
          <a:xfrm>
            <a:off x="838200" y="365125"/>
            <a:ext cx="997743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" type="body"/>
          </p:nvPr>
        </p:nvSpPr>
        <p:spPr>
          <a:xfrm>
            <a:off x="838200" y="1928813"/>
            <a:ext cx="9977438" cy="4471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0" y="6191254"/>
            <a:ext cx="12192000" cy="681037"/>
          </a:xfrm>
          <a:prstGeom prst="rect">
            <a:avLst/>
          </a:prstGeom>
          <a:solidFill>
            <a:srgbClr val="0431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07613" y="6234115"/>
            <a:ext cx="551832" cy="68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5040312" y="714375"/>
            <a:ext cx="6618287" cy="4873625"/>
          </a:xfrm>
          <a:prstGeom prst="rect">
            <a:avLst/>
          </a:prstGeom>
          <a:solidFill>
            <a:srgbClr val="043174"/>
          </a:solidFill>
          <a:ln>
            <a:noFill/>
          </a:ln>
          <a:effectLst>
            <a:outerShdw blurRad="114300" rotWithShape="0" algn="tl" dir="27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97" name="Google Shape;9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07613" y="6234115"/>
            <a:ext cx="551832" cy="68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 1">
  <p:cSld name="CUSTOM_3_1">
    <p:bg>
      <p:bgPr>
        <a:solidFill>
          <a:srgbClr val="04367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/>
          <p:nvPr/>
        </p:nvSpPr>
        <p:spPr>
          <a:xfrm>
            <a:off x="330800" y="329367"/>
            <a:ext cx="11861100" cy="1494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A4074"/>
              </a:buClr>
              <a:buSzPts val="4400"/>
              <a:buNone/>
              <a:defRPr>
                <a:solidFill>
                  <a:srgbClr val="1A407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A4074"/>
              </a:buClr>
              <a:buSzPts val="1400"/>
              <a:buNone/>
              <a:defRPr>
                <a:solidFill>
                  <a:srgbClr val="1A407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A4074"/>
              </a:buClr>
              <a:buSzPts val="1400"/>
              <a:buNone/>
              <a:defRPr>
                <a:solidFill>
                  <a:srgbClr val="1A407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A4074"/>
              </a:buClr>
              <a:buSzPts val="1400"/>
              <a:buNone/>
              <a:defRPr>
                <a:solidFill>
                  <a:srgbClr val="1A407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A4074"/>
              </a:buClr>
              <a:buSzPts val="1400"/>
              <a:buNone/>
              <a:defRPr>
                <a:solidFill>
                  <a:srgbClr val="1A407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A4074"/>
              </a:buClr>
              <a:buSzPts val="1400"/>
              <a:buNone/>
              <a:defRPr>
                <a:solidFill>
                  <a:srgbClr val="1A407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A4074"/>
              </a:buClr>
              <a:buSzPts val="1400"/>
              <a:buNone/>
              <a:defRPr>
                <a:solidFill>
                  <a:srgbClr val="1A407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A4074"/>
              </a:buClr>
              <a:buSzPts val="1400"/>
              <a:buNone/>
              <a:defRPr>
                <a:solidFill>
                  <a:srgbClr val="1A407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A4074"/>
              </a:buClr>
              <a:buSzPts val="1400"/>
              <a:buNone/>
              <a:defRPr>
                <a:solidFill>
                  <a:srgbClr val="1A4074"/>
                </a:solidFill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1" type="body"/>
          </p:nvPr>
        </p:nvSpPr>
        <p:spPr>
          <a:xfrm>
            <a:off x="330800" y="2258867"/>
            <a:ext cx="11209500" cy="373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415600" y="2559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5" name="Google Shape;105;p23"/>
          <p:cNvSpPr/>
          <p:nvPr/>
        </p:nvSpPr>
        <p:spPr>
          <a:xfrm>
            <a:off x="-134967" y="-45000"/>
            <a:ext cx="550500" cy="6996000"/>
          </a:xfrm>
          <a:prstGeom prst="rect">
            <a:avLst/>
          </a:prstGeom>
          <a:solidFill>
            <a:srgbClr val="1A407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01">
  <p:cSld name="3_Blank">
    <p:bg>
      <p:bgPr>
        <a:solidFill>
          <a:srgbClr val="043174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07613" y="6234115"/>
            <a:ext cx="551832" cy="68103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0" y="0"/>
            <a:ext cx="4957763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6200" rotWithShape="0" algn="tl" dir="2700000" dist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5257799" y="365125"/>
            <a:ext cx="670164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5257799" y="1928813"/>
            <a:ext cx="6701645" cy="4471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02">
  <p:cSld name="4_Blank">
    <p:bg>
      <p:bgPr>
        <a:solidFill>
          <a:srgbClr val="043174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7234237" y="-21431"/>
            <a:ext cx="4957763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6200" rotWithShape="0" algn="tl" dir="2700000" dist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07613" y="6234115"/>
            <a:ext cx="551832" cy="68103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type="title"/>
          </p:nvPr>
        </p:nvSpPr>
        <p:spPr>
          <a:xfrm>
            <a:off x="314324" y="313135"/>
            <a:ext cx="670164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28609" y="1900238"/>
            <a:ext cx="6701645" cy="4471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ct 03" type="secHead">
  <p:cSld name="SECTION_HEADER">
    <p:bg>
      <p:bgPr>
        <a:solidFill>
          <a:srgbClr val="043174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1850" y="17488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1850" y="3184938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05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7"/>
          <p:cNvSpPr/>
          <p:nvPr/>
        </p:nvSpPr>
        <p:spPr>
          <a:xfrm>
            <a:off x="0" y="6191254"/>
            <a:ext cx="12192000" cy="681000"/>
          </a:xfrm>
          <a:prstGeom prst="rect">
            <a:avLst/>
          </a:prstGeom>
          <a:solidFill>
            <a:srgbClr val="0431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07613" y="6234115"/>
            <a:ext cx="551832" cy="68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07">
  <p:cSld name="1_Picture with 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839847" y="137975"/>
            <a:ext cx="111195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839821" y="2057400"/>
            <a:ext cx="107898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40" name="Google Shape;4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07613" y="6234115"/>
            <a:ext cx="551832" cy="68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" type="blank">
  <p:cSld name="BLANK">
    <p:bg>
      <p:bgPr>
        <a:solidFill>
          <a:srgbClr val="043174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07613" y="6234115"/>
            <a:ext cx="551832" cy="68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120488" y="52062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/>
          <p:nvPr/>
        </p:nvSpPr>
        <p:spPr>
          <a:xfrm>
            <a:off x="0" y="6191254"/>
            <a:ext cx="12192000" cy="681037"/>
          </a:xfrm>
          <a:prstGeom prst="rect">
            <a:avLst/>
          </a:prstGeom>
          <a:solidFill>
            <a:srgbClr val="0431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07613" y="6234115"/>
            <a:ext cx="551832" cy="68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microbit.org/es-es/get-started/features/overview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makecode.microbit.org/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/>
        </p:nvSpPr>
        <p:spPr>
          <a:xfrm>
            <a:off x="1350050" y="797100"/>
            <a:ext cx="9515100" cy="20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T" sz="5000">
                <a:solidFill>
                  <a:srgbClr val="0B5394"/>
                </a:solidFill>
                <a:latin typeface="Luckiest Guy"/>
                <a:ea typeface="Luckiest Guy"/>
                <a:cs typeface="Luckiest Guy"/>
                <a:sym typeface="Luckiest Guy"/>
              </a:rPr>
              <a:t>FAB LAB PROJECT </a:t>
            </a:r>
            <a:endParaRPr sz="5000">
              <a:solidFill>
                <a:srgbClr val="0B5394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T" sz="5000">
                <a:solidFill>
                  <a:srgbClr val="0B5394"/>
                </a:solidFill>
                <a:latin typeface="Luckiest Guy"/>
                <a:ea typeface="Luckiest Guy"/>
                <a:cs typeface="Luckiest Guy"/>
                <a:sym typeface="Luckiest Guy"/>
              </a:rPr>
              <a:t>5TH GRADERS</a:t>
            </a:r>
            <a:endParaRPr sz="5000">
              <a:solidFill>
                <a:srgbClr val="0B5394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111" name="Google Shape;111;p24" title="IMG_20260323_17232238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1750" y="566651"/>
            <a:ext cx="4052148" cy="540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4"/>
          <p:cNvSpPr txBox="1"/>
          <p:nvPr/>
        </p:nvSpPr>
        <p:spPr>
          <a:xfrm>
            <a:off x="1314150" y="2466725"/>
            <a:ext cx="5367900" cy="28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T" sz="2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Introduction to the Microbit world</a:t>
            </a:r>
            <a:endParaRPr sz="28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4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T" sz="2800">
                <a:solidFill>
                  <a:srgbClr val="A6ADBE"/>
                </a:solidFill>
                <a:latin typeface="Bebas Neue"/>
                <a:ea typeface="Bebas Neue"/>
                <a:cs typeface="Bebas Neue"/>
                <a:sym typeface="Bebas Neue"/>
              </a:rPr>
              <a:t>Technology</a:t>
            </a:r>
            <a:r>
              <a:rPr lang="en-GT" sz="2800">
                <a:solidFill>
                  <a:srgbClr val="A6ADBE"/>
                </a:solidFill>
                <a:latin typeface="Bebas Neue"/>
                <a:ea typeface="Bebas Neue"/>
                <a:cs typeface="Bebas Neue"/>
                <a:sym typeface="Bebas Neue"/>
              </a:rPr>
              <a:t> teacher: Paola Mancilla</a:t>
            </a:r>
            <a:endParaRPr sz="2800">
              <a:solidFill>
                <a:srgbClr val="A6ADBE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T" sz="2800">
                <a:solidFill>
                  <a:srgbClr val="A6ADBE"/>
                </a:solidFill>
                <a:latin typeface="Bebas Neue"/>
                <a:ea typeface="Bebas Neue"/>
                <a:cs typeface="Bebas Neue"/>
                <a:sym typeface="Bebas Neue"/>
              </a:rPr>
              <a:t>FAB LAB Teacher: Pamela González</a:t>
            </a:r>
            <a:endParaRPr sz="2800">
              <a:solidFill>
                <a:srgbClr val="A6ADBE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725" y="565275"/>
            <a:ext cx="11466699" cy="528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298150" y="834700"/>
            <a:ext cx="6328200" cy="101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T">
                <a:solidFill>
                  <a:srgbClr val="0B5394"/>
                </a:solidFill>
                <a:latin typeface="Bebas Neue"/>
                <a:ea typeface="Bebas Neue"/>
                <a:cs typeface="Bebas Neue"/>
                <a:sym typeface="Bebas Neue"/>
              </a:rPr>
              <a:t>Click to open the following link </a:t>
            </a:r>
            <a:endParaRPr>
              <a:solidFill>
                <a:srgbClr val="0B539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descr="Active Link Icon (proporcionada por Getty Images)" id="123" name="Google Shape;123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1350" y="674562"/>
            <a:ext cx="1338173" cy="1338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9200" y="2012736"/>
            <a:ext cx="10274358" cy="4540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0" cy="629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/>
        </p:nvSpPr>
        <p:spPr>
          <a:xfrm>
            <a:off x="366100" y="657275"/>
            <a:ext cx="8675400" cy="3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/>
        </p:nvSpPr>
        <p:spPr>
          <a:xfrm>
            <a:off x="1615000" y="1075575"/>
            <a:ext cx="86505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44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input.onGesture(</a:t>
            </a:r>
            <a:r>
              <a:rPr lang="en-GT" sz="1450">
                <a:solidFill>
                  <a:srgbClr val="008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Gesture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T" sz="1450">
                <a:solidFill>
                  <a:srgbClr val="008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Shake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T" sz="1450">
                <a:solidFill>
                  <a:srgbClr val="0000F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() {</a:t>
            </a:r>
            <a:endParaRPr sz="1450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44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fuerza = input.acceleration(</a:t>
            </a:r>
            <a:r>
              <a:rPr lang="en-GT" sz="1450">
                <a:solidFill>
                  <a:srgbClr val="008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Dimension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T" sz="1450">
                <a:solidFill>
                  <a:srgbClr val="008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Strength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44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T" sz="1450">
                <a:solidFill>
                  <a:srgbClr val="0000F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(fuerza &lt; </a:t>
            </a:r>
            <a:r>
              <a:rPr lang="en-GT" sz="1450">
                <a:solidFill>
                  <a:srgbClr val="098658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1000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1450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44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    basic.showIcon(</a:t>
            </a:r>
            <a:r>
              <a:rPr lang="en-GT" sz="1450">
                <a:solidFill>
                  <a:srgbClr val="008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IconNames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T" sz="1450">
                <a:solidFill>
                  <a:srgbClr val="008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Heart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44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} </a:t>
            </a:r>
            <a:r>
              <a:rPr lang="en-GT" sz="1450">
                <a:solidFill>
                  <a:srgbClr val="0000F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T" sz="1450">
                <a:solidFill>
                  <a:srgbClr val="0000F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(fuerza &gt;= </a:t>
            </a:r>
            <a:r>
              <a:rPr lang="en-GT" sz="1450">
                <a:solidFill>
                  <a:srgbClr val="098658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1000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&amp;&amp; fuerza &lt; </a:t>
            </a:r>
            <a:r>
              <a:rPr lang="en-GT" sz="1450">
                <a:solidFill>
                  <a:srgbClr val="098658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2000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1450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44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    basic.showIcon(</a:t>
            </a:r>
            <a:r>
              <a:rPr lang="en-GT" sz="1450">
                <a:solidFill>
                  <a:srgbClr val="008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IconNames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T" sz="1450">
                <a:solidFill>
                  <a:srgbClr val="008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Happy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44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} </a:t>
            </a:r>
            <a:r>
              <a:rPr lang="en-GT" sz="1450">
                <a:solidFill>
                  <a:srgbClr val="0000F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450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44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    music.playTone(</a:t>
            </a:r>
            <a:r>
              <a:rPr lang="en-GT" sz="1450">
                <a:solidFill>
                  <a:srgbClr val="098658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988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, music.beat(</a:t>
            </a:r>
            <a:r>
              <a:rPr lang="en-GT" sz="1450">
                <a:solidFill>
                  <a:srgbClr val="008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BeatFraction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T" sz="1450">
                <a:solidFill>
                  <a:srgbClr val="00808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Whole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))</a:t>
            </a:r>
            <a:endParaRPr sz="1450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44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450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44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})</a:t>
            </a:r>
            <a:endParaRPr sz="1450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44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T" sz="1450">
                <a:solidFill>
                  <a:srgbClr val="0000FF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let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fuerza = </a:t>
            </a:r>
            <a:r>
              <a:rPr lang="en-GT" sz="1450">
                <a:solidFill>
                  <a:srgbClr val="098658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450">
              <a:solidFill>
                <a:srgbClr val="098658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44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basic.showString(</a:t>
            </a:r>
            <a:r>
              <a:rPr lang="en-GT" sz="1450">
                <a:solidFill>
                  <a:srgbClr val="A31515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"Pamela"</a:t>
            </a:r>
            <a:r>
              <a:rPr lang="en-GT" sz="14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50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