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9" r:id="rId7"/>
    <p:sldId id="261" r:id="rId8"/>
    <p:sldId id="262" r:id="rId9"/>
    <p:sldId id="263" r:id="rId10"/>
    <p:sldId id="260" r:id="rId11"/>
  </p:sldIdLst>
  <p:sldSz cx="12192000" cy="6858000"/>
  <p:notesSz cx="6858000" cy="9144000"/>
  <p:embeddedFontLst>
    <p:embeddedFont>
      <p:font typeface="Politica" panose="02000506060000020004" pitchFamily="2" charset="0"/>
      <p:regular r:id="rId13"/>
      <p:bold r:id="rId14"/>
      <p:italic r:id="rId15"/>
      <p:boldItalic r:id="rId16"/>
    </p:embeddedFont>
    <p:embeddedFont>
      <p:font typeface="POLITICA-BLACK" panose="00000A00000000000000" pitchFamily="50" charset="0"/>
      <p:bold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20" roundtripDataSignature="AMtx7miPqfM+hs5YnQAMkUj7sV02cj/d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1BDBFF-36CA-3543-9486-1FA94FA74674}" v="2" dt="2026-04-13T04:28:42.243"/>
  </p1510:revLst>
</p1510:revInfo>
</file>

<file path=ppt/tableStyles.xml><?xml version="1.0" encoding="utf-8"?>
<a:tblStyleLst xmlns:a="http://schemas.openxmlformats.org/drawingml/2006/main" def="{13AA6FDE-2339-4D82-9DA9-7FB0588FFEBC}">
  <a:tblStyle styleId="{13AA6FDE-2339-4D82-9DA9-7FB0588FFEB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65"/>
    <p:restoredTop sz="94694"/>
  </p:normalViewPr>
  <p:slideViewPr>
    <p:cSldViewPr snapToGrid="0">
      <p:cViewPr varScale="1">
        <p:scale>
          <a:sx n="96" d="100"/>
          <a:sy n="96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2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11e8276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g3611e8276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B8DD1E24-D8E6-CD9C-71ED-2DCEF1261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11e8276cd_0_0:notes">
            <a:extLst>
              <a:ext uri="{FF2B5EF4-FFF2-40B4-BE49-F238E27FC236}">
                <a16:creationId xmlns:a16="http://schemas.microsoft.com/office/drawing/2014/main" id="{52EA6BAC-FCDE-9DCD-3AD2-F6EB774C01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g3611e8276cd_0_0:notes">
            <a:extLst>
              <a:ext uri="{FF2B5EF4-FFF2-40B4-BE49-F238E27FC236}">
                <a16:creationId xmlns:a16="http://schemas.microsoft.com/office/drawing/2014/main" id="{472B53D5-2361-A1E2-0F67-8CC8A4D9F1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95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4E702C19-B828-06BB-82AF-CF37316E2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11e8276cd_0_0:notes">
            <a:extLst>
              <a:ext uri="{FF2B5EF4-FFF2-40B4-BE49-F238E27FC236}">
                <a16:creationId xmlns:a16="http://schemas.microsoft.com/office/drawing/2014/main" id="{05DCCF53-BE3C-35D4-FA4B-A102539941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g3611e8276cd_0_0:notes">
            <a:extLst>
              <a:ext uri="{FF2B5EF4-FFF2-40B4-BE49-F238E27FC236}">
                <a16:creationId xmlns:a16="http://schemas.microsoft.com/office/drawing/2014/main" id="{6397F80C-6889-82C3-4853-1BACB53AA0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3150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A7DEB13A-39A8-FE4C-E6A3-34E0FE0AC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11e8276cd_0_0:notes">
            <a:extLst>
              <a:ext uri="{FF2B5EF4-FFF2-40B4-BE49-F238E27FC236}">
                <a16:creationId xmlns:a16="http://schemas.microsoft.com/office/drawing/2014/main" id="{86B221B9-23A1-3BC4-FD18-D9FA440E5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g3611e8276cd_0_0:notes">
            <a:extLst>
              <a:ext uri="{FF2B5EF4-FFF2-40B4-BE49-F238E27FC236}">
                <a16:creationId xmlns:a16="http://schemas.microsoft.com/office/drawing/2014/main" id="{2344626F-0319-9C98-354A-8FC6E60078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1802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673"/>
            <a:ext cx="12191996" cy="685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/>
          <p:nvPr/>
        </p:nvSpPr>
        <p:spPr>
          <a:xfrm>
            <a:off x="8287265" y="5750011"/>
            <a:ext cx="2323069" cy="518984"/>
          </a:xfrm>
          <a:prstGeom prst="rect">
            <a:avLst/>
          </a:prstGeom>
          <a:solidFill>
            <a:srgbClr val="4858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7"/>
          <p:cNvSpPr txBox="1"/>
          <p:nvPr/>
        </p:nvSpPr>
        <p:spPr>
          <a:xfrm>
            <a:off x="8583826" y="5824151"/>
            <a:ext cx="20265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www.studio5.qa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8"/>
          <p:cNvPicPr preferRelativeResize="0"/>
          <p:nvPr/>
        </p:nvPicPr>
        <p:blipFill rotWithShape="1">
          <a:blip r:embed="rId2">
            <a:alphaModFix/>
          </a:blip>
          <a:srcRect l="19" r="28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>
            <a:off x="10544050" y="6043200"/>
            <a:ext cx="1338600" cy="678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8"/>
          <p:cNvPicPr preferRelativeResize="0"/>
          <p:nvPr/>
        </p:nvPicPr>
        <p:blipFill rotWithShape="1">
          <a:blip r:embed="rId3">
            <a:alphaModFix/>
          </a:blip>
          <a:srcRect l="72994"/>
          <a:stretch/>
        </p:blipFill>
        <p:spPr>
          <a:xfrm>
            <a:off x="10643130" y="6168300"/>
            <a:ext cx="1168575" cy="462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9"/>
          <p:cNvPicPr preferRelativeResize="0"/>
          <p:nvPr/>
        </p:nvPicPr>
        <p:blipFill rotWithShape="1">
          <a:blip r:embed="rId2">
            <a:alphaModFix/>
          </a:blip>
          <a:srcRect l="24" r="24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73"/>
            <a:ext cx="12191999" cy="685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73"/>
            <a:ext cx="12191998" cy="685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673"/>
            <a:ext cx="12191998" cy="685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673"/>
            <a:ext cx="12191996" cy="685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495960-0E9B-B110-FC11-EA03C847B66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422464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Classification: Public - عام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/>
        </p:nvSpPr>
        <p:spPr>
          <a:xfrm>
            <a:off x="7235688" y="2222881"/>
            <a:ext cx="439681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QA" sz="4000" b="1" dirty="0">
                <a:solidFill>
                  <a:schemeClr val="bg1"/>
                </a:solidFill>
                <a:latin typeface="Politica" panose="02000506060000020004" pitchFamily="2" charset="0"/>
              </a:rPr>
              <a:t>Digital Economy Coders</a:t>
            </a:r>
            <a:endParaRPr lang="en-QA" altLang="en-QA" sz="4000" b="1" dirty="0">
              <a:solidFill>
                <a:schemeClr val="bg1"/>
              </a:solidFill>
              <a:latin typeface="Politica" panose="02000506060000020004" pitchFamily="2" charset="0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4099205" y="4239525"/>
            <a:ext cx="74571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3400" b="0" i="0" u="none" strike="noStrike" cap="none">
                <a:solidFill>
                  <a:schemeClr val="lt1"/>
                </a:solidFill>
                <a:latin typeface="Politica"/>
                <a:ea typeface="Tahoma"/>
                <a:cs typeface="Tahoma"/>
                <a:sym typeface="Tahoma"/>
              </a:rPr>
              <a:t>—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3400" b="0" i="0" u="none" strike="noStrike" cap="none">
                <a:solidFill>
                  <a:schemeClr val="lt1"/>
                </a:solidFill>
                <a:latin typeface="Politica"/>
                <a:ea typeface="Tahoma"/>
                <a:cs typeface="Tahoma"/>
                <a:sym typeface="Tahoma"/>
              </a:rPr>
              <a:t>Lesson Plan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397093" y="176534"/>
            <a:ext cx="5276700" cy="55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r>
              <a:rPr lang="en-US" sz="2000" b="1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Digital Economy Coders</a:t>
            </a:r>
          </a:p>
        </p:txBody>
      </p:sp>
      <p:grpSp>
        <p:nvGrpSpPr>
          <p:cNvPr id="103" name="Google Shape;103;p2"/>
          <p:cNvGrpSpPr/>
          <p:nvPr/>
        </p:nvGrpSpPr>
        <p:grpSpPr>
          <a:xfrm>
            <a:off x="397094" y="220189"/>
            <a:ext cx="11385113" cy="494653"/>
            <a:chOff x="0" y="-1"/>
            <a:chExt cx="8070978" cy="494651"/>
          </a:xfrm>
        </p:grpSpPr>
        <p:cxnSp>
          <p:nvCxnSpPr>
            <p:cNvPr id="104" name="Google Shape;104;p2"/>
            <p:cNvCxnSpPr/>
            <p:nvPr/>
          </p:nvCxnSpPr>
          <p:spPr>
            <a:xfrm>
              <a:off x="0" y="-1"/>
              <a:ext cx="8070978" cy="1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" name="Google Shape;105;p2"/>
            <p:cNvCxnSpPr/>
            <p:nvPr/>
          </p:nvCxnSpPr>
          <p:spPr>
            <a:xfrm>
              <a:off x="0" y="494649"/>
              <a:ext cx="8070978" cy="1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06" name="Google Shape;106;p2"/>
          <p:cNvSpPr txBox="1"/>
          <p:nvPr/>
        </p:nvSpPr>
        <p:spPr>
          <a:xfrm>
            <a:off x="7913069" y="176400"/>
            <a:ext cx="3869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Lesson Plan</a:t>
            </a:r>
            <a:endParaRPr sz="2000" b="0" i="0" u="none" strike="noStrike" cap="none" dirty="0">
              <a:solidFill>
                <a:srgbClr val="000000"/>
              </a:solidFill>
              <a:latin typeface="Politica" panose="02000506060000020004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496402" y="875900"/>
            <a:ext cx="22137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F5AA7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ZONE: </a:t>
            </a:r>
            <a:r>
              <a:rPr lang="en-US" sz="1400" b="0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Software Zone</a:t>
            </a:r>
          </a:p>
        </p:txBody>
      </p:sp>
      <p:sp>
        <p:nvSpPr>
          <p:cNvPr id="108" name="Google Shape;108;p2"/>
          <p:cNvSpPr txBox="1"/>
          <p:nvPr/>
        </p:nvSpPr>
        <p:spPr>
          <a:xfrm>
            <a:off x="2660905" y="875892"/>
            <a:ext cx="15363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F5AA7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AGE: </a:t>
            </a:r>
            <a:r>
              <a:rPr lang="en-US" sz="1400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11</a:t>
            </a:r>
            <a:r>
              <a:rPr lang="en-US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-14</a:t>
            </a:r>
            <a:endParaRPr lang="en-US" sz="1400" i="0" u="none" strike="noStrike" cap="none" dirty="0">
              <a:solidFill>
                <a:srgbClr val="4F5AA7"/>
              </a:solidFill>
              <a:latin typeface="Politica"/>
              <a:ea typeface="Tahoma"/>
              <a:cs typeface="Tahoma"/>
              <a:sym typeface="Tahoma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4197096" y="875892"/>
            <a:ext cx="646160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lnSpc>
                <a:spcPct val="150000"/>
              </a:lnSpc>
              <a:buSzPts val="1400"/>
            </a:pPr>
            <a:r>
              <a:rPr lang="en-US" sz="1400" b="1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EQUIPMENT </a:t>
            </a:r>
            <a:r>
              <a:rPr lang="en-US" sz="1400" b="0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: </a:t>
            </a:r>
            <a:r>
              <a:rPr lang="en-US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Computer, Internet access</a:t>
            </a:r>
            <a:endParaRPr lang="en-US" dirty="0">
              <a:solidFill>
                <a:srgbClr val="4F5AA7"/>
              </a:solidFill>
              <a:latin typeface="Politica"/>
              <a:ea typeface="Tahoma"/>
              <a:cs typeface="Tahoma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496390" y="1617862"/>
            <a:ext cx="46335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DESCRIPTION: </a:t>
            </a:r>
            <a:endParaRPr lang="en-US" sz="1200" b="1" i="0" u="none" strike="noStrike" cap="none" dirty="0">
              <a:solidFill>
                <a:srgbClr val="000000"/>
              </a:solidFill>
              <a:latin typeface="Politica"/>
              <a:ea typeface="Tahoma"/>
              <a:cs typeface="Tahoma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</a:rPr>
              <a:t>A 4-session online workshop focused on mobile app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</a:rPr>
              <a:t>development and financial literacy using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</a:rPr>
              <a:t>Thunkable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</a:rPr>
              <a:t>. The experience will be hands on and project based, guiding participants to design, build, and present a fully functional personal finance app covering real-world concepts in budgeting, savings tracking, and economic decision-making through block-based coding.</a:t>
            </a:r>
            <a:endParaRPr lang="en-US" sz="1200" dirty="0">
              <a:solidFill>
                <a:srgbClr val="4F5AA7"/>
              </a:solidFill>
              <a:latin typeface="Politica"/>
              <a:ea typeface="Tahoma"/>
              <a:cs typeface="Tahoma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6066315" y="1617862"/>
            <a:ext cx="56073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39700" marR="0" lvl="2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LEARNING OBJECTIVES:</a:t>
            </a:r>
            <a:br>
              <a:rPr lang="en-US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By the end of the Module, participants will:</a:t>
            </a:r>
          </a:p>
          <a:p>
            <a:pPr marL="425450" lvl="3" indent="-285750">
              <a:lnSpc>
                <a:spcPct val="15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App Development: Build and present a fully functional mobile app using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Thunkable's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 block-based programming environment.</a:t>
            </a:r>
          </a:p>
          <a:p>
            <a:pPr marL="425450" lvl="3" indent="-285750">
              <a:lnSpc>
                <a:spcPct val="15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Computational Thinking: Apply programming logic including  variables, conditionals, and data storage to solve real problems.</a:t>
            </a:r>
          </a:p>
          <a:p>
            <a:pPr marL="425450" lvl="3" indent="-285750">
              <a:lnSpc>
                <a:spcPct val="150000"/>
              </a:lnSpc>
              <a:buSzPts val="1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Financial Literacy: Understand core personal finance concepts by building a live budgeting and savings tracking tool.</a:t>
            </a:r>
          </a:p>
        </p:txBody>
      </p:sp>
      <p:sp>
        <p:nvSpPr>
          <p:cNvPr id="4" name="Google Shape;109;p2">
            <a:extLst>
              <a:ext uri="{FF2B5EF4-FFF2-40B4-BE49-F238E27FC236}">
                <a16:creationId xmlns:a16="http://schemas.microsoft.com/office/drawing/2014/main" id="{F9360A05-53C2-027A-62FA-862C2FC2A0B7}"/>
              </a:ext>
            </a:extLst>
          </p:cNvPr>
          <p:cNvSpPr txBox="1"/>
          <p:nvPr/>
        </p:nvSpPr>
        <p:spPr>
          <a:xfrm>
            <a:off x="10658704" y="875892"/>
            <a:ext cx="170410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>
              <a:lnSpc>
                <a:spcPct val="150000"/>
              </a:lnSpc>
              <a:buSzPts val="1400"/>
            </a:pPr>
            <a:r>
              <a:rPr lang="en-US" sz="1400" b="1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MODULE </a:t>
            </a:r>
            <a:r>
              <a:rPr lang="en-US" sz="1400" b="0" i="0" u="none" strike="noStrike" cap="none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: 4</a:t>
            </a:r>
            <a:r>
              <a:rPr lang="en-US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h</a:t>
            </a:r>
            <a:endParaRPr lang="en-US" dirty="0">
              <a:solidFill>
                <a:srgbClr val="4F5AA7"/>
              </a:solidFill>
              <a:latin typeface="Politica"/>
              <a:ea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g3611e8276cd_0_0"/>
          <p:cNvGraphicFramePr/>
          <p:nvPr>
            <p:extLst>
              <p:ext uri="{D42A27DB-BD31-4B8C-83A1-F6EECF244321}">
                <p14:modId xmlns:p14="http://schemas.microsoft.com/office/powerpoint/2010/main" val="1664519241"/>
              </p:ext>
            </p:extLst>
          </p:nvPr>
        </p:nvGraphicFramePr>
        <p:xfrm>
          <a:off x="420985" y="791058"/>
          <a:ext cx="11350050" cy="4724218"/>
        </p:xfrm>
        <a:graphic>
          <a:graphicData uri="http://schemas.openxmlformats.org/drawingml/2006/table">
            <a:tbl>
              <a:tblPr>
                <a:noFill/>
                <a:tableStyleId>{13AA6FDE-2339-4D82-9DA9-7FB0588FFEBC}</a:tableStyleId>
              </a:tblPr>
              <a:tblGrid>
                <a:gridCol w="1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3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DURATION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ACTIVITY</a:t>
                      </a:r>
                      <a:endParaRPr sz="1200" b="1" i="0" u="none" strike="noStrike" cap="none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MATERIALS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10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Introduction to Studio 5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Today’s Agenda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Learning Objectives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Qatar Vision 2030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10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Introduction to Programming.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Show an inspirational video about coding.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What are we doing in this program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Introduction to </a:t>
                      </a:r>
                      <a:r>
                        <a:rPr lang="en-US" sz="1200" b="0" i="0" u="none" strike="noStrike" cap="none" dirty="0" err="1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Thunkable</a:t>
                      </a: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 platform</a:t>
                      </a:r>
                    </a:p>
                    <a:p>
                      <a:pPr>
                        <a:buNone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30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Show participants how to create a project.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Introduce participants to the design interface of </a:t>
                      </a:r>
                      <a:r>
                        <a:rPr lang="en-US" sz="1200" b="0" i="0" u="none" strike="noStrike" cap="none" dirty="0" err="1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Thunkable</a:t>
                      </a: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Start creating the fist screen UI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  <a:p>
                      <a:pPr>
                        <a:buNone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603253"/>
                  </a:ext>
                </a:extLst>
              </a:tr>
              <a:tr h="8773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5 mins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Sharing results, ask participants to share screenshots in the chat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17599"/>
                  </a:ext>
                </a:extLst>
              </a:tr>
            </a:tbl>
          </a:graphicData>
        </a:graphic>
      </p:graphicFrame>
      <p:grpSp>
        <p:nvGrpSpPr>
          <p:cNvPr id="128" name="Google Shape;128;g3611e8276cd_0_0"/>
          <p:cNvGrpSpPr/>
          <p:nvPr/>
        </p:nvGrpSpPr>
        <p:grpSpPr>
          <a:xfrm>
            <a:off x="397094" y="220189"/>
            <a:ext cx="11384812" cy="494650"/>
            <a:chOff x="0" y="-1"/>
            <a:chExt cx="8070900" cy="494650"/>
          </a:xfrm>
        </p:grpSpPr>
        <p:cxnSp>
          <p:nvCxnSpPr>
            <p:cNvPr id="129" name="Google Shape;129;g3611e8276cd_0_0"/>
            <p:cNvCxnSpPr/>
            <p:nvPr/>
          </p:nvCxnSpPr>
          <p:spPr>
            <a:xfrm>
              <a:off x="0" y="-1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g3611e8276cd_0_0"/>
            <p:cNvCxnSpPr/>
            <p:nvPr/>
          </p:nvCxnSpPr>
          <p:spPr>
            <a:xfrm>
              <a:off x="0" y="494649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1" name="Google Shape;131;g3611e8276cd_0_0"/>
          <p:cNvSpPr txBox="1"/>
          <p:nvPr/>
        </p:nvSpPr>
        <p:spPr>
          <a:xfrm>
            <a:off x="397093" y="176412"/>
            <a:ext cx="5276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r>
              <a:rPr lang="en-US" sz="2000" b="1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Digital Economy Coders</a:t>
            </a:r>
          </a:p>
        </p:txBody>
      </p:sp>
      <p:sp>
        <p:nvSpPr>
          <p:cNvPr id="132" name="Google Shape;132;g3611e8276cd_0_0"/>
          <p:cNvSpPr txBox="1"/>
          <p:nvPr/>
        </p:nvSpPr>
        <p:spPr>
          <a:xfrm>
            <a:off x="8292974" y="176413"/>
            <a:ext cx="348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Lesson Plan // Day 1</a:t>
            </a:r>
            <a:endParaRPr sz="2000" b="0" i="0" u="none" strike="noStrike" cap="none" dirty="0">
              <a:solidFill>
                <a:srgbClr val="000000"/>
              </a:solidFill>
              <a:latin typeface="Politica" panose="02000506060000020004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49E504C-F3D5-4128-B7E2-8141FFDFC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18" y="614332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5CAB891B-A9E7-E746-7AAF-55F1DA59D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g3611e8276cd_0_0">
            <a:extLst>
              <a:ext uri="{FF2B5EF4-FFF2-40B4-BE49-F238E27FC236}">
                <a16:creationId xmlns:a16="http://schemas.microsoft.com/office/drawing/2014/main" id="{C96FE011-C75B-721D-750F-8FC7B0B3BA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039512"/>
              </p:ext>
            </p:extLst>
          </p:nvPr>
        </p:nvGraphicFramePr>
        <p:xfrm>
          <a:off x="420985" y="791058"/>
          <a:ext cx="11350050" cy="3753942"/>
        </p:xfrm>
        <a:graphic>
          <a:graphicData uri="http://schemas.openxmlformats.org/drawingml/2006/table">
            <a:tbl>
              <a:tblPr>
                <a:noFill/>
                <a:tableStyleId>{13AA6FDE-2339-4D82-9DA9-7FB0588FFEBC}</a:tableStyleId>
              </a:tblPr>
              <a:tblGrid>
                <a:gridCol w="1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3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DURATION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ACTIVITY</a:t>
                      </a:r>
                      <a:endParaRPr sz="1200" b="1" i="0" u="none" strike="noStrike" cap="none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MATERIALS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10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Today’s Agenda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Explain the programming concept that we will use today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45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Start creating the rest of the UI screens.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Show participants on where to reach to the coding tab.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Start by initializing the needed variables for the app.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screen starts and when screen opens.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set goal button &amp; when income – expenses button are clicked to navigate to their respective screens.</a:t>
                      </a:r>
                    </a:p>
                    <a:p>
                      <a:pPr>
                        <a:buNone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3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5 mins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Sharing results, ask participants to share screenshots in the chat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17599"/>
                  </a:ext>
                </a:extLst>
              </a:tr>
            </a:tbl>
          </a:graphicData>
        </a:graphic>
      </p:graphicFrame>
      <p:grpSp>
        <p:nvGrpSpPr>
          <p:cNvPr id="128" name="Google Shape;128;g3611e8276cd_0_0">
            <a:extLst>
              <a:ext uri="{FF2B5EF4-FFF2-40B4-BE49-F238E27FC236}">
                <a16:creationId xmlns:a16="http://schemas.microsoft.com/office/drawing/2014/main" id="{4C86FD1C-F049-D96A-1482-ED39CA4D8585}"/>
              </a:ext>
            </a:extLst>
          </p:cNvPr>
          <p:cNvGrpSpPr/>
          <p:nvPr/>
        </p:nvGrpSpPr>
        <p:grpSpPr>
          <a:xfrm>
            <a:off x="397094" y="220189"/>
            <a:ext cx="11384812" cy="494650"/>
            <a:chOff x="0" y="-1"/>
            <a:chExt cx="8070900" cy="494650"/>
          </a:xfrm>
        </p:grpSpPr>
        <p:cxnSp>
          <p:nvCxnSpPr>
            <p:cNvPr id="129" name="Google Shape;129;g3611e8276cd_0_0">
              <a:extLst>
                <a:ext uri="{FF2B5EF4-FFF2-40B4-BE49-F238E27FC236}">
                  <a16:creationId xmlns:a16="http://schemas.microsoft.com/office/drawing/2014/main" id="{197CB9F0-DEF6-2EE5-8CB7-A4846F98F782}"/>
                </a:ext>
              </a:extLst>
            </p:cNvPr>
            <p:cNvCxnSpPr/>
            <p:nvPr/>
          </p:nvCxnSpPr>
          <p:spPr>
            <a:xfrm>
              <a:off x="0" y="-1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g3611e8276cd_0_0">
              <a:extLst>
                <a:ext uri="{FF2B5EF4-FFF2-40B4-BE49-F238E27FC236}">
                  <a16:creationId xmlns:a16="http://schemas.microsoft.com/office/drawing/2014/main" id="{615E8A10-F8B3-99C6-6D82-7111CFE8CFED}"/>
                </a:ext>
              </a:extLst>
            </p:cNvPr>
            <p:cNvCxnSpPr/>
            <p:nvPr/>
          </p:nvCxnSpPr>
          <p:spPr>
            <a:xfrm>
              <a:off x="0" y="494649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1" name="Google Shape;131;g3611e8276cd_0_0">
            <a:extLst>
              <a:ext uri="{FF2B5EF4-FFF2-40B4-BE49-F238E27FC236}">
                <a16:creationId xmlns:a16="http://schemas.microsoft.com/office/drawing/2014/main" id="{6DE671E8-703D-A19E-90D1-BCEBDD399108}"/>
              </a:ext>
            </a:extLst>
          </p:cNvPr>
          <p:cNvSpPr txBox="1"/>
          <p:nvPr/>
        </p:nvSpPr>
        <p:spPr>
          <a:xfrm>
            <a:off x="397093" y="176412"/>
            <a:ext cx="5276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r>
              <a:rPr lang="en-US" sz="2000" b="1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Digital Economy Coders</a:t>
            </a:r>
          </a:p>
        </p:txBody>
      </p:sp>
      <p:sp>
        <p:nvSpPr>
          <p:cNvPr id="132" name="Google Shape;132;g3611e8276cd_0_0">
            <a:extLst>
              <a:ext uri="{FF2B5EF4-FFF2-40B4-BE49-F238E27FC236}">
                <a16:creationId xmlns:a16="http://schemas.microsoft.com/office/drawing/2014/main" id="{0FC361ED-D1D2-2377-3A78-55212055E26A}"/>
              </a:ext>
            </a:extLst>
          </p:cNvPr>
          <p:cNvSpPr txBox="1"/>
          <p:nvPr/>
        </p:nvSpPr>
        <p:spPr>
          <a:xfrm>
            <a:off x="8292974" y="176413"/>
            <a:ext cx="348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Lesson Plan // Day 2</a:t>
            </a:r>
            <a:endParaRPr sz="2000" b="0" i="0" u="none" strike="noStrike" cap="none" dirty="0">
              <a:solidFill>
                <a:srgbClr val="000000"/>
              </a:solidFill>
              <a:latin typeface="Politica" panose="02000506060000020004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C7E2BAE-B8A4-E627-82FC-388A3B1E3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18" y="614332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85439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3463C875-1867-DADE-0F92-E44FC8D80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g3611e8276cd_0_0">
            <a:extLst>
              <a:ext uri="{FF2B5EF4-FFF2-40B4-BE49-F238E27FC236}">
                <a16:creationId xmlns:a16="http://schemas.microsoft.com/office/drawing/2014/main" id="{3A873D4A-BDE8-EE15-0A51-62C0186FE0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458836"/>
              </p:ext>
            </p:extLst>
          </p:nvPr>
        </p:nvGraphicFramePr>
        <p:xfrm>
          <a:off x="420985" y="791058"/>
          <a:ext cx="11350050" cy="5034102"/>
        </p:xfrm>
        <a:graphic>
          <a:graphicData uri="http://schemas.openxmlformats.org/drawingml/2006/table">
            <a:tbl>
              <a:tblPr>
                <a:noFill/>
                <a:tableStyleId>{13AA6FDE-2339-4D82-9DA9-7FB0588FFEBC}</a:tableStyleId>
              </a:tblPr>
              <a:tblGrid>
                <a:gridCol w="1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3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DURATION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ACTIVITY</a:t>
                      </a:r>
                      <a:endParaRPr sz="1200" b="1" i="0" u="none" strike="noStrike" cap="none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MATERIALS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10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Today’s Agenda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Explain the programming concept that we will use today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45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Recap on what was done in the past two days in </a:t>
                      </a:r>
                      <a:r>
                        <a:rPr lang="en-US" sz="1200" b="0" i="0" u="none" strike="noStrike" cap="none" dirty="0" err="1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thunkable</a:t>
                      </a: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Finish whatever coding that was not finalized in the last session.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Go to the Add income/expense screen.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add income button is clicked.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add expense button is clicked.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back button &amp; the transaction history button  are clicked to navigate to the right screens.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Go to the set goal screen.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set goal button is clicked.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back button is clicked to navigate to the right screen.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Go to the transaction history screen.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when the transaction history screen opens.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Code the back button to navigate to the correct screen. </a:t>
                      </a:r>
                    </a:p>
                    <a:p>
                      <a:pPr>
                        <a:buNone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3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5 mins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Sharing results, ask participants to share screenshots in the chat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17599"/>
                  </a:ext>
                </a:extLst>
              </a:tr>
            </a:tbl>
          </a:graphicData>
        </a:graphic>
      </p:graphicFrame>
      <p:grpSp>
        <p:nvGrpSpPr>
          <p:cNvPr id="128" name="Google Shape;128;g3611e8276cd_0_0">
            <a:extLst>
              <a:ext uri="{FF2B5EF4-FFF2-40B4-BE49-F238E27FC236}">
                <a16:creationId xmlns:a16="http://schemas.microsoft.com/office/drawing/2014/main" id="{0DBCA1A7-27D7-74CA-B011-298DF39DCA55}"/>
              </a:ext>
            </a:extLst>
          </p:cNvPr>
          <p:cNvGrpSpPr/>
          <p:nvPr/>
        </p:nvGrpSpPr>
        <p:grpSpPr>
          <a:xfrm>
            <a:off x="397094" y="220189"/>
            <a:ext cx="11384812" cy="494650"/>
            <a:chOff x="0" y="-1"/>
            <a:chExt cx="8070900" cy="494650"/>
          </a:xfrm>
        </p:grpSpPr>
        <p:cxnSp>
          <p:nvCxnSpPr>
            <p:cNvPr id="129" name="Google Shape;129;g3611e8276cd_0_0">
              <a:extLst>
                <a:ext uri="{FF2B5EF4-FFF2-40B4-BE49-F238E27FC236}">
                  <a16:creationId xmlns:a16="http://schemas.microsoft.com/office/drawing/2014/main" id="{F3457E86-8BA6-2AA5-4A5F-8907E5A78349}"/>
                </a:ext>
              </a:extLst>
            </p:cNvPr>
            <p:cNvCxnSpPr/>
            <p:nvPr/>
          </p:nvCxnSpPr>
          <p:spPr>
            <a:xfrm>
              <a:off x="0" y="-1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g3611e8276cd_0_0">
              <a:extLst>
                <a:ext uri="{FF2B5EF4-FFF2-40B4-BE49-F238E27FC236}">
                  <a16:creationId xmlns:a16="http://schemas.microsoft.com/office/drawing/2014/main" id="{05CE06E8-72F2-2018-2122-B93EC5DAA4FC}"/>
                </a:ext>
              </a:extLst>
            </p:cNvPr>
            <p:cNvCxnSpPr/>
            <p:nvPr/>
          </p:nvCxnSpPr>
          <p:spPr>
            <a:xfrm>
              <a:off x="0" y="494649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1" name="Google Shape;131;g3611e8276cd_0_0">
            <a:extLst>
              <a:ext uri="{FF2B5EF4-FFF2-40B4-BE49-F238E27FC236}">
                <a16:creationId xmlns:a16="http://schemas.microsoft.com/office/drawing/2014/main" id="{83145424-1991-4FDD-B1A8-248A86D462A6}"/>
              </a:ext>
            </a:extLst>
          </p:cNvPr>
          <p:cNvSpPr txBox="1"/>
          <p:nvPr/>
        </p:nvSpPr>
        <p:spPr>
          <a:xfrm>
            <a:off x="397093" y="176412"/>
            <a:ext cx="5276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r>
              <a:rPr lang="en-US" sz="2000" b="1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Digital Economy Coders</a:t>
            </a:r>
          </a:p>
        </p:txBody>
      </p:sp>
      <p:sp>
        <p:nvSpPr>
          <p:cNvPr id="132" name="Google Shape;132;g3611e8276cd_0_0">
            <a:extLst>
              <a:ext uri="{FF2B5EF4-FFF2-40B4-BE49-F238E27FC236}">
                <a16:creationId xmlns:a16="http://schemas.microsoft.com/office/drawing/2014/main" id="{3814818D-A4B1-3DEF-41A0-339073D4EC3A}"/>
              </a:ext>
            </a:extLst>
          </p:cNvPr>
          <p:cNvSpPr txBox="1"/>
          <p:nvPr/>
        </p:nvSpPr>
        <p:spPr>
          <a:xfrm>
            <a:off x="8292974" y="176413"/>
            <a:ext cx="348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Lesson Plan // Day 3</a:t>
            </a:r>
            <a:endParaRPr sz="2000" b="0" i="0" u="none" strike="noStrike" cap="none" dirty="0">
              <a:solidFill>
                <a:srgbClr val="000000"/>
              </a:solidFill>
              <a:latin typeface="Politica" panose="02000506060000020004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32F6B9A-6C8A-DBDA-38BA-4F4062D1A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18" y="614332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338373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2A506893-17DD-9209-394F-16482D87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g3611e8276cd_0_0">
            <a:extLst>
              <a:ext uri="{FF2B5EF4-FFF2-40B4-BE49-F238E27FC236}">
                <a16:creationId xmlns:a16="http://schemas.microsoft.com/office/drawing/2014/main" id="{C18F5AE1-ECA4-66C8-C924-15F4105AE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527958"/>
              </p:ext>
            </p:extLst>
          </p:nvPr>
        </p:nvGraphicFramePr>
        <p:xfrm>
          <a:off x="420985" y="791058"/>
          <a:ext cx="11350050" cy="4668342"/>
        </p:xfrm>
        <a:graphic>
          <a:graphicData uri="http://schemas.openxmlformats.org/drawingml/2006/table">
            <a:tbl>
              <a:tblPr>
                <a:noFill/>
                <a:tableStyleId>{13AA6FDE-2339-4D82-9DA9-7FB0588FFEBC}</a:tableStyleId>
              </a:tblPr>
              <a:tblGrid>
                <a:gridCol w="1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35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DURATION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ACTIVITY</a:t>
                      </a:r>
                      <a:endParaRPr sz="1200" b="1" i="0" u="none" strike="noStrike" cap="none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4F5AA7"/>
                          </a:solidFill>
                          <a:latin typeface="POLITICA-BLACK" panose="02000506060000020004" pitchFamily="2" charset="0"/>
                          <a:ea typeface="Tahoma"/>
                          <a:cs typeface="Tahoma"/>
                          <a:sym typeface="Tahoma"/>
                        </a:rPr>
                        <a:t>MATERIALS</a:t>
                      </a:r>
                      <a:endParaRPr sz="1200" b="1" i="0" u="none" strike="noStrike" cap="none" dirty="0">
                        <a:latin typeface="POLITICA-BLACK" panose="02000506060000020004" pitchFamily="2" charset="0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5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Today’s Agenda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45 mins</a:t>
                      </a: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Recap on what was done in the past three days in </a:t>
                      </a:r>
                      <a:r>
                        <a:rPr lang="en-US" sz="1200" b="0" i="0" u="none" strike="noStrike" cap="none" dirty="0" err="1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thunkable</a:t>
                      </a: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Finish whatever coding that was not finalized in the last session.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Go to the dashboard screen.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Add an if &amp; else block to the when dashboard opens.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Explain the equation and concept of the progress bar label.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Add the progress bar logic.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Explain the concept of balance feedback in terms of changing font colors.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Add the logic of balance feedback to the when dashboard opens.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Repeat the same steps for when the dashboard starts.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Test the app.</a:t>
                      </a:r>
                    </a:p>
                    <a:p>
                      <a:pPr>
                        <a:buNone/>
                      </a:pP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3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10 mins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Sharing results, ask participants to share screenshots in the chat.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Discuss what can be enhanced in the app.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cap="none" dirty="0">
                          <a:solidFill>
                            <a:srgbClr val="4F5AA7"/>
                          </a:solidFill>
                          <a:latin typeface="Politica" panose="02000506060000020004" pitchFamily="2" charset="0"/>
                          <a:ea typeface="Tahoma"/>
                          <a:cs typeface="Tahoma"/>
                          <a:sym typeface="Arial"/>
                        </a:rPr>
                        <a:t>Ask participants to solve the workshop survey.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rgbClr val="4F5AA7"/>
                          </a:solidFill>
                          <a:latin typeface="Politica"/>
                          <a:ea typeface="Tahoma"/>
                          <a:cs typeface="Tahoma"/>
                          <a:sym typeface="Tahoma"/>
                        </a:rPr>
                        <a:t>Computer, Internet access</a:t>
                      </a:r>
                      <a:endParaRPr lang="en-US" sz="1200" b="0" i="0" u="none" strike="noStrike" cap="none" dirty="0">
                        <a:solidFill>
                          <a:srgbClr val="4F5AA7"/>
                        </a:solidFill>
                        <a:latin typeface="Politica" panose="02000506060000020004" pitchFamily="2" charset="0"/>
                        <a:ea typeface="Tahoma"/>
                        <a:cs typeface="Tahoma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17599"/>
                  </a:ext>
                </a:extLst>
              </a:tr>
            </a:tbl>
          </a:graphicData>
        </a:graphic>
      </p:graphicFrame>
      <p:grpSp>
        <p:nvGrpSpPr>
          <p:cNvPr id="128" name="Google Shape;128;g3611e8276cd_0_0">
            <a:extLst>
              <a:ext uri="{FF2B5EF4-FFF2-40B4-BE49-F238E27FC236}">
                <a16:creationId xmlns:a16="http://schemas.microsoft.com/office/drawing/2014/main" id="{4A17FB29-C0DB-303C-C161-38D9D16D9D56}"/>
              </a:ext>
            </a:extLst>
          </p:cNvPr>
          <p:cNvGrpSpPr/>
          <p:nvPr/>
        </p:nvGrpSpPr>
        <p:grpSpPr>
          <a:xfrm>
            <a:off x="397094" y="220189"/>
            <a:ext cx="11384812" cy="494650"/>
            <a:chOff x="0" y="-1"/>
            <a:chExt cx="8070900" cy="494650"/>
          </a:xfrm>
        </p:grpSpPr>
        <p:cxnSp>
          <p:nvCxnSpPr>
            <p:cNvPr id="129" name="Google Shape;129;g3611e8276cd_0_0">
              <a:extLst>
                <a:ext uri="{FF2B5EF4-FFF2-40B4-BE49-F238E27FC236}">
                  <a16:creationId xmlns:a16="http://schemas.microsoft.com/office/drawing/2014/main" id="{4BEE7720-584D-C032-DCD3-550D2BD376BC}"/>
                </a:ext>
              </a:extLst>
            </p:cNvPr>
            <p:cNvCxnSpPr/>
            <p:nvPr/>
          </p:nvCxnSpPr>
          <p:spPr>
            <a:xfrm>
              <a:off x="0" y="-1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g3611e8276cd_0_0">
              <a:extLst>
                <a:ext uri="{FF2B5EF4-FFF2-40B4-BE49-F238E27FC236}">
                  <a16:creationId xmlns:a16="http://schemas.microsoft.com/office/drawing/2014/main" id="{ED49FCEB-739C-6E95-301D-DC9FB0B6E5F4}"/>
                </a:ext>
              </a:extLst>
            </p:cNvPr>
            <p:cNvCxnSpPr/>
            <p:nvPr/>
          </p:nvCxnSpPr>
          <p:spPr>
            <a:xfrm>
              <a:off x="0" y="494649"/>
              <a:ext cx="8070900" cy="0"/>
            </a:xfrm>
            <a:prstGeom prst="straightConnector1">
              <a:avLst/>
            </a:prstGeom>
            <a:noFill/>
            <a:ln w="19050" cap="flat" cmpd="sng">
              <a:solidFill>
                <a:srgbClr val="4F5AA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1" name="Google Shape;131;g3611e8276cd_0_0">
            <a:extLst>
              <a:ext uri="{FF2B5EF4-FFF2-40B4-BE49-F238E27FC236}">
                <a16:creationId xmlns:a16="http://schemas.microsoft.com/office/drawing/2014/main" id="{CD8E5C54-7F1D-BDD3-C294-588DD26E5BD7}"/>
              </a:ext>
            </a:extLst>
          </p:cNvPr>
          <p:cNvSpPr txBox="1"/>
          <p:nvPr/>
        </p:nvSpPr>
        <p:spPr>
          <a:xfrm>
            <a:off x="397093" y="176412"/>
            <a:ext cx="5276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r>
              <a:rPr lang="en-US" sz="2000" b="1" dirty="0">
                <a:solidFill>
                  <a:srgbClr val="4F5AA7"/>
                </a:solidFill>
                <a:latin typeface="Politica"/>
                <a:ea typeface="Tahoma"/>
                <a:cs typeface="Tahoma"/>
                <a:sym typeface="Tahoma"/>
              </a:rPr>
              <a:t>Digital Economy Coders</a:t>
            </a:r>
          </a:p>
        </p:txBody>
      </p:sp>
      <p:sp>
        <p:nvSpPr>
          <p:cNvPr id="132" name="Google Shape;132;g3611e8276cd_0_0">
            <a:extLst>
              <a:ext uri="{FF2B5EF4-FFF2-40B4-BE49-F238E27FC236}">
                <a16:creationId xmlns:a16="http://schemas.microsoft.com/office/drawing/2014/main" id="{A727EF4A-2B25-035F-2114-3735DE770BA4}"/>
              </a:ext>
            </a:extLst>
          </p:cNvPr>
          <p:cNvSpPr txBox="1"/>
          <p:nvPr/>
        </p:nvSpPr>
        <p:spPr>
          <a:xfrm>
            <a:off x="8292974" y="176413"/>
            <a:ext cx="348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Politica" panose="02000506060000020004" pitchFamily="2" charset="0"/>
                <a:ea typeface="Tahoma"/>
                <a:cs typeface="Tahoma"/>
                <a:sym typeface="Tahoma"/>
              </a:rPr>
              <a:t>Lesson Plan // Day 4</a:t>
            </a:r>
            <a:endParaRPr sz="2000" b="0" i="0" u="none" strike="noStrike" cap="none" dirty="0">
              <a:solidFill>
                <a:srgbClr val="000000"/>
              </a:solidFill>
              <a:latin typeface="Politica" panose="02000506060000020004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E298357-279D-DC7B-1324-EEAAB02D3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18" y="614332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848468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 txBox="1"/>
          <p:nvPr/>
        </p:nvSpPr>
        <p:spPr>
          <a:xfrm>
            <a:off x="6166003" y="3281850"/>
            <a:ext cx="5329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Thank You</a:t>
            </a:r>
            <a:endParaRPr sz="60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96C0050BAB3A46B4FB934AC88D8517" ma:contentTypeVersion="24" ma:contentTypeDescription="Create a new document." ma:contentTypeScope="" ma:versionID="a0c922b94f235d3d5ae4f3cebbd957ce">
  <xsd:schema xmlns:xsd="http://www.w3.org/2001/XMLSchema" xmlns:xs="http://www.w3.org/2001/XMLSchema" xmlns:p="http://schemas.microsoft.com/office/2006/metadata/properties" xmlns:ns1="http://schemas.microsoft.com/sharepoint/v3" xmlns:ns2="02749b98-d82d-40b8-b7b6-c4312332823e" xmlns:ns3="bfd53f9f-4934-4e1d-9536-3b8639769d66" targetNamespace="http://schemas.microsoft.com/office/2006/metadata/properties" ma:root="true" ma:fieldsID="49b264433c5370f4ca10a4aacb171fd8" ns1:_="" ns2:_="" ns3:_="">
    <xsd:import namespace="http://schemas.microsoft.com/sharepoint/v3"/>
    <xsd:import namespace="02749b98-d82d-40b8-b7b6-c4312332823e"/>
    <xsd:import namespace="bfd53f9f-4934-4e1d-9536-3b8639769d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LengthInSecond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49b98-d82d-40b8-b7b6-c431233282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218ca3-6157-41b5-8479-657d6d515f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53f9f-4934-4e1d-9536-3b8639769d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26f01823-f829-48d2-a3f6-337d68c0d346}" ma:internalName="TaxCatchAll" ma:showField="CatchAllData" ma:web="bfd53f9f-4934-4e1d-9536-3b8639769d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bfd53f9f-4934-4e1d-9536-3b8639769d66" xsi:nil="true"/>
    <lcf76f155ced4ddcb4097134ff3c332f xmlns="02749b98-d82d-40b8-b7b6-c4312332823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B05CB-B069-4C13-A118-F73FD093DC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2749b98-d82d-40b8-b7b6-c4312332823e"/>
    <ds:schemaRef ds:uri="bfd53f9f-4934-4e1d-9536-3b8639769d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15F23B-CDA5-4183-9180-1A96D8DB5CD2}">
  <ds:schemaRefs>
    <ds:schemaRef ds:uri="f249e495-0e60-454b-9685-4d3c7860297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f267300e-6fde-47c9-b622-f15224a5fc06"/>
    <ds:schemaRef ds:uri="http://schemas.microsoft.com/office/infopath/2007/PartnerControls"/>
    <ds:schemaRef ds:uri="http://schemas.microsoft.com/sharepoint/v3"/>
    <ds:schemaRef ds:uri="http://schemas.microsoft.com/office/2006/metadata/properties"/>
    <ds:schemaRef ds:uri="http://www.w3.org/XML/1998/namespace"/>
    <ds:schemaRef ds:uri="bfd53f9f-4934-4e1d-9536-3b8639769d66"/>
    <ds:schemaRef ds:uri="02749b98-d82d-40b8-b7b6-c4312332823e"/>
  </ds:schemaRefs>
</ds:datastoreItem>
</file>

<file path=customXml/itemProps3.xml><?xml version="1.0" encoding="utf-8"?>
<ds:datastoreItem xmlns:ds="http://schemas.openxmlformats.org/officeDocument/2006/customXml" ds:itemID="{DAEE4F75-DF69-4577-A076-A36266895F9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8d3790a-bfaa-4d34-bcc6-258b927b3c5e}" enabled="1" method="Privileged" siteId="{458a982c-dd29-4c65-b438-9b1897e8b8f3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706</Words>
  <Application>Microsoft Office PowerPoint</Application>
  <PresentationFormat>Widescreen</PresentationFormat>
  <Paragraphs>112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Aptos</vt:lpstr>
      <vt:lpstr>Tahoma</vt:lpstr>
      <vt:lpstr>POLITICA-BLACK</vt:lpstr>
      <vt:lpstr>Politica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Mohammed Mohammed</cp:lastModifiedBy>
  <cp:revision>8</cp:revision>
  <dcterms:created xsi:type="dcterms:W3CDTF">2023-08-10T11:19:01Z</dcterms:created>
  <dcterms:modified xsi:type="dcterms:W3CDTF">2026-05-13T10:25:46Z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0x0101009196C0050BAB3A46B4FB934AC88D8517</vt:lpwstr>
  </property>
  <property fmtid="{D5CDD505-2E9C-101B-9397-08002B2CF9AE}" pid="3" name="MSIP_Label_08d3790a-bfaa-4d34-bcc6-258b927b3c5e_Enabled">
    <vt:lpwstr>true</vt:lpwstr>
  </property>
  <property fmtid="{D5CDD505-2E9C-101B-9397-08002B2CF9AE}" pid="4" name="MSIP_Label_08d3790a-bfaa-4d34-bcc6-258b927b3c5e_SetDate">
    <vt:lpwstr>2026-02-19T07:15:21Z</vt:lpwstr>
  </property>
  <property fmtid="{D5CDD505-2E9C-101B-9397-08002B2CF9AE}" pid="5" name="MSIP_Label_08d3790a-bfaa-4d34-bcc6-258b927b3c5e_Method">
    <vt:lpwstr>Privileged</vt:lpwstr>
  </property>
  <property fmtid="{D5CDD505-2E9C-101B-9397-08002B2CF9AE}" pid="6" name="MSIP_Label_08d3790a-bfaa-4d34-bcc6-258b927b3c5e_Name">
    <vt:lpwstr>Classified_Public</vt:lpwstr>
  </property>
  <property fmtid="{D5CDD505-2E9C-101B-9397-08002B2CF9AE}" pid="7" name="MSIP_Label_08d3790a-bfaa-4d34-bcc6-258b927b3c5e_SiteId">
    <vt:lpwstr>458a982c-dd29-4c65-b438-9b1897e8b8f3</vt:lpwstr>
  </property>
  <property fmtid="{D5CDD505-2E9C-101B-9397-08002B2CF9AE}" pid="8" name="MSIP_Label_08d3790a-bfaa-4d34-bcc6-258b927b3c5e_ActionId">
    <vt:lpwstr>3e392eb9-b05a-4a95-9700-9b4da38e3fd4</vt:lpwstr>
  </property>
  <property fmtid="{D5CDD505-2E9C-101B-9397-08002B2CF9AE}" pid="9" name="MSIP_Label_08d3790a-bfaa-4d34-bcc6-258b927b3c5e_ContentBits">
    <vt:lpwstr>2</vt:lpwstr>
  </property>
  <property fmtid="{D5CDD505-2E9C-101B-9397-08002B2CF9AE}" pid="10" name="MSIP_Label_08d3790a-bfaa-4d34-bcc6-258b927b3c5e_Tag">
    <vt:lpwstr>10, 0, 1, 2</vt:lpwstr>
  </property>
  <property fmtid="{D5CDD505-2E9C-101B-9397-08002B2CF9AE}" pid="11" name="ClassificationContentMarkingFooterLocations">
    <vt:lpwstr>Office Theme:3</vt:lpwstr>
  </property>
  <property fmtid="{D5CDD505-2E9C-101B-9397-08002B2CF9AE}" pid="12" name="ClassificationContentMarkingFooterText">
    <vt:lpwstr>Classification: Public - عام</vt:lpwstr>
  </property>
  <property fmtid="{D5CDD505-2E9C-101B-9397-08002B2CF9AE}" pid="13" name="MediaServiceImageTags">
    <vt:lpwstr/>
  </property>
  <property fmtid="{D5CDD505-2E9C-101B-9397-08002B2CF9AE}" pid="14" name="Order">
    <vt:r8>51900</vt:r8>
  </property>
  <property fmtid="{D5CDD505-2E9C-101B-9397-08002B2CF9AE}" pid="15" name="xd_Signature">
    <vt:bool>false</vt:bool>
  </property>
  <property fmtid="{D5CDD505-2E9C-101B-9397-08002B2CF9AE}" pid="16" name="xd_ProgID">
    <vt:lpwstr/>
  </property>
  <property fmtid="{D5CDD505-2E9C-101B-9397-08002B2CF9AE}" pid="17" name="_SourceUrl">
    <vt:lpwstr/>
  </property>
  <property fmtid="{D5CDD505-2E9C-101B-9397-08002B2CF9AE}" pid="18" name="_SharedFileIndex">
    <vt:lpwstr/>
  </property>
  <property fmtid="{D5CDD505-2E9C-101B-9397-08002B2CF9AE}" pid="19" name="ComplianceAssetId">
    <vt:lpwstr/>
  </property>
  <property fmtid="{D5CDD505-2E9C-101B-9397-08002B2CF9AE}" pid="20" name="TemplateUrl">
    <vt:lpwstr/>
  </property>
  <property fmtid="{D5CDD505-2E9C-101B-9397-08002B2CF9AE}" pid="21" name="_ExtendedDescription">
    <vt:lpwstr/>
  </property>
  <property fmtid="{D5CDD505-2E9C-101B-9397-08002B2CF9AE}" pid="22" name="TriggerFlowInfo">
    <vt:lpwstr/>
  </property>
</Properties>
</file>